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339" r:id="rId3"/>
    <p:sldId id="279" r:id="rId4"/>
    <p:sldId id="257" r:id="rId5"/>
    <p:sldId id="258" r:id="rId6"/>
    <p:sldId id="259" r:id="rId7"/>
    <p:sldId id="280" r:id="rId8"/>
    <p:sldId id="260" r:id="rId9"/>
    <p:sldId id="277" r:id="rId10"/>
    <p:sldId id="261" r:id="rId11"/>
    <p:sldId id="274" r:id="rId12"/>
    <p:sldId id="262" r:id="rId13"/>
    <p:sldId id="263" r:id="rId14"/>
    <p:sldId id="265" r:id="rId15"/>
    <p:sldId id="266" r:id="rId16"/>
    <p:sldId id="267" r:id="rId17"/>
    <p:sldId id="268" r:id="rId18"/>
    <p:sldId id="269" r:id="rId19"/>
    <p:sldId id="271" r:id="rId20"/>
    <p:sldId id="273" r:id="rId21"/>
    <p:sldId id="272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419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215414-6AEE-476F-ADFD-F91D5FC720F1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C80D56B-A7D9-4F18-A270-E4D2BDE27FF7}">
      <dgm:prSet phldrT="[Text]" custT="1"/>
      <dgm:spPr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sz="4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শিখনফল</a:t>
          </a:r>
          <a:endParaRPr lang="en-US" sz="4800" dirty="0">
            <a:solidFill>
              <a:schemeClr val="tx1"/>
            </a:solidFill>
          </a:endParaRPr>
        </a:p>
      </dgm:t>
    </dgm:pt>
    <dgm:pt modelId="{616DC195-E056-47B4-8ED2-85BB5B7A4915}" type="parTrans" cxnId="{6C2BFE69-928D-40FB-97DD-2CA3681C0CBC}">
      <dgm:prSet/>
      <dgm:spPr/>
      <dgm:t>
        <a:bodyPr/>
        <a:lstStyle/>
        <a:p>
          <a:endParaRPr lang="en-US"/>
        </a:p>
      </dgm:t>
    </dgm:pt>
    <dgm:pt modelId="{DA2D9A58-9007-47CD-9E5A-18DB83AEE356}" type="sibTrans" cxnId="{6C2BFE69-928D-40FB-97DD-2CA3681C0CBC}">
      <dgm:prSet/>
      <dgm:spPr/>
      <dgm:t>
        <a:bodyPr/>
        <a:lstStyle/>
        <a:p>
          <a:endParaRPr lang="en-US"/>
        </a:p>
      </dgm:t>
    </dgm:pt>
    <dgm:pt modelId="{8729539B-9CFE-41C4-975C-C4678603B81D}">
      <dgm:prSet phldrT="[Text]" custT="1"/>
      <dgm:spPr>
        <a:solidFill>
          <a:schemeClr val="tx2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bn-BD" sz="3600" dirty="0">
              <a:latin typeface="NikoshBAN" panose="02000000000000000000" pitchFamily="2" charset="0"/>
              <a:cs typeface="NikoshBAN" panose="02000000000000000000" pitchFamily="2" charset="0"/>
            </a:rPr>
            <a:t> ২ .১.৮ </a:t>
          </a:r>
          <a:r>
            <a:rPr lang="en-US" sz="3600" dirty="0" err="1">
              <a:latin typeface="NikoshBAN" panose="02000000000000000000" pitchFamily="2" charset="0"/>
              <a:cs typeface="NikoshBAN" panose="02000000000000000000" pitchFamily="2" charset="0"/>
            </a:rPr>
            <a:t>ম্রো</a:t>
          </a:r>
          <a:r>
            <a:rPr lang="bn-BD" sz="3600" dirty="0">
              <a:latin typeface="NikoshBAN" panose="02000000000000000000" pitchFamily="2" charset="0"/>
              <a:cs typeface="NikoshBAN" panose="02000000000000000000" pitchFamily="2" charset="0"/>
            </a:rPr>
            <a:t> সংস্কৃতি বণর্না করতে পারবে ।</a:t>
          </a:r>
          <a:endParaRPr lang="en-US" sz="3600" dirty="0"/>
        </a:p>
      </dgm:t>
    </dgm:pt>
    <dgm:pt modelId="{B1FCE6AD-EDAF-41F1-816E-38AACD0F4D79}" type="parTrans" cxnId="{122C77C2-924F-48DA-BDE1-2777F3E25F71}">
      <dgm:prSet/>
      <dgm:spPr/>
      <dgm:t>
        <a:bodyPr/>
        <a:lstStyle/>
        <a:p>
          <a:endParaRPr lang="en-US"/>
        </a:p>
      </dgm:t>
    </dgm:pt>
    <dgm:pt modelId="{1B76FCFD-FA91-4461-9FBB-1DA05B1E9037}" type="sibTrans" cxnId="{122C77C2-924F-48DA-BDE1-2777F3E25F71}">
      <dgm:prSet/>
      <dgm:spPr/>
      <dgm:t>
        <a:bodyPr/>
        <a:lstStyle/>
        <a:p>
          <a:endParaRPr lang="en-US"/>
        </a:p>
      </dgm:t>
    </dgm:pt>
    <dgm:pt modelId="{F7E9DA77-85C1-48AF-A451-686927687C16}" type="pres">
      <dgm:prSet presAssocID="{A0215414-6AEE-476F-ADFD-F91D5FC720F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8D99957-72D5-470F-A3F8-B6361B5782CD}" type="pres">
      <dgm:prSet presAssocID="{2C80D56B-A7D9-4F18-A270-E4D2BDE27FF7}" presName="root1" presStyleCnt="0"/>
      <dgm:spPr/>
    </dgm:pt>
    <dgm:pt modelId="{E82199B9-6723-4DF6-95E0-9D7E9BB5C1AB}" type="pres">
      <dgm:prSet presAssocID="{2C80D56B-A7D9-4F18-A270-E4D2BDE27FF7}" presName="LevelOneTextNode" presStyleLbl="node0" presStyleIdx="0" presStyleCnt="1" custScaleY="8085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6815200-828E-41B0-BCA9-7DB80526CBAA}" type="pres">
      <dgm:prSet presAssocID="{2C80D56B-A7D9-4F18-A270-E4D2BDE27FF7}" presName="level2hierChild" presStyleCnt="0"/>
      <dgm:spPr/>
    </dgm:pt>
    <dgm:pt modelId="{04433632-ED1B-4099-9154-0D635090C06F}" type="pres">
      <dgm:prSet presAssocID="{B1FCE6AD-EDAF-41F1-816E-38AACD0F4D79}" presName="conn2-1" presStyleLbl="parChTrans1D2" presStyleIdx="0" presStyleCnt="1"/>
      <dgm:spPr/>
      <dgm:t>
        <a:bodyPr/>
        <a:lstStyle/>
        <a:p>
          <a:endParaRPr lang="en-US"/>
        </a:p>
      </dgm:t>
    </dgm:pt>
    <dgm:pt modelId="{8BBE917F-B237-40F2-9821-07A12E55D582}" type="pres">
      <dgm:prSet presAssocID="{B1FCE6AD-EDAF-41F1-816E-38AACD0F4D79}" presName="connTx" presStyleLbl="parChTrans1D2" presStyleIdx="0" presStyleCnt="1"/>
      <dgm:spPr/>
      <dgm:t>
        <a:bodyPr/>
        <a:lstStyle/>
        <a:p>
          <a:endParaRPr lang="en-US"/>
        </a:p>
      </dgm:t>
    </dgm:pt>
    <dgm:pt modelId="{49210057-C769-485F-8807-A4BA8759CD1F}" type="pres">
      <dgm:prSet presAssocID="{8729539B-9CFE-41C4-975C-C4678603B81D}" presName="root2" presStyleCnt="0"/>
      <dgm:spPr/>
    </dgm:pt>
    <dgm:pt modelId="{A3116C8F-D1B7-4FF0-AF7E-B8F2E87BCC3F}" type="pres">
      <dgm:prSet presAssocID="{8729539B-9CFE-41C4-975C-C4678603B81D}" presName="LevelTwoTextNode" presStyleLbl="node2" presStyleIdx="0" presStyleCnt="1" custScaleX="329073" custScaleY="124682" custLinFactNeighborX="-41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FB2F3E-7A81-45FB-B31B-53C796DB8535}" type="pres">
      <dgm:prSet presAssocID="{8729539B-9CFE-41C4-975C-C4678603B81D}" presName="level3hierChild" presStyleCnt="0"/>
      <dgm:spPr/>
    </dgm:pt>
  </dgm:ptLst>
  <dgm:cxnLst>
    <dgm:cxn modelId="{3CBDD204-D9BF-4AA6-845B-B024A7E55AEE}" type="presOf" srcId="{2C80D56B-A7D9-4F18-A270-E4D2BDE27FF7}" destId="{E82199B9-6723-4DF6-95E0-9D7E9BB5C1AB}" srcOrd="0" destOrd="0" presId="urn:microsoft.com/office/officeart/2008/layout/HorizontalMultiLevelHierarchy"/>
    <dgm:cxn modelId="{6C2BFE69-928D-40FB-97DD-2CA3681C0CBC}" srcId="{A0215414-6AEE-476F-ADFD-F91D5FC720F1}" destId="{2C80D56B-A7D9-4F18-A270-E4D2BDE27FF7}" srcOrd="0" destOrd="0" parTransId="{616DC195-E056-47B4-8ED2-85BB5B7A4915}" sibTransId="{DA2D9A58-9007-47CD-9E5A-18DB83AEE356}"/>
    <dgm:cxn modelId="{4D5F94E7-5F0C-482E-A143-5A2A973750CA}" type="presOf" srcId="{8729539B-9CFE-41C4-975C-C4678603B81D}" destId="{A3116C8F-D1B7-4FF0-AF7E-B8F2E87BCC3F}" srcOrd="0" destOrd="0" presId="urn:microsoft.com/office/officeart/2008/layout/HorizontalMultiLevelHierarchy"/>
    <dgm:cxn modelId="{122C77C2-924F-48DA-BDE1-2777F3E25F71}" srcId="{2C80D56B-A7D9-4F18-A270-E4D2BDE27FF7}" destId="{8729539B-9CFE-41C4-975C-C4678603B81D}" srcOrd="0" destOrd="0" parTransId="{B1FCE6AD-EDAF-41F1-816E-38AACD0F4D79}" sibTransId="{1B76FCFD-FA91-4461-9FBB-1DA05B1E9037}"/>
    <dgm:cxn modelId="{15CE72B9-385C-4113-898A-FC570C86E8C7}" type="presOf" srcId="{B1FCE6AD-EDAF-41F1-816E-38AACD0F4D79}" destId="{04433632-ED1B-4099-9154-0D635090C06F}" srcOrd="0" destOrd="0" presId="urn:microsoft.com/office/officeart/2008/layout/HorizontalMultiLevelHierarchy"/>
    <dgm:cxn modelId="{FFE41F51-13B4-46F4-959D-106F2FE90676}" type="presOf" srcId="{B1FCE6AD-EDAF-41F1-816E-38AACD0F4D79}" destId="{8BBE917F-B237-40F2-9821-07A12E55D582}" srcOrd="1" destOrd="0" presId="urn:microsoft.com/office/officeart/2008/layout/HorizontalMultiLevelHierarchy"/>
    <dgm:cxn modelId="{9DB8B7FA-539B-4912-9AD5-34BE6097E102}" type="presOf" srcId="{A0215414-6AEE-476F-ADFD-F91D5FC720F1}" destId="{F7E9DA77-85C1-48AF-A451-686927687C16}" srcOrd="0" destOrd="0" presId="urn:microsoft.com/office/officeart/2008/layout/HorizontalMultiLevelHierarchy"/>
    <dgm:cxn modelId="{BC6DEE19-E988-4468-A335-52E5A28926AC}" type="presParOf" srcId="{F7E9DA77-85C1-48AF-A451-686927687C16}" destId="{C8D99957-72D5-470F-A3F8-B6361B5782CD}" srcOrd="0" destOrd="0" presId="urn:microsoft.com/office/officeart/2008/layout/HorizontalMultiLevelHierarchy"/>
    <dgm:cxn modelId="{B6450650-25CE-47D0-B3E2-2F2DEAFB8741}" type="presParOf" srcId="{C8D99957-72D5-470F-A3F8-B6361B5782CD}" destId="{E82199B9-6723-4DF6-95E0-9D7E9BB5C1AB}" srcOrd="0" destOrd="0" presId="urn:microsoft.com/office/officeart/2008/layout/HorizontalMultiLevelHierarchy"/>
    <dgm:cxn modelId="{DC59BC79-0A34-45B5-9F95-837408BC4ED4}" type="presParOf" srcId="{C8D99957-72D5-470F-A3F8-B6361B5782CD}" destId="{76815200-828E-41B0-BCA9-7DB80526CBAA}" srcOrd="1" destOrd="0" presId="urn:microsoft.com/office/officeart/2008/layout/HorizontalMultiLevelHierarchy"/>
    <dgm:cxn modelId="{6BF26E22-4463-4793-8130-313A3247E45C}" type="presParOf" srcId="{76815200-828E-41B0-BCA9-7DB80526CBAA}" destId="{04433632-ED1B-4099-9154-0D635090C06F}" srcOrd="0" destOrd="0" presId="urn:microsoft.com/office/officeart/2008/layout/HorizontalMultiLevelHierarchy"/>
    <dgm:cxn modelId="{AD3EDE57-89CC-4F04-A7E9-129014B6DEE8}" type="presParOf" srcId="{04433632-ED1B-4099-9154-0D635090C06F}" destId="{8BBE917F-B237-40F2-9821-07A12E55D582}" srcOrd="0" destOrd="0" presId="urn:microsoft.com/office/officeart/2008/layout/HorizontalMultiLevelHierarchy"/>
    <dgm:cxn modelId="{30B84851-B86B-4A8F-95C7-E72E1C99F698}" type="presParOf" srcId="{76815200-828E-41B0-BCA9-7DB80526CBAA}" destId="{49210057-C769-485F-8807-A4BA8759CD1F}" srcOrd="1" destOrd="0" presId="urn:microsoft.com/office/officeart/2008/layout/HorizontalMultiLevelHierarchy"/>
    <dgm:cxn modelId="{AE0A3BB9-A6C9-475B-A9A3-5AEF7B4489ED}" type="presParOf" srcId="{49210057-C769-485F-8807-A4BA8759CD1F}" destId="{A3116C8F-D1B7-4FF0-AF7E-B8F2E87BCC3F}" srcOrd="0" destOrd="0" presId="urn:microsoft.com/office/officeart/2008/layout/HorizontalMultiLevelHierarchy"/>
    <dgm:cxn modelId="{E557482E-60F2-4CDF-87EB-2EEC0806C0CD}" type="presParOf" srcId="{49210057-C769-485F-8807-A4BA8759CD1F}" destId="{1CFB2F3E-7A81-45FB-B31B-53C796DB8535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B2B1CB-82C6-4606-8ECE-2C1306A18D75}" type="datetimeFigureOut">
              <a:rPr lang="en-US" smtClean="0"/>
              <a:t>10/10/2021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2696C2-49C9-4842-80A5-F278CF00D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9225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2696C2-49C9-4842-80A5-F278CF00D18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12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07FFE3E3-005A-4426-A528-C0B9F83C9B33}"/>
              </a:ext>
            </a:extLst>
          </p:cNvPr>
          <p:cNvSpPr/>
          <p:nvPr/>
        </p:nvSpPr>
        <p:spPr>
          <a:xfrm>
            <a:off x="1066800" y="1905000"/>
            <a:ext cx="7315200" cy="4343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E94545A-CD04-4719-8B95-341B87FD1520}"/>
              </a:ext>
            </a:extLst>
          </p:cNvPr>
          <p:cNvSpPr/>
          <p:nvPr/>
        </p:nvSpPr>
        <p:spPr>
          <a:xfrm>
            <a:off x="1066800" y="457200"/>
            <a:ext cx="7315200" cy="1295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শুভেচ্ছা </a:t>
            </a:r>
            <a:endParaRPr lang="en-US" sz="8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18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8710" y="4819471"/>
            <a:ext cx="8300601" cy="12003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ম্রো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দের সমাজ ব্যবস্থা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পিতৃ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তান্ত্রিক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অথাৎ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পিতাই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গ্রামভিত্তিক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সমাজ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667000" y="457200"/>
            <a:ext cx="38100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এসো আরো কিছু ছবি দেখি।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7"/>
          <a:stretch/>
        </p:blipFill>
        <p:spPr>
          <a:xfrm>
            <a:off x="408710" y="1565564"/>
            <a:ext cx="4081312" cy="2743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4511" y="1600200"/>
            <a:ext cx="4114800" cy="27432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17847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4495800"/>
            <a:ext cx="7620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মায়ানমানর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সিমান্তের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বান্দর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জেলায়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ম্রোরা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বাস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বাড়িকে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বাঁশের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বেড়া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ছনের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চাল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মাচার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উপর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 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27450"/>
            <a:ext cx="3479272" cy="26111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4" name="TextBox 3"/>
          <p:cNvSpPr txBox="1"/>
          <p:nvPr/>
        </p:nvSpPr>
        <p:spPr>
          <a:xfrm>
            <a:off x="2923308" y="328045"/>
            <a:ext cx="3726873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?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8" t="12302" r="25379" b="10584"/>
          <a:stretch/>
        </p:blipFill>
        <p:spPr>
          <a:xfrm rot="5400000">
            <a:off x="5017427" y="982024"/>
            <a:ext cx="2611151" cy="350200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89941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2735" y="2819400"/>
            <a:ext cx="80262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ম্রো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দের প্রধান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খাদ্য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ভাত, শুঁটকি মাছ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মাংস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89" t="6264" r="10844" b="13543"/>
          <a:stretch/>
        </p:blipFill>
        <p:spPr>
          <a:xfrm>
            <a:off x="572736" y="1066800"/>
            <a:ext cx="2627664" cy="156140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156"/>
          <a:stretch/>
        </p:blipFill>
        <p:spPr>
          <a:xfrm>
            <a:off x="6019800" y="1066800"/>
            <a:ext cx="2579173" cy="161298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5930" y="1066800"/>
            <a:ext cx="2364228" cy="161197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2" name="TextBox 11"/>
          <p:cNvSpPr txBox="1"/>
          <p:nvPr/>
        </p:nvSpPr>
        <p:spPr>
          <a:xfrm>
            <a:off x="2667000" y="381000"/>
            <a:ext cx="38100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itchFamily="2" charset="0"/>
                <a:cs typeface="NikoshBAN" pitchFamily="2" charset="0"/>
              </a:rPr>
              <a:t>এসো আরো কিছু ছবি দেখি।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3374549"/>
            <a:ext cx="3505200" cy="2340451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sp>
        <p:nvSpPr>
          <p:cNvPr id="10" name="TextBox 9"/>
          <p:cNvSpPr txBox="1"/>
          <p:nvPr/>
        </p:nvSpPr>
        <p:spPr>
          <a:xfrm>
            <a:off x="1066800" y="5830669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অন্যতম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সুস্বাদু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খাবারের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নাপ্পি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60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51816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ম্রো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ঐতিহ্যবাহী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পোশাকের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ওয়াংলাই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পুরুষেরা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সাদা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খাটো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পোশাক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পরে।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381000"/>
            <a:ext cx="44958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66800"/>
            <a:ext cx="6248398" cy="390525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90183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ম্রোরা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মৃত্যু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বিয়ে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অনুষ্ঠানে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বিভিন্ন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আচার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উৎসব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পালন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করে।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রীতি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বয়স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৩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উভয়েরই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ছিদ্র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দেওয়া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1981200" y="619780"/>
            <a:ext cx="53340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দু’টিতে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3" r="14613" b="16342"/>
          <a:stretch/>
        </p:blipFill>
        <p:spPr>
          <a:xfrm>
            <a:off x="512615" y="1662437"/>
            <a:ext cx="4038600" cy="268125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125" y="1634728"/>
            <a:ext cx="4038600" cy="2681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56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61284" y="2757079"/>
            <a:ext cx="1562968" cy="1416084"/>
            <a:chOff x="3227883" y="2089117"/>
            <a:chExt cx="1562968" cy="1416084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3" name="Oval 2"/>
            <p:cNvSpPr/>
            <p:nvPr/>
          </p:nvSpPr>
          <p:spPr>
            <a:xfrm>
              <a:off x="3227883" y="2089117"/>
              <a:ext cx="1562968" cy="1416084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</p:sp>
        <p:sp>
          <p:nvSpPr>
            <p:cNvPr id="4" name="Oval 4"/>
            <p:cNvSpPr/>
            <p:nvPr/>
          </p:nvSpPr>
          <p:spPr>
            <a:xfrm>
              <a:off x="3456774" y="2296498"/>
              <a:ext cx="1105186" cy="1001322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3660" tIns="73660" rIns="73660" bIns="73660" numCol="1" spcCol="1270" anchor="ctr" anchorCtr="0">
              <a:noAutofit/>
            </a:bodyPr>
            <a:lstStyle/>
            <a:p>
              <a:pPr lvl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6600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ম্রো</a:t>
              </a:r>
              <a:r>
                <a:rPr lang="en-US" sz="6600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66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6600" kern="12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6600" kern="12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628368" y="361332"/>
            <a:ext cx="1828800" cy="1646165"/>
            <a:chOff x="3094967" y="-144402"/>
            <a:chExt cx="1828800" cy="1646165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6" name="Oval 5"/>
            <p:cNvSpPr/>
            <p:nvPr/>
          </p:nvSpPr>
          <p:spPr>
            <a:xfrm>
              <a:off x="3094967" y="-144402"/>
              <a:ext cx="1828800" cy="1646165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7" name="Oval 6"/>
            <p:cNvSpPr/>
            <p:nvPr/>
          </p:nvSpPr>
          <p:spPr>
            <a:xfrm>
              <a:off x="3362789" y="96673"/>
              <a:ext cx="1293156" cy="1164015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ম্রোদের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নিজস্ব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ভাষা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আছে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।  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kern="1200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819400" y="4724400"/>
            <a:ext cx="1898017" cy="1598945"/>
            <a:chOff x="5178838" y="1860519"/>
            <a:chExt cx="1898017" cy="187328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5178838" y="1860519"/>
              <a:ext cx="1898017" cy="187328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10" name="Oval 8"/>
            <p:cNvSpPr/>
            <p:nvPr/>
          </p:nvSpPr>
          <p:spPr>
            <a:xfrm>
              <a:off x="5456796" y="2134855"/>
              <a:ext cx="1342101" cy="132460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ভাত, মাংস, শুঁটকি মাছ,ও </a:t>
              </a:r>
              <a:r>
                <a:rPr lang="en-US" sz="2000" dirty="0" err="1">
                  <a:latin typeface="NikoshBAN" panose="02000000000000000000" pitchFamily="2" charset="0"/>
                  <a:cs typeface="NikoshBAN" panose="02000000000000000000" pitchFamily="2" charset="0"/>
                </a:rPr>
                <a:t>নাপ্পি</a:t>
              </a:r>
              <a:r>
                <a:rPr lang="en-US" sz="2000" dirty="0"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2000" kern="1200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5486400" y="914400"/>
            <a:ext cx="1924116" cy="1813391"/>
            <a:chOff x="2999280" y="4048076"/>
            <a:chExt cx="2020175" cy="1735126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Oval 11"/>
            <p:cNvSpPr/>
            <p:nvPr/>
          </p:nvSpPr>
          <p:spPr>
            <a:xfrm>
              <a:off x="2999280" y="4048076"/>
              <a:ext cx="2020175" cy="1735126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13" name="Oval 10"/>
            <p:cNvSpPr/>
            <p:nvPr/>
          </p:nvSpPr>
          <p:spPr>
            <a:xfrm>
              <a:off x="3295128" y="4302179"/>
              <a:ext cx="1428479" cy="1226920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প্রধান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ধর্ম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তোরাই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ক্রামা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নামেও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ধর্ম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আছে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।  </a:t>
              </a:r>
              <a:r>
                <a:rPr lang="bn-BD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 </a:t>
              </a:r>
              <a:endParaRPr lang="en-US" sz="2400" kern="12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52600" y="1171052"/>
            <a:ext cx="1781089" cy="1704880"/>
            <a:chOff x="1000343" y="1944719"/>
            <a:chExt cx="1781089" cy="170488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5" name="Oval 14"/>
            <p:cNvSpPr/>
            <p:nvPr/>
          </p:nvSpPr>
          <p:spPr>
            <a:xfrm>
              <a:off x="1000343" y="1944719"/>
              <a:ext cx="1781089" cy="170488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6" name="Oval 12"/>
            <p:cNvSpPr/>
            <p:nvPr/>
          </p:nvSpPr>
          <p:spPr>
            <a:xfrm>
              <a:off x="1261177" y="2194393"/>
              <a:ext cx="1259421" cy="120553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শিশুদের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৩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বছরে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কান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ছিদ্র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করে</a:t>
              </a:r>
              <a:r>
                <a:rPr lang="en-US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।  </a:t>
              </a:r>
              <a:r>
                <a:rPr lang="bn-BD" sz="2400" dirty="0">
                  <a:solidFill>
                    <a:schemeClr val="tx2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kern="1200" dirty="0"/>
            </a:p>
          </p:txBody>
        </p:sp>
      </p:grpSp>
      <p:sp>
        <p:nvSpPr>
          <p:cNvPr id="17" name="Left Arrow 16"/>
          <p:cNvSpPr/>
          <p:nvPr/>
        </p:nvSpPr>
        <p:spPr>
          <a:xfrm rot="20610359">
            <a:off x="3077232" y="3442071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 Arrow 17"/>
          <p:cNvSpPr/>
          <p:nvPr/>
        </p:nvSpPr>
        <p:spPr>
          <a:xfrm rot="5400000">
            <a:off x="4183885" y="2125855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 Arrow 18"/>
          <p:cNvSpPr/>
          <p:nvPr/>
        </p:nvSpPr>
        <p:spPr>
          <a:xfrm rot="11361163">
            <a:off x="5356207" y="3415421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 Arrow 19"/>
          <p:cNvSpPr/>
          <p:nvPr/>
        </p:nvSpPr>
        <p:spPr>
          <a:xfrm rot="17017342">
            <a:off x="3813995" y="4207971"/>
            <a:ext cx="626032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/>
          <p:cNvGrpSpPr/>
          <p:nvPr/>
        </p:nvGrpSpPr>
        <p:grpSpPr>
          <a:xfrm>
            <a:off x="1219200" y="2983851"/>
            <a:ext cx="1898017" cy="1873281"/>
            <a:chOff x="5178838" y="1860519"/>
            <a:chExt cx="1898017" cy="187328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2" name="Oval 21"/>
            <p:cNvSpPr/>
            <p:nvPr/>
          </p:nvSpPr>
          <p:spPr>
            <a:xfrm>
              <a:off x="5178838" y="1860519"/>
              <a:ext cx="1898017" cy="187328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3" name="Oval 8"/>
            <p:cNvSpPr/>
            <p:nvPr/>
          </p:nvSpPr>
          <p:spPr>
            <a:xfrm>
              <a:off x="5456796" y="2134855"/>
              <a:ext cx="1342101" cy="132460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000" dirty="0">
                  <a:latin typeface="NikoshBAN" pitchFamily="2" charset="0"/>
                  <a:cs typeface="NikoshBAN" pitchFamily="2" charset="0"/>
                </a:rPr>
                <a:t>নারী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রা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ওয়াংলাই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পোশাক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ও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পুরুষেরা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খাটো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পোশাক</a:t>
              </a:r>
              <a:r>
                <a:rPr lang="en-US" sz="20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000" dirty="0" err="1">
                  <a:latin typeface="NikoshBAN" pitchFamily="2" charset="0"/>
                  <a:cs typeface="NikoshBAN" pitchFamily="2" charset="0"/>
                </a:rPr>
                <a:t>পরে</a:t>
              </a:r>
              <a:r>
                <a:rPr lang="bn-BD" sz="2000" dirty="0">
                  <a:latin typeface="NikoshBAN" pitchFamily="2" charset="0"/>
                  <a:cs typeface="NikoshBAN" pitchFamily="2" charset="0"/>
                </a:rPr>
                <a:t>। </a:t>
              </a:r>
              <a:endParaRPr lang="en-US" sz="2000" kern="12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096000" y="2819400"/>
            <a:ext cx="1898017" cy="1873281"/>
            <a:chOff x="5178838" y="1860519"/>
            <a:chExt cx="1898017" cy="1873281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5" name="Oval 24"/>
            <p:cNvSpPr/>
            <p:nvPr/>
          </p:nvSpPr>
          <p:spPr>
            <a:xfrm>
              <a:off x="5178838" y="1860519"/>
              <a:ext cx="1898017" cy="1873281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26" name="Oval 8"/>
            <p:cNvSpPr/>
            <p:nvPr/>
          </p:nvSpPr>
          <p:spPr>
            <a:xfrm>
              <a:off x="5456796" y="2134855"/>
              <a:ext cx="1342101" cy="1324609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>
                <a:latin typeface="NikoshBAN" pitchFamily="2" charset="0"/>
                <a:cs typeface="NikoshBAN" pitchFamily="2" charset="0"/>
              </a:endParaRPr>
            </a:p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সমাজ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পিতৃ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তান্ত্রিক  </a:t>
              </a:r>
              <a:endParaRPr lang="en-US" sz="2400" dirty="0"/>
            </a:p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400" kern="1200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5095361" y="4495800"/>
            <a:ext cx="1781089" cy="1704880"/>
            <a:chOff x="1000343" y="1944719"/>
            <a:chExt cx="1781089" cy="1704880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28" name="Oval 27"/>
            <p:cNvSpPr/>
            <p:nvPr/>
          </p:nvSpPr>
          <p:spPr>
            <a:xfrm>
              <a:off x="1000343" y="1944719"/>
              <a:ext cx="1781089" cy="1704880"/>
            </a:xfrm>
            <a:prstGeom prst="ellipse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29" name="Oval 12"/>
            <p:cNvSpPr/>
            <p:nvPr/>
          </p:nvSpPr>
          <p:spPr>
            <a:xfrm>
              <a:off x="1261177" y="2194393"/>
              <a:ext cx="1259421" cy="1205532"/>
            </a:xfrm>
            <a:prstGeom prst="rect">
              <a:avLst/>
            </a:prstGeom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30480" tIns="30480" rIns="30480" bIns="3048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নাম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400" dirty="0" err="1">
                  <a:latin typeface="NikoshBAN" pitchFamily="2" charset="0"/>
                  <a:cs typeface="NikoshBAN" pitchFamily="2" charset="0"/>
                </a:rPr>
                <a:t>কিম</a:t>
              </a:r>
              <a:r>
                <a:rPr lang="en-US" sz="2400" dirty="0">
                  <a:latin typeface="NikoshBAN" pitchFamily="2" charset="0"/>
                  <a:cs typeface="NikoshBAN" pitchFamily="2" charset="0"/>
                </a:rPr>
                <a:t>। </a:t>
              </a:r>
              <a:r>
                <a:rPr lang="bn-BD" sz="2400" dirty="0">
                  <a:latin typeface="NikoshBAN" pitchFamily="2" charset="0"/>
                  <a:cs typeface="NikoshBAN" pitchFamily="2" charset="0"/>
                </a:rPr>
                <a:t> </a:t>
              </a:r>
              <a:endParaRPr lang="en-US" sz="2400" dirty="0"/>
            </a:p>
          </p:txBody>
        </p:sp>
      </p:grpSp>
      <p:sp>
        <p:nvSpPr>
          <p:cNvPr id="30" name="Left Arrow 29"/>
          <p:cNvSpPr/>
          <p:nvPr/>
        </p:nvSpPr>
        <p:spPr>
          <a:xfrm rot="8109409">
            <a:off x="5081914" y="2498563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Left Arrow 30"/>
          <p:cNvSpPr/>
          <p:nvPr/>
        </p:nvSpPr>
        <p:spPr>
          <a:xfrm rot="13934133">
            <a:off x="4780291" y="4211548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Left Arrow 31"/>
          <p:cNvSpPr/>
          <p:nvPr/>
        </p:nvSpPr>
        <p:spPr>
          <a:xfrm rot="2045348">
            <a:off x="3274512" y="2559305"/>
            <a:ext cx="732768" cy="50066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ame 3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12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791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30" grpId="0" animBg="1"/>
      <p:bldP spid="31" grpId="0" animBg="1"/>
      <p:bldP spid="3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685800"/>
            <a:ext cx="26670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400" y="1676400"/>
            <a:ext cx="12954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১নং দল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14400" y="2514600"/>
            <a:ext cx="12954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২নং দল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429001"/>
            <a:ext cx="12954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৩নং দল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4215825"/>
            <a:ext cx="12954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৪নং দল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" y="5029200"/>
            <a:ext cx="1295400" cy="58477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৫নং দল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2344992" y="1850886"/>
            <a:ext cx="533400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2344992" y="2691571"/>
            <a:ext cx="533400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2344992" y="3554344"/>
            <a:ext cx="533400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2344992" y="5206171"/>
            <a:ext cx="533400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2344992" y="4392796"/>
            <a:ext cx="533400" cy="3539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974256" y="1713234"/>
            <a:ext cx="5407744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ম্রো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দের ভাষা ও ধর্ম সম্পর্কে বর্ণনা কর।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25096" y="2558998"/>
            <a:ext cx="5456904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ম্রো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দের সমাজ ব্যবস্থা সম্পর্কে বর্ণনা কর।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61967" y="3429000"/>
            <a:ext cx="5420033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ম্রো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দের খাবারের একটি তালিকা লিখ। ।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25096" y="4277379"/>
            <a:ext cx="5456904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ম্রো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দের পোশাক সম্পর্কে বর্ণনা কর।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57051" y="5090754"/>
            <a:ext cx="5577349" cy="5847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ম্রো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জনগোষ্ঠী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উৎস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8" name="Frame 1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2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05200" y="381000"/>
            <a:ext cx="22098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47800" y="5171182"/>
            <a:ext cx="6172200" cy="107721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গারো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খাসি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জনগোষ্ঠীর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ম্রো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জনগোষ্ঠীর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তুলনামূলক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2" descr="C:\Users\SUCCESS\Desktop\New folder\20170822_155220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354392"/>
            <a:ext cx="6524230" cy="3598608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7064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87035" y="3429000"/>
            <a:ext cx="538641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ম্রো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দের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প্রধান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নাম ...........। 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066800" y="4038600"/>
            <a:ext cx="654496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ম্রো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নারীদের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ঐতিহ্যবাহী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পোশাকের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….।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066800" y="2209800"/>
            <a:ext cx="47997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ম্রো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দের উৎসবের নাম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কি ? 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087036" y="1624518"/>
            <a:ext cx="37962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ম্রোরা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কোথায়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3505200" y="685800"/>
            <a:ext cx="22098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40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87036" y="2819400"/>
            <a:ext cx="42017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ম্রোদের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খাবারের নাম কি ? 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1066800" y="4648200"/>
            <a:ext cx="6544962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ম্রো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সমাজে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রীতি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/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59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 animBg="1"/>
      <p:bldP spid="7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457200"/>
            <a:ext cx="7239000" cy="707886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itchFamily="2" charset="0"/>
                <a:cs typeface="NikoshBAN" pitchFamily="2" charset="0"/>
              </a:rPr>
              <a:t>সবাই বইয়ের 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পৃষ্ঠা বের করে নিরবে পড়।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47800"/>
            <a:ext cx="3573905" cy="4888076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54" r="16687"/>
          <a:stretch/>
        </p:blipFill>
        <p:spPr>
          <a:xfrm rot="5400000">
            <a:off x="3933457" y="1974501"/>
            <a:ext cx="4888077" cy="383467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037571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09600" y="3124200"/>
            <a:ext cx="727280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সাবিনা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আক্তার</a:t>
            </a:r>
            <a:r>
              <a:rPr lang="en-US" sz="4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কলি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সুতি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সরকারি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প্রাথমিক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টাঙ্গাইল</a:t>
            </a:r>
            <a:r>
              <a:rPr lang="en-US" sz="28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algn="ctr"/>
            <a:r>
              <a:rPr lang="en-US" sz="2800" b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9457" name="Picture 1" descr="C:\Users\Hp\OneDrive\Desktop\242211704_1534347330274697_8256354639621971094_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457200"/>
            <a:ext cx="2511425" cy="25219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4476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685800"/>
            <a:ext cx="1905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6800" y="1676400"/>
            <a:ext cx="64008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১।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ম্রোরা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সিমান্তের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6800" y="2514600"/>
            <a:ext cx="64008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২।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ম্রোদের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সংস্থা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ঝুঁকিপূর্ণ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66800" y="3352800"/>
            <a:ext cx="64008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ম্রো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পোষাকের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59426" y="4215825"/>
            <a:ext cx="6400800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ম্রোরা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অতিথিদের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আপ্যায়ন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5029200"/>
            <a:ext cx="7391400" cy="9541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৫।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ম্রো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বাড়িটিতে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উপকরণ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Frame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660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81400" y="533400"/>
            <a:ext cx="19050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 flipH="1">
            <a:off x="1752600" y="5105400"/>
            <a:ext cx="554355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ম্রো</a:t>
            </a:r>
            <a:r>
              <a:rPr lang="bn-BD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জনগোষ্ঠীর সংস্কৃতি সম্পর্কে যা জান তা লিখে নিয়ে আসবে।  </a:t>
            </a:r>
            <a:r>
              <a:rPr lang="en-US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860"/>
          <a:stretch/>
        </p:blipFill>
        <p:spPr>
          <a:xfrm>
            <a:off x="1803983" y="1295400"/>
            <a:ext cx="5536035" cy="35814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1739961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85" b="8629"/>
          <a:stretch/>
        </p:blipFill>
        <p:spPr>
          <a:xfrm>
            <a:off x="408710" y="891178"/>
            <a:ext cx="8305800" cy="5163259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408668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2">
            <a:extLst>
              <a:ext uri="{FF2B5EF4-FFF2-40B4-BE49-F238E27FC236}">
                <a16:creationId xmlns:a16="http://schemas.microsoft.com/office/drawing/2014/main" xmlns="" id="{4303BCCE-5067-476D-A7F3-F846D145CE26}"/>
              </a:ext>
            </a:extLst>
          </p:cNvPr>
          <p:cNvSpPr/>
          <p:nvPr/>
        </p:nvSpPr>
        <p:spPr>
          <a:xfrm>
            <a:off x="0" y="0"/>
            <a:ext cx="8991600" cy="6629400"/>
          </a:xfrm>
          <a:prstGeom prst="horizontalScroll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৫ম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lvl="0"/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পাঠের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শিরোনামঃ</a:t>
            </a:r>
            <a:r>
              <a:rPr lang="en-US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বাংলাদেশের ক্ষুদ্র নৃ-গোষ্ঠী 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পাঠ্যাংশঃ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ম্রো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6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: ৪0 </a:t>
            </a:r>
            <a:r>
              <a:rPr lang="en-US" sz="48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416991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362200" y="290945"/>
            <a:ext cx="4191000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দেখ ও চিন্তা করে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ল।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927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12" r="9801" b="16981"/>
          <a:stretch/>
        </p:blipFill>
        <p:spPr>
          <a:xfrm>
            <a:off x="446521" y="4120102"/>
            <a:ext cx="4049279" cy="228069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21" y="1066800"/>
            <a:ext cx="4086076" cy="25537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066800"/>
            <a:ext cx="4038600" cy="25329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208" r="25379"/>
          <a:stretch/>
        </p:blipFill>
        <p:spPr>
          <a:xfrm rot="5400000">
            <a:off x="5582649" y="3220449"/>
            <a:ext cx="2322102" cy="403860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825218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4045803"/>
            <a:ext cx="7467600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ম্রো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648361"/>
            <a:ext cx="7467600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8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8000" dirty="0">
              <a:solidFill>
                <a:srgbClr val="00206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267200" y="2971800"/>
            <a:ext cx="685800" cy="10740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659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287312914"/>
              </p:ext>
            </p:extLst>
          </p:nvPr>
        </p:nvGraphicFramePr>
        <p:xfrm>
          <a:off x="533400" y="1219200"/>
          <a:ext cx="80772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rame 2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100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664BE99-EA5F-4513-B100-7DB54CA8CD1B}"/>
              </a:ext>
            </a:extLst>
          </p:cNvPr>
          <p:cNvSpPr/>
          <p:nvPr/>
        </p:nvSpPr>
        <p:spPr>
          <a:xfrm>
            <a:off x="4953000" y="762000"/>
            <a:ext cx="4076700" cy="54864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D890803C-7541-402F-9856-3749673E1927}"/>
              </a:ext>
            </a:extLst>
          </p:cNvPr>
          <p:cNvSpPr/>
          <p:nvPr/>
        </p:nvSpPr>
        <p:spPr>
          <a:xfrm>
            <a:off x="76200" y="762000"/>
            <a:ext cx="4724400" cy="5486400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6E542EF-A237-4150-823B-B74D12E7CAE5}"/>
              </a:ext>
            </a:extLst>
          </p:cNvPr>
          <p:cNvSpPr/>
          <p:nvPr/>
        </p:nvSpPr>
        <p:spPr>
          <a:xfrm>
            <a:off x="0" y="0"/>
            <a:ext cx="9029700" cy="6096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পারছ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A9B9EBA-72F1-4C4F-BC0C-DF093266E1E4}"/>
              </a:ext>
            </a:extLst>
          </p:cNvPr>
          <p:cNvSpPr/>
          <p:nvPr/>
        </p:nvSpPr>
        <p:spPr>
          <a:xfrm>
            <a:off x="76200" y="6324600"/>
            <a:ext cx="47244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বান্দরবন জেলার মানচিত্র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AB9515F-4FE9-4F48-858A-B03E16F80828}"/>
              </a:ext>
            </a:extLst>
          </p:cNvPr>
          <p:cNvSpPr/>
          <p:nvPr/>
        </p:nvSpPr>
        <p:spPr>
          <a:xfrm>
            <a:off x="5181600" y="6248400"/>
            <a:ext cx="3657600" cy="5334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বান্দরবন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9E706B9-AA0D-4698-BC19-E4734738B9FE}"/>
              </a:ext>
            </a:extLst>
          </p:cNvPr>
          <p:cNvSpPr/>
          <p:nvPr/>
        </p:nvSpPr>
        <p:spPr>
          <a:xfrm>
            <a:off x="114300" y="6324600"/>
            <a:ext cx="9029700" cy="45720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>
                <a:latin typeface="NikoshBAN" panose="02000000000000000000" pitchFamily="2" charset="0"/>
                <a:cs typeface="NikoshBAN" panose="02000000000000000000" pitchFamily="2" charset="0"/>
              </a:rPr>
              <a:t>ম্রো জনগোষ্ঠী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বান্দরবন জেলার বিভিন্ন উপজেলায় বাস করে ।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519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0" y="5334000"/>
            <a:ext cx="7620000" cy="107721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ম্রো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দের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নিজস্ব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রুপও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ইউনেস্কো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ম্রো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ভাষাকে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ঝুঁকিপূর্ণ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381000"/>
            <a:ext cx="53340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ছবিটি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দেখ ও চিন্তা করে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ল।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70" b="940"/>
          <a:stretch/>
        </p:blipFill>
        <p:spPr>
          <a:xfrm>
            <a:off x="2930702" y="1066800"/>
            <a:ext cx="3434996" cy="4172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40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5171182"/>
            <a:ext cx="7696200" cy="1077218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ম্রো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জনগোষ্ঠির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ধর্মের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তোরাই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ক্রামা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আরেকটি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ধর্মমত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গোষ্ঠী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ম্রোরা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সাধারণত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বৌদ্ধ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ধর্মাবলম্বী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8"/>
          <a:stretch/>
        </p:blipFill>
        <p:spPr>
          <a:xfrm>
            <a:off x="1895764" y="1143000"/>
            <a:ext cx="5419436" cy="38296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0" y="381000"/>
            <a:ext cx="5334000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দু’টি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দেখ ও চিন্তা করে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ব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ল।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4139"/>
            </a:avLst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230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318</TotalTime>
  <Words>518</Words>
  <Application>Microsoft Office PowerPoint</Application>
  <PresentationFormat>On-screen Show (4:3)</PresentationFormat>
  <Paragraphs>76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Shekhar</cp:lastModifiedBy>
  <cp:revision>83</cp:revision>
  <dcterms:created xsi:type="dcterms:W3CDTF">2006-08-16T00:00:00Z</dcterms:created>
  <dcterms:modified xsi:type="dcterms:W3CDTF">2021-10-10T11:02:55Z</dcterms:modified>
</cp:coreProperties>
</file>