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39" r:id="rId3"/>
    <p:sldId id="293" r:id="rId4"/>
    <p:sldId id="289" r:id="rId5"/>
    <p:sldId id="257" r:id="rId6"/>
    <p:sldId id="258" r:id="rId7"/>
    <p:sldId id="288" r:id="rId8"/>
    <p:sldId id="259" r:id="rId9"/>
    <p:sldId id="260" r:id="rId10"/>
    <p:sldId id="280" r:id="rId11"/>
    <p:sldId id="262" r:id="rId12"/>
    <p:sldId id="264" r:id="rId13"/>
    <p:sldId id="261" r:id="rId14"/>
    <p:sldId id="281" r:id="rId15"/>
    <p:sldId id="285" r:id="rId16"/>
    <p:sldId id="282" r:id="rId17"/>
    <p:sldId id="286" r:id="rId18"/>
    <p:sldId id="283" r:id="rId19"/>
    <p:sldId id="287" r:id="rId20"/>
    <p:sldId id="275" r:id="rId21"/>
    <p:sldId id="291" r:id="rId22"/>
  </p:sldIdLst>
  <p:sldSz cx="12161838" cy="7315200"/>
  <p:notesSz cx="6858000" cy="9144000"/>
  <p:defaultTextStyle>
    <a:defPPr>
      <a:defRPr lang="en-US"/>
    </a:defPPr>
    <a:lvl1pPr marL="0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6458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2916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9374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5832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82291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8749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95207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51665" algn="l" defTabSz="111291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82" y="66"/>
      </p:cViewPr>
      <p:guideLst>
        <p:guide orient="horz" pos="2304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13016-4716-4863-8C6B-4DE6289E6D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90200-7971-4F6B-94DA-A6870412000C}">
      <dgm:prSet phldrT="[Text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শিখনফল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C935861-5120-4D7A-9C05-656931A3F2EB}" type="parTrans" cxnId="{CEADA0C7-33DE-4787-B5AD-44B4269F7F0B}">
      <dgm:prSet/>
      <dgm:spPr/>
      <dgm:t>
        <a:bodyPr/>
        <a:lstStyle/>
        <a:p>
          <a:endParaRPr lang="en-US"/>
        </a:p>
      </dgm:t>
    </dgm:pt>
    <dgm:pt modelId="{50B21BF0-6CDF-4022-AD0F-372332A964BD}" type="sibTrans" cxnId="{CEADA0C7-33DE-4787-B5AD-44B4269F7F0B}">
      <dgm:prSet/>
      <dgm:spPr/>
      <dgm:t>
        <a:bodyPr/>
        <a:lstStyle/>
        <a:p>
          <a:endParaRPr lang="en-US"/>
        </a:p>
      </dgm:t>
    </dgm:pt>
    <dgm:pt modelId="{557DF360-2FC7-414F-9541-A1D88D7236BC}">
      <dgm:prSet phldrT="[Text]"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১৪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 মুক্তিযুদ্ধে সাধারণ মানুষের অংশগ্রহন ও</a:t>
          </a:r>
          <a:r>
            <a:rPr lang="en-US" sz="4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আত্মত্যাগের কথা বর্ণনা করতে পারবে। </a:t>
          </a:r>
          <a:endParaRPr lang="en-US" sz="4400" dirty="0"/>
        </a:p>
      </dgm:t>
    </dgm:pt>
    <dgm:pt modelId="{FF8360EB-9FAA-4A30-9C1E-4FED2B9B4163}" type="parTrans" cxnId="{FADCA3A4-9003-49DD-9E9C-3EBFDC44C090}">
      <dgm:prSet/>
      <dgm:spPr/>
      <dgm:t>
        <a:bodyPr/>
        <a:lstStyle/>
        <a:p>
          <a:endParaRPr lang="en-US"/>
        </a:p>
      </dgm:t>
    </dgm:pt>
    <dgm:pt modelId="{22EA32CE-288E-4BC8-B097-B164EEB56DE0}" type="sibTrans" cxnId="{FADCA3A4-9003-49DD-9E9C-3EBFDC44C090}">
      <dgm:prSet/>
      <dgm:spPr/>
      <dgm:t>
        <a:bodyPr/>
        <a:lstStyle/>
        <a:p>
          <a:endParaRPr lang="en-US"/>
        </a:p>
      </dgm:t>
    </dgm:pt>
    <dgm:pt modelId="{964AA6D8-2D7C-426C-961E-E53A047A9546}" type="pres">
      <dgm:prSet presAssocID="{1A313016-4716-4863-8C6B-4DE6289E6D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680AA9-CDA8-4A11-A78C-E042EB2C811E}" type="pres">
      <dgm:prSet presAssocID="{FDA90200-7971-4F6B-94DA-A6870412000C}" presName="root1" presStyleCnt="0"/>
      <dgm:spPr/>
    </dgm:pt>
    <dgm:pt modelId="{AF38F06F-2B09-4B8A-8892-8D60830F5EF6}" type="pres">
      <dgm:prSet presAssocID="{FDA90200-7971-4F6B-94DA-A6870412000C}" presName="LevelOneTextNode" presStyleLbl="node0" presStyleIdx="0" presStyleCnt="1" custScaleX="89146" custLinFactNeighborX="-51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0F869-A3B6-469D-9279-DD24C04B69EF}" type="pres">
      <dgm:prSet presAssocID="{FDA90200-7971-4F6B-94DA-A6870412000C}" presName="level2hierChild" presStyleCnt="0"/>
      <dgm:spPr/>
    </dgm:pt>
    <dgm:pt modelId="{61D2D251-F676-4D64-BF7B-2F7861A076CE}" type="pres">
      <dgm:prSet presAssocID="{FF8360EB-9FAA-4A30-9C1E-4FED2B9B416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2815B34E-C0FC-4ACC-8220-BA6BD33E0371}" type="pres">
      <dgm:prSet presAssocID="{FF8360EB-9FAA-4A30-9C1E-4FED2B9B416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26EE9490-B1C6-4037-B9C7-E240CC2F64C8}" type="pres">
      <dgm:prSet presAssocID="{557DF360-2FC7-414F-9541-A1D88D7236BC}" presName="root2" presStyleCnt="0"/>
      <dgm:spPr/>
    </dgm:pt>
    <dgm:pt modelId="{A81873BB-248B-424B-873F-B96B409AF17B}" type="pres">
      <dgm:prSet presAssocID="{557DF360-2FC7-414F-9541-A1D88D7236BC}" presName="LevelTwoTextNode" presStyleLbl="node2" presStyleIdx="0" presStyleCnt="1" custScaleX="394889" custScaleY="316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98D76-0288-4938-86EA-49E8788C9F0F}" type="pres">
      <dgm:prSet presAssocID="{557DF360-2FC7-414F-9541-A1D88D7236BC}" presName="level3hierChild" presStyleCnt="0"/>
      <dgm:spPr/>
    </dgm:pt>
  </dgm:ptLst>
  <dgm:cxnLst>
    <dgm:cxn modelId="{40F26E23-3EDC-4757-A118-4B27F84D67A2}" type="presOf" srcId="{FF8360EB-9FAA-4A30-9C1E-4FED2B9B4163}" destId="{2815B34E-C0FC-4ACC-8220-BA6BD33E0371}" srcOrd="1" destOrd="0" presId="urn:microsoft.com/office/officeart/2008/layout/HorizontalMultiLevelHierarchy"/>
    <dgm:cxn modelId="{88C83AAD-07DB-4D38-A7BD-38048CDBF206}" type="presOf" srcId="{FDA90200-7971-4F6B-94DA-A6870412000C}" destId="{AF38F06F-2B09-4B8A-8892-8D60830F5EF6}" srcOrd="0" destOrd="0" presId="urn:microsoft.com/office/officeart/2008/layout/HorizontalMultiLevelHierarchy"/>
    <dgm:cxn modelId="{CB99F64F-BE7F-48BC-9C9D-042CADF991A9}" type="presOf" srcId="{FF8360EB-9FAA-4A30-9C1E-4FED2B9B4163}" destId="{61D2D251-F676-4D64-BF7B-2F7861A076CE}" srcOrd="0" destOrd="0" presId="urn:microsoft.com/office/officeart/2008/layout/HorizontalMultiLevelHierarchy"/>
    <dgm:cxn modelId="{C66B510B-548D-43DC-B690-AAA8B78CE969}" type="presOf" srcId="{557DF360-2FC7-414F-9541-A1D88D7236BC}" destId="{A81873BB-248B-424B-873F-B96B409AF17B}" srcOrd="0" destOrd="0" presId="urn:microsoft.com/office/officeart/2008/layout/HorizontalMultiLevelHierarchy"/>
    <dgm:cxn modelId="{8754798A-6ED9-47B5-94AE-5CBBCC0895DF}" type="presOf" srcId="{1A313016-4716-4863-8C6B-4DE6289E6D3A}" destId="{964AA6D8-2D7C-426C-961E-E53A047A9546}" srcOrd="0" destOrd="0" presId="urn:microsoft.com/office/officeart/2008/layout/HorizontalMultiLevelHierarchy"/>
    <dgm:cxn modelId="{CEADA0C7-33DE-4787-B5AD-44B4269F7F0B}" srcId="{1A313016-4716-4863-8C6B-4DE6289E6D3A}" destId="{FDA90200-7971-4F6B-94DA-A6870412000C}" srcOrd="0" destOrd="0" parTransId="{9C935861-5120-4D7A-9C05-656931A3F2EB}" sibTransId="{50B21BF0-6CDF-4022-AD0F-372332A964BD}"/>
    <dgm:cxn modelId="{FADCA3A4-9003-49DD-9E9C-3EBFDC44C090}" srcId="{FDA90200-7971-4F6B-94DA-A6870412000C}" destId="{557DF360-2FC7-414F-9541-A1D88D7236BC}" srcOrd="0" destOrd="0" parTransId="{FF8360EB-9FAA-4A30-9C1E-4FED2B9B4163}" sibTransId="{22EA32CE-288E-4BC8-B097-B164EEB56DE0}"/>
    <dgm:cxn modelId="{EF78EDB6-98D8-4026-B30D-89D7892CD928}" type="presParOf" srcId="{964AA6D8-2D7C-426C-961E-E53A047A9546}" destId="{9E680AA9-CDA8-4A11-A78C-E042EB2C811E}" srcOrd="0" destOrd="0" presId="urn:microsoft.com/office/officeart/2008/layout/HorizontalMultiLevelHierarchy"/>
    <dgm:cxn modelId="{B1425555-8CA5-4CDE-84D5-FAAB373A37BE}" type="presParOf" srcId="{9E680AA9-CDA8-4A11-A78C-E042EB2C811E}" destId="{AF38F06F-2B09-4B8A-8892-8D60830F5EF6}" srcOrd="0" destOrd="0" presId="urn:microsoft.com/office/officeart/2008/layout/HorizontalMultiLevelHierarchy"/>
    <dgm:cxn modelId="{D928E9E8-A204-4C39-87F0-B0A92DED2A0E}" type="presParOf" srcId="{9E680AA9-CDA8-4A11-A78C-E042EB2C811E}" destId="{12B0F869-A3B6-469D-9279-DD24C04B69EF}" srcOrd="1" destOrd="0" presId="urn:microsoft.com/office/officeart/2008/layout/HorizontalMultiLevelHierarchy"/>
    <dgm:cxn modelId="{2425AD59-BE94-43BC-8002-7B1F77036C90}" type="presParOf" srcId="{12B0F869-A3B6-469D-9279-DD24C04B69EF}" destId="{61D2D251-F676-4D64-BF7B-2F7861A076CE}" srcOrd="0" destOrd="0" presId="urn:microsoft.com/office/officeart/2008/layout/HorizontalMultiLevelHierarchy"/>
    <dgm:cxn modelId="{A401E32C-24ED-48D6-97D2-E2457C2DD6C7}" type="presParOf" srcId="{61D2D251-F676-4D64-BF7B-2F7861A076CE}" destId="{2815B34E-C0FC-4ACC-8220-BA6BD33E0371}" srcOrd="0" destOrd="0" presId="urn:microsoft.com/office/officeart/2008/layout/HorizontalMultiLevelHierarchy"/>
    <dgm:cxn modelId="{60800FA7-282A-4190-AE04-EE9C4FDEE664}" type="presParOf" srcId="{12B0F869-A3B6-469D-9279-DD24C04B69EF}" destId="{26EE9490-B1C6-4037-B9C7-E240CC2F64C8}" srcOrd="1" destOrd="0" presId="urn:microsoft.com/office/officeart/2008/layout/HorizontalMultiLevelHierarchy"/>
    <dgm:cxn modelId="{4B041560-B5C4-4388-B9C5-B30D7188695E}" type="presParOf" srcId="{26EE9490-B1C6-4037-B9C7-E240CC2F64C8}" destId="{A81873BB-248B-424B-873F-B96B409AF17B}" srcOrd="0" destOrd="0" presId="urn:microsoft.com/office/officeart/2008/layout/HorizontalMultiLevelHierarchy"/>
    <dgm:cxn modelId="{4D6897F7-CA69-47D5-ACD5-7270D5C01BD7}" type="presParOf" srcId="{26EE9490-B1C6-4037-B9C7-E240CC2F64C8}" destId="{AEE98D76-0288-4938-86EA-49E8788C9F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272454"/>
            <a:ext cx="10337562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145280"/>
            <a:ext cx="851328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92948"/>
            <a:ext cx="2736414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92948"/>
            <a:ext cx="8006543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700694"/>
            <a:ext cx="10337562" cy="145288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100495"/>
            <a:ext cx="10337562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64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29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93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58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2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87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52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1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706880"/>
            <a:ext cx="5371478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706880"/>
            <a:ext cx="5371478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37454"/>
            <a:ext cx="5373591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319867"/>
            <a:ext cx="5373591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637454"/>
            <a:ext cx="5375701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319867"/>
            <a:ext cx="5375701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91253"/>
            <a:ext cx="4001161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91254"/>
            <a:ext cx="6798805" cy="624332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530774"/>
            <a:ext cx="4001161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5120640"/>
            <a:ext cx="7297103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53627"/>
            <a:ext cx="7297103" cy="4389120"/>
          </a:xfrm>
        </p:spPr>
        <p:txBody>
          <a:bodyPr/>
          <a:lstStyle>
            <a:lvl1pPr marL="0" indent="0">
              <a:buNone/>
              <a:defRPr sz="3900"/>
            </a:lvl1pPr>
            <a:lvl2pPr marL="556458" indent="0">
              <a:buNone/>
              <a:defRPr sz="3400"/>
            </a:lvl2pPr>
            <a:lvl3pPr marL="1112916" indent="0">
              <a:buNone/>
              <a:defRPr sz="2900"/>
            </a:lvl3pPr>
            <a:lvl4pPr marL="1669374" indent="0">
              <a:buNone/>
              <a:defRPr sz="2400"/>
            </a:lvl4pPr>
            <a:lvl5pPr marL="2225832" indent="0">
              <a:buNone/>
              <a:defRPr sz="2400"/>
            </a:lvl5pPr>
            <a:lvl6pPr marL="2782291" indent="0">
              <a:buNone/>
              <a:defRPr sz="2400"/>
            </a:lvl6pPr>
            <a:lvl7pPr marL="3338749" indent="0">
              <a:buNone/>
              <a:defRPr sz="2400"/>
            </a:lvl7pPr>
            <a:lvl8pPr marL="3895207" indent="0">
              <a:buNone/>
              <a:defRPr sz="2400"/>
            </a:lvl8pPr>
            <a:lvl9pPr marL="445166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725161"/>
            <a:ext cx="7297103" cy="858519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92947"/>
            <a:ext cx="10945654" cy="1219200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706880"/>
            <a:ext cx="10945654" cy="4827694"/>
          </a:xfrm>
          <a:prstGeom prst="rect">
            <a:avLst/>
          </a:prstGeom>
        </p:spPr>
        <p:txBody>
          <a:bodyPr vert="horz" lIns="111292" tIns="55646" rIns="111292" bIns="556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780107"/>
            <a:ext cx="2837762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780107"/>
            <a:ext cx="3851249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780107"/>
            <a:ext cx="2837762" cy="389467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291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344" indent="-417344" algn="l" defTabSz="111291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4244" indent="-347786" algn="l" defTabSz="111291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1145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603" indent="-278229" algn="l" defTabSz="111291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4062" indent="-278229" algn="l" defTabSz="111291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0520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6978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3436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9894" indent="-278229" algn="l" defTabSz="1112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58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916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9374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832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2291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749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207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1665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569" y="3338740"/>
            <a:ext cx="3620005" cy="3810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6264" y="3338740"/>
            <a:ext cx="3620005" cy="3810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81183" y="304800"/>
            <a:ext cx="3620005" cy="381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4801" y="304800"/>
            <a:ext cx="3620005" cy="38105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802D78-FC75-45E2-A0F6-B147AD114FE5}"/>
              </a:ext>
            </a:extLst>
          </p:cNvPr>
          <p:cNvSpPr/>
          <p:nvPr/>
        </p:nvSpPr>
        <p:spPr>
          <a:xfrm>
            <a:off x="3642519" y="2247394"/>
            <a:ext cx="5638800" cy="36200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4FF48A-9552-4591-B40D-5BE1F16CDE3D}"/>
              </a:ext>
            </a:extLst>
          </p:cNvPr>
          <p:cNvSpPr/>
          <p:nvPr/>
        </p:nvSpPr>
        <p:spPr>
          <a:xfrm>
            <a:off x="4005469" y="990599"/>
            <a:ext cx="4590050" cy="9906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xmlns="" id="{FC7C885F-AEF1-4D8C-9AAE-2F099ACB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644" y="953791"/>
            <a:ext cx="3424875" cy="30017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4179DF-9B4E-4122-B345-43017499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9" y="983771"/>
            <a:ext cx="3328788" cy="29639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Image result for মেজর কে এম শফিউল্লাহ">
            <a:extLst>
              <a:ext uri="{FF2B5EF4-FFF2-40B4-BE49-F238E27FC236}">
                <a16:creationId xmlns:a16="http://schemas.microsoft.com/office/drawing/2014/main" xmlns="" id="{5E41602C-F744-47DB-AD08-0CE65C81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719" y="960620"/>
            <a:ext cx="3790525" cy="30017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2519" y="238780"/>
            <a:ext cx="529411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8319" y="4191000"/>
            <a:ext cx="332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খালেদ মোশারফ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18581" y="420341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কে এম শফিউল্লাহ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43119" y="4191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মেজর জিয়াউর রহমান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92213" y="4992469"/>
            <a:ext cx="801300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 তিনটি ব্রিগেড ফোর্সে ভাগ করা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7919" y="6096000"/>
            <a:ext cx="1981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ফোর্স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66519" y="6096000"/>
            <a:ext cx="1981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 ফোর্স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586119" y="6059269"/>
            <a:ext cx="1981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জেড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ফোর্স</a:t>
            </a:r>
            <a:endParaRPr lang="en-US" sz="3200" dirty="0"/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476205-A445-4AB4-BD1C-97E937CFE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308" y="1406577"/>
            <a:ext cx="4676989" cy="3728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952AB4-7A53-4ACE-B327-2C276FE9B4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519" y="1371600"/>
            <a:ext cx="5436941" cy="3728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023519" y="381000"/>
            <a:ext cx="4191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27919" y="5334000"/>
            <a:ext cx="10237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সারা বাংলাদেশেই স্থানীয় কিছু যূদ্ধাবাহিনী ছিল। এদের মধ্যে কাদেরিয়া বাহিনী, মায়া বাহিনী, আকবর বাহিনী, জিয়া বাহিনী, রফিক বাহিনী, মানস বাহিনী, সিরাজশিকদার বাহিনী উল্লেখযোগ্য। মুক্তিযুদ্ধে তাদের অবদান অনস্বীকার্য।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49403A-655B-41E5-BA8E-ECB0DA9C0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919" y="1442225"/>
            <a:ext cx="4800600" cy="32792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3185319" y="381000"/>
            <a:ext cx="5486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3319" y="5522893"/>
            <a:ext cx="55626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সামনা-সামনি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06426E-AC1E-47E6-A6AB-34E4ECD289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19" y="1482199"/>
            <a:ext cx="5269646" cy="32792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746919" y="5522893"/>
            <a:ext cx="47244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ভারতের বিভিন্ন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মুক্তিযোদ্ধাদের প্রশিক্ষণ দেওয়া হত।</a:t>
            </a:r>
            <a:endParaRPr lang="en-US" sz="2800" dirty="0"/>
          </a:p>
        </p:txBody>
      </p:sp>
      <p:sp>
        <p:nvSpPr>
          <p:cNvPr id="16" name="Down Arrow 15"/>
          <p:cNvSpPr/>
          <p:nvPr/>
        </p:nvSpPr>
        <p:spPr>
          <a:xfrm>
            <a:off x="2956719" y="4761452"/>
            <a:ext cx="457200" cy="76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671719" y="4758954"/>
            <a:ext cx="457200" cy="76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4167FB8-3246-48A7-8BCC-233DBED24B10}"/>
              </a:ext>
            </a:extLst>
          </p:cNvPr>
          <p:cNvSpPr txBox="1"/>
          <p:nvPr/>
        </p:nvSpPr>
        <p:spPr>
          <a:xfrm>
            <a:off x="7598569" y="1529858"/>
            <a:ext cx="1235363" cy="45134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১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AC9A65-2D07-4065-A27E-F5A389986A47}"/>
              </a:ext>
            </a:extLst>
          </p:cNvPr>
          <p:cNvSpPr txBox="1"/>
          <p:nvPr/>
        </p:nvSpPr>
        <p:spPr>
          <a:xfrm>
            <a:off x="8923798" y="1529858"/>
            <a:ext cx="1392484" cy="45134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সেক্টর </a:t>
            </a:r>
            <a:endParaRPr lang="en-US" sz="23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3705A7-F9DE-480E-88B7-0E584E9C0A5C}"/>
              </a:ext>
            </a:extLst>
          </p:cNvPr>
          <p:cNvSpPr txBox="1"/>
          <p:nvPr/>
        </p:nvSpPr>
        <p:spPr>
          <a:xfrm>
            <a:off x="10474447" y="1518549"/>
            <a:ext cx="1250631" cy="46265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৩নং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8241DA-3389-4DA7-BFF2-DA7E7DC8E1A3}"/>
              </a:ext>
            </a:extLst>
          </p:cNvPr>
          <p:cNvSpPr txBox="1"/>
          <p:nvPr/>
        </p:nvSpPr>
        <p:spPr>
          <a:xfrm>
            <a:off x="7555995" y="2209800"/>
            <a:ext cx="1268124" cy="45134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৪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55B88A4-6D92-4E63-B9C9-448C011D2994}"/>
              </a:ext>
            </a:extLst>
          </p:cNvPr>
          <p:cNvSpPr txBox="1"/>
          <p:nvPr/>
        </p:nvSpPr>
        <p:spPr>
          <a:xfrm>
            <a:off x="8972016" y="2215658"/>
            <a:ext cx="1376103" cy="45134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৫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1053AD-B3B0-4848-9CE2-1A753B280AFA}"/>
              </a:ext>
            </a:extLst>
          </p:cNvPr>
          <p:cNvSpPr txBox="1"/>
          <p:nvPr/>
        </p:nvSpPr>
        <p:spPr>
          <a:xfrm>
            <a:off x="10457976" y="2215658"/>
            <a:ext cx="1337943" cy="45134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৬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EF385F-8587-44EB-8CFF-76DC93925FF1}"/>
              </a:ext>
            </a:extLst>
          </p:cNvPr>
          <p:cNvSpPr txBox="1"/>
          <p:nvPr/>
        </p:nvSpPr>
        <p:spPr>
          <a:xfrm>
            <a:off x="7588756" y="2901458"/>
            <a:ext cx="1235363" cy="451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৭নং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D8F11C-9074-4611-8619-449B5B44DF67}"/>
              </a:ext>
            </a:extLst>
          </p:cNvPr>
          <p:cNvSpPr txBox="1"/>
          <p:nvPr/>
        </p:nvSpPr>
        <p:spPr>
          <a:xfrm>
            <a:off x="8976519" y="2895600"/>
            <a:ext cx="1376103" cy="4513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নং সেক্টর </a:t>
            </a:r>
            <a:endParaRPr lang="en-US" sz="23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345248-81F7-4396-BE11-4DD5F7B8C8D6}"/>
              </a:ext>
            </a:extLst>
          </p:cNvPr>
          <p:cNvSpPr txBox="1"/>
          <p:nvPr/>
        </p:nvSpPr>
        <p:spPr>
          <a:xfrm>
            <a:off x="10489551" y="2895600"/>
            <a:ext cx="1382568" cy="45134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৯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0B1E4B-A124-4A16-8576-175E8AA41B0C}"/>
              </a:ext>
            </a:extLst>
          </p:cNvPr>
          <p:cNvSpPr txBox="1"/>
          <p:nvPr/>
        </p:nvSpPr>
        <p:spPr>
          <a:xfrm>
            <a:off x="7828897" y="3587258"/>
            <a:ext cx="1909622" cy="45134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১০ 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DE74F2-E7FE-4B33-ACE8-4DE4066F452F}"/>
              </a:ext>
            </a:extLst>
          </p:cNvPr>
          <p:cNvSpPr txBox="1"/>
          <p:nvPr/>
        </p:nvSpPr>
        <p:spPr>
          <a:xfrm>
            <a:off x="9890919" y="3581400"/>
            <a:ext cx="1752009" cy="45134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33" dirty="0">
                <a:latin typeface="NikoshBAN" panose="02000000000000000000" pitchFamily="2" charset="0"/>
                <a:cs typeface="NikoshBAN" panose="02000000000000000000" pitchFamily="2" charset="0"/>
              </a:rPr>
              <a:t>১১নং সেক্টর </a:t>
            </a:r>
            <a:endParaRPr lang="en-US" sz="233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8194D38-0B97-4C90-AC40-26B636D6BFCF}"/>
              </a:ext>
            </a:extLst>
          </p:cNvPr>
          <p:cNvSpPr/>
          <p:nvPr/>
        </p:nvSpPr>
        <p:spPr>
          <a:xfrm>
            <a:off x="365919" y="492062"/>
            <a:ext cx="6518175" cy="63772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xmlns="" id="{7E5B48F5-7E36-4EFE-8B97-314B838466FF}"/>
              </a:ext>
            </a:extLst>
          </p:cNvPr>
          <p:cNvSpPr/>
          <p:nvPr/>
        </p:nvSpPr>
        <p:spPr>
          <a:xfrm>
            <a:off x="4880467" y="5637875"/>
            <a:ext cx="514652" cy="68877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xmlns="" id="{A05D6D76-E75E-4716-B95E-0E3B4EAB50B3}"/>
              </a:ext>
            </a:extLst>
          </p:cNvPr>
          <p:cNvSpPr/>
          <p:nvPr/>
        </p:nvSpPr>
        <p:spPr>
          <a:xfrm>
            <a:off x="1661320" y="3902883"/>
            <a:ext cx="533399" cy="6858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179F5627-2D89-4919-8EC8-B8485B14F68B}"/>
              </a:ext>
            </a:extLst>
          </p:cNvPr>
          <p:cNvSpPr/>
          <p:nvPr/>
        </p:nvSpPr>
        <p:spPr>
          <a:xfrm>
            <a:off x="4260295" y="2720351"/>
            <a:ext cx="429485" cy="4513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678DCAA6-EA00-428B-8B46-3EEF3A989972}"/>
              </a:ext>
            </a:extLst>
          </p:cNvPr>
          <p:cNvSpPr/>
          <p:nvPr/>
        </p:nvSpPr>
        <p:spPr>
          <a:xfrm>
            <a:off x="1889919" y="2514600"/>
            <a:ext cx="685800" cy="838200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D3AF9FB0-EAD5-4A37-97C1-A7191CCBCAB1}"/>
              </a:ext>
            </a:extLst>
          </p:cNvPr>
          <p:cNvSpPr/>
          <p:nvPr/>
        </p:nvSpPr>
        <p:spPr>
          <a:xfrm>
            <a:off x="2804319" y="1962601"/>
            <a:ext cx="685800" cy="838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xmlns="" id="{B64F1A1A-978B-494A-9F49-315124D701DF}"/>
              </a:ext>
            </a:extLst>
          </p:cNvPr>
          <p:cNvSpPr/>
          <p:nvPr/>
        </p:nvSpPr>
        <p:spPr>
          <a:xfrm>
            <a:off x="1889919" y="990600"/>
            <a:ext cx="685800" cy="838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dddd</a:t>
            </a:r>
            <a:endParaRPr lang="en-US" dirty="0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xmlns="" id="{41BF3E57-1C1D-400E-82E2-5842210B0566}"/>
              </a:ext>
            </a:extLst>
          </p:cNvPr>
          <p:cNvSpPr/>
          <p:nvPr/>
        </p:nvSpPr>
        <p:spPr>
          <a:xfrm>
            <a:off x="5514025" y="2646563"/>
            <a:ext cx="262094" cy="40254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xmlns="" id="{2FE5EB76-1DBD-484F-A6F7-F1FD077A876E}"/>
              </a:ext>
            </a:extLst>
          </p:cNvPr>
          <p:cNvSpPr/>
          <p:nvPr/>
        </p:nvSpPr>
        <p:spPr>
          <a:xfrm>
            <a:off x="4423267" y="3883227"/>
            <a:ext cx="514652" cy="68877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xmlns="" id="{8B82F2EA-1FFA-4166-B968-437EDA5D1D09}"/>
              </a:ext>
            </a:extLst>
          </p:cNvPr>
          <p:cNvSpPr/>
          <p:nvPr/>
        </p:nvSpPr>
        <p:spPr>
          <a:xfrm>
            <a:off x="3185319" y="4602842"/>
            <a:ext cx="514652" cy="688773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xmlns="" id="{E98ED43E-3648-4338-8751-0815E33E503A}"/>
              </a:ext>
            </a:extLst>
          </p:cNvPr>
          <p:cNvSpPr/>
          <p:nvPr/>
        </p:nvSpPr>
        <p:spPr>
          <a:xfrm flipV="1">
            <a:off x="6023467" y="5124996"/>
            <a:ext cx="514652" cy="5900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xmlns="" id="{4EF60906-7B13-4368-AC02-E3D3CCEBA6A2}"/>
              </a:ext>
            </a:extLst>
          </p:cNvPr>
          <p:cNvSpPr/>
          <p:nvPr/>
        </p:nvSpPr>
        <p:spPr>
          <a:xfrm>
            <a:off x="6080919" y="1981200"/>
            <a:ext cx="161775" cy="344387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2959" y="4484326"/>
            <a:ext cx="98298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যুদ্ধের একটি কৌশল হিসাবে নিয়মিত যুদ্ধের পাশাপাশি সামনা- সামনি আক্রমনে গেরিলা যুদ্ধকে কাজে লাগানোর জন্য মুক্তিবাহিনীকে নিয়মিত বাহিনী ও গেরিলা বাহিনীতে ভাগ করা হয়েছিল।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2959" y="1208782"/>
            <a:ext cx="1010196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১১টি সেক্টরে ভাগ করার পেছনে কারণ ছিল এতে যুদ্ধের  একটি অঞ্চলভিত্তিক পরিচিতি ও সংগঠন গড়ে উঠেছিল।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0383" y="3149025"/>
            <a:ext cx="985237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 ১০ কে ব্যবহার করা হতো সাগর ও জলপথে প্রতিরোধ তৈরি করার জন্য।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861719" y="381000"/>
            <a:ext cx="2069781" cy="674084"/>
          </a:xfrm>
          <a:prstGeom prst="wedgeEllipseCallo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5022840" y="457200"/>
            <a:ext cx="175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719" y="5534561"/>
            <a:ext cx="906779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অঞ্চলটি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যে স্থানে অবস্থিত, তা মুক্তিযুদ্ধের সময় কোন সেক্টরের অধীনে 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119" y="1301531"/>
            <a:ext cx="5378290" cy="40337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345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392" y="435114"/>
            <a:ext cx="220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319" y="6211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C:\Users\SUCCESS\Desktop\New folder\20170822_155220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974" y="1205118"/>
            <a:ext cx="8892635" cy="4904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70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1719" y="405825"/>
            <a:ext cx="220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119" y="12954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 পরিচালনার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দেশকে কয়টি সেক্টরে ভাগ করা হয়েছিল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8025" y="1981200"/>
            <a:ext cx="513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7928" y="2743200"/>
            <a:ext cx="600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7927" y="3505200"/>
            <a:ext cx="920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যোদ্ধাদের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।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290719" y="38862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80518" y="4983540"/>
            <a:ext cx="6172201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আতাউল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ওসমানী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শফিউল্লাহ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সেক্টর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ফোর্স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80518" y="5516940"/>
            <a:ext cx="6172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0518" y="6050340"/>
            <a:ext cx="6172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0"/>
            <a:endCxn id="14" idx="2"/>
          </p:cNvCxnSpPr>
          <p:nvPr/>
        </p:nvCxnSpPr>
        <p:spPr>
          <a:xfrm>
            <a:off x="5966619" y="4983540"/>
            <a:ext cx="0" cy="1569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9067" y="4191000"/>
            <a:ext cx="600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19" y="228600"/>
            <a:ext cx="7239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066801"/>
            <a:ext cx="4320487" cy="59091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EC49F9-D5B7-4458-8A19-D7BBB130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919" y="1066800"/>
            <a:ext cx="4724400" cy="59091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057400"/>
            <a:ext cx="1089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মুক্তিফৌজ বলতে কী বুঝায় ?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 কয়টি ব্রিগেড ফোর্সে ভাগ করা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১১টি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019" y="572869"/>
            <a:ext cx="1676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4359" y="3332480"/>
            <a:ext cx="7757662" cy="25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সাবিনা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কলি</a:t>
            </a:r>
            <a:endParaRPr lang="en-US" sz="4267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987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সুতি</a:t>
            </a:r>
            <a:r>
              <a:rPr lang="en-US" sz="2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987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987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87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 descr="C:\Users\Hp\OneDrive\Desktop\242211704_1534347330274697_82563546396219710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480" y="487680"/>
            <a:ext cx="2678853" cy="269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4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0B1D54-BED2-4D32-85BD-0DB6ABD68289}"/>
              </a:ext>
            </a:extLst>
          </p:cNvPr>
          <p:cNvSpPr txBox="1"/>
          <p:nvPr/>
        </p:nvSpPr>
        <p:spPr>
          <a:xfrm>
            <a:off x="5014119" y="328711"/>
            <a:ext cx="214509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6E2803-A8F9-407C-939C-D3B6E8931738}"/>
              </a:ext>
            </a:extLst>
          </p:cNvPr>
          <p:cNvSpPr txBox="1"/>
          <p:nvPr/>
        </p:nvSpPr>
        <p:spPr>
          <a:xfrm>
            <a:off x="1813719" y="5715000"/>
            <a:ext cx="81534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সে সম্পর্কে একটি অনুচ্ছেদ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3898" y="1083040"/>
            <a:ext cx="6919821" cy="44766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2469092" y="1752600"/>
            <a:ext cx="7223653" cy="3809999"/>
          </a:xfrm>
          <a:prstGeom prst="bevel">
            <a:avLst>
              <a:gd name="adj" fmla="val 1988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569" y="3338740"/>
            <a:ext cx="3620005" cy="3810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6264" y="3338740"/>
            <a:ext cx="3620005" cy="3810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81183" y="304800"/>
            <a:ext cx="3620005" cy="381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4801" y="304800"/>
            <a:ext cx="3620005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9C481B-4823-4755-AE0B-6B2762F3BA96}"/>
              </a:ext>
            </a:extLst>
          </p:cNvPr>
          <p:cNvSpPr/>
          <p:nvPr/>
        </p:nvSpPr>
        <p:spPr>
          <a:xfrm>
            <a:off x="3337719" y="1842752"/>
            <a:ext cx="5588467" cy="50152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বিশ্ব পরিচয়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আমাদের মুক্তিযুদ্ধ  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মুক্তিযুদ্ধে সামরিক বাহিনী  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DDEC483-D2AC-4008-BD1D-901FAA0AD177}"/>
              </a:ext>
            </a:extLst>
          </p:cNvPr>
          <p:cNvSpPr/>
          <p:nvPr/>
        </p:nvSpPr>
        <p:spPr>
          <a:xfrm>
            <a:off x="4252119" y="457200"/>
            <a:ext cx="3505200" cy="10668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1D26DA-F2D7-4032-8BF8-581E1BEB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433" y="1030415"/>
            <a:ext cx="4441886" cy="29319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113C75-D8ED-4C34-8EEF-B0DE389C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16" y="1030415"/>
            <a:ext cx="4009546" cy="29319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49403A-655B-41E5-BA8E-ECB0DA9C0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919" y="4083438"/>
            <a:ext cx="4114799" cy="28107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06426E-AC1E-47E6-A6AB-34E4ECD289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33" y="4123412"/>
            <a:ext cx="4516838" cy="28107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2519" y="304800"/>
            <a:ext cx="5410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82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519" y="4259759"/>
            <a:ext cx="762000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সামরিক বাহিনী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519" y="1876750"/>
            <a:ext cx="7467600" cy="13234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471319" y="3200189"/>
            <a:ext cx="685800" cy="107400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09861"/>
              </p:ext>
            </p:extLst>
          </p:nvPr>
        </p:nvGraphicFramePr>
        <p:xfrm>
          <a:off x="594519" y="914400"/>
          <a:ext cx="10820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1D26DA-F2D7-4032-8BF8-581E1BEB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19" y="1789363"/>
            <a:ext cx="5182203" cy="34206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113C75-D8ED-4C34-8EEF-B0DE389C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16" y="1789363"/>
            <a:ext cx="4677805" cy="34206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423319" y="533400"/>
            <a:ext cx="6934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85118" y="5739826"/>
            <a:ext cx="309626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632851" y="5739824"/>
            <a:ext cx="309626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9319" y="838200"/>
            <a:ext cx="5715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১১ই জুলাই মুক্তিবাহিনী নামে একটি বাহিনী গঠন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2718" y="2209800"/>
            <a:ext cx="9030415" cy="12079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হল যুদ্ধের সময় স্বাধীনতার পক্ষে যুদ্ধ করা সামরিক ও বেসামরিক মানুষের পুরো সংগঠন।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32719" y="1017657"/>
            <a:ext cx="22860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32719" y="4092714"/>
            <a:ext cx="2286000" cy="7078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32719" y="5276671"/>
            <a:ext cx="91440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মুক্তিযোদ্ধের সময় স্বাধীনতার পক্ষে যুদ্ধ করা সামরিক বাহিনী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ত্রিশ হাজার নিয়মিত যোদ্ধাদের নিয়ে গঠিত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ফৌজকে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3794919" y="1295400"/>
            <a:ext cx="914400" cy="30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18319" y="1371600"/>
            <a:ext cx="914400" cy="1600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09319" y="4114800"/>
            <a:ext cx="5562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মুক্তি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94919" y="4323334"/>
            <a:ext cx="914400" cy="30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518319" y="4407187"/>
            <a:ext cx="914400" cy="1600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960A4D-180F-4FB7-A869-A878DCEF9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19" y="1606022"/>
            <a:ext cx="4830309" cy="30676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835F09-EB46-41DD-88FC-D8D7AD8BB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010" y="1589782"/>
            <a:ext cx="4830309" cy="30881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3642519" y="558225"/>
            <a:ext cx="5410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2119" y="4866382"/>
            <a:ext cx="5502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জেনারেল মুহাম্মদ আতাউল গণি ওসমানী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7010" y="4866382"/>
            <a:ext cx="483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গ্রুপ ক্যাপ্টেন এ কে খন্দকার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61838" cy="7315200"/>
          </a:xfrm>
          <a:prstGeom prst="frame">
            <a:avLst>
              <a:gd name="adj1" fmla="val 409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520</Words>
  <Application>Microsoft Office PowerPoint</Application>
  <PresentationFormat>Custom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Shekhar</cp:lastModifiedBy>
  <cp:revision>87</cp:revision>
  <dcterms:created xsi:type="dcterms:W3CDTF">2006-08-16T00:00:00Z</dcterms:created>
  <dcterms:modified xsi:type="dcterms:W3CDTF">2021-10-10T11:02:21Z</dcterms:modified>
</cp:coreProperties>
</file>