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68" r:id="rId6"/>
    <p:sldMasterId id="2147483780" r:id="rId7"/>
    <p:sldMasterId id="2147483792" r:id="rId8"/>
  </p:sldMasterIdLst>
  <p:notesMasterIdLst>
    <p:notesMasterId r:id="rId28"/>
  </p:notesMasterIdLst>
  <p:sldIdLst>
    <p:sldId id="256" r:id="rId9"/>
    <p:sldId id="259" r:id="rId10"/>
    <p:sldId id="332" r:id="rId11"/>
    <p:sldId id="333" r:id="rId12"/>
    <p:sldId id="322" r:id="rId13"/>
    <p:sldId id="320" r:id="rId14"/>
    <p:sldId id="321" r:id="rId15"/>
    <p:sldId id="312" r:id="rId16"/>
    <p:sldId id="313" r:id="rId17"/>
    <p:sldId id="314" r:id="rId18"/>
    <p:sldId id="331" r:id="rId19"/>
    <p:sldId id="330" r:id="rId20"/>
    <p:sldId id="342" r:id="rId21"/>
    <p:sldId id="341" r:id="rId22"/>
    <p:sldId id="343" r:id="rId23"/>
    <p:sldId id="337" r:id="rId24"/>
    <p:sldId id="336" r:id="rId25"/>
    <p:sldId id="339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0" autoAdjust="0"/>
    <p:restoredTop sz="98399" autoAdjust="0"/>
  </p:normalViewPr>
  <p:slideViewPr>
    <p:cSldViewPr>
      <p:cViewPr>
        <p:scale>
          <a:sx n="78" d="100"/>
          <a:sy n="78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1556A-2176-4F2C-A1D3-F990EA08D56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626EE-E388-4819-9D1C-F6F8D458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/>
              <a:pPr/>
              <a:t>10/11/2021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629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0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6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7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5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3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9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8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1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6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7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5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3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9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1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0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1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03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13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20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4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12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2649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74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27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64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43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33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66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85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65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50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57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47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83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66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27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39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28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0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6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83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10/11/2021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052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07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40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32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02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5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474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82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59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3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10/11/2021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F4E7ED"/>
                </a:solidFill>
              </a:rPr>
              <a:pPr/>
              <a:t>10/11/2021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490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2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8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10/11/2021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u="sng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50200" cy="4648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9721" y="609601"/>
            <a:ext cx="68707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বঙ্কিমতার</a:t>
            </a:r>
            <a:r>
              <a:rPr lang="en-US" sz="8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8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3149" y="1828800"/>
            <a:ext cx="555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6000" b="1" dirty="0">
                <a:ln w="12700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NikoshBAN"/>
              </a:rPr>
              <a:t>বঙ্কিমতা </a:t>
            </a:r>
            <a:r>
              <a:rPr lang="bn-BD" sz="6000" b="1" dirty="0" smtClean="0">
                <a:ln w="12700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NikoshBAN"/>
              </a:rPr>
              <a:t>দুই প্রকার । </a:t>
            </a:r>
            <a:endParaRPr lang="en-US" sz="6000" b="1" dirty="0">
              <a:ln w="12700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0271" y="5002212"/>
            <a:ext cx="2133600" cy="129844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48" y="5002213"/>
            <a:ext cx="2157413" cy="132238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9797" y="4922520"/>
            <a:ext cx="223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ea typeface="Calibri"/>
                <a:cs typeface="NikoshBAN"/>
              </a:rPr>
              <a:t>ধনাত্বক  বঙ্কিমতা </a:t>
            </a:r>
            <a:endParaRPr lang="en-US" sz="4800" dirty="0">
              <a:solidFill>
                <a:prstClr val="black"/>
              </a:solidFill>
            </a:endParaRPr>
          </a:p>
          <a:p>
            <a:r>
              <a:rPr lang="bn-BD" sz="4800" b="1" dirty="0" smtClean="0">
                <a:ea typeface="Calibri"/>
                <a:cs typeface="NikoshBAN"/>
              </a:rPr>
              <a:t>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804160" y="2514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9600" b="1" u="sng" dirty="0">
                <a:solidFill>
                  <a:srgbClr val="C00000"/>
                </a:solidFill>
                <a:ea typeface="Calibri"/>
                <a:cs typeface="NikoshBAN"/>
              </a:rPr>
              <a:t>বঙ্কিমতা </a:t>
            </a:r>
            <a:endParaRPr lang="en-US" sz="9600" u="sng" dirty="0">
              <a:solidFill>
                <a:srgbClr val="C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17073" y="3886200"/>
            <a:ext cx="45719" cy="1066800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36" y="3836988"/>
            <a:ext cx="2492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85684" y="4935601"/>
            <a:ext cx="1941445" cy="15081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ea typeface="Calibri"/>
                <a:cs typeface="NikoshBAN"/>
              </a:rPr>
              <a:t>ঋণাত্বক</a:t>
            </a:r>
            <a:r>
              <a:rPr lang="bn-BD" sz="4400" b="1" dirty="0">
                <a:solidFill>
                  <a:prstClr val="black"/>
                </a:solidFill>
                <a:ea typeface="Calibri"/>
                <a:cs typeface="NikoshBAN"/>
              </a:rPr>
              <a:t>  </a:t>
            </a:r>
          </a:p>
          <a:p>
            <a:pPr lvl="0"/>
            <a:r>
              <a:rPr lang="bn-BD" sz="4400" b="1" dirty="0">
                <a:solidFill>
                  <a:prstClr val="black"/>
                </a:solidFill>
                <a:ea typeface="Calibri"/>
                <a:cs typeface="NikoshBAN"/>
              </a:rPr>
              <a:t>বঙ্কিমতা 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8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3" grpId="0"/>
      <p:bldP spid="8" grpId="0"/>
      <p:bldP spid="9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712" y="823214"/>
            <a:ext cx="7866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b="1" dirty="0">
                <a:ea typeface="Calibri"/>
                <a:cs typeface="NikoshBAN"/>
              </a:rPr>
              <a:t>ধনাত্বক  বঙ্কিমতাঃ যদি কোন নিবেশনের গণসংখ্যা রেখা সুষম না হয়ে বাম দিকে বেশি উঁচু এবং বামদিক অপেক্ষা ডানদিকে বেশি বিস্তৃত হয় তবে উক্ত নিবেশনের বঙ্কিমতাকে ধনাত্বক  বঙ্কিমতা বলে । এরূপ নিবেশনের ক্ষেত্রে  গড় &gt; মধ্যমা &gt; প্রচুরক হয় । </a:t>
            </a:r>
            <a:endParaRPr lang="en-US" sz="2000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877" y="195073"/>
            <a:ext cx="402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বঙ্কিম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তাঃ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2712" y="3601779"/>
            <a:ext cx="7575488" cy="1967777"/>
            <a:chOff x="1447800" y="3629660"/>
            <a:chExt cx="5943600" cy="24719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5638800"/>
              <a:ext cx="594360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 rot="5400000">
              <a:off x="2879566" y="4662646"/>
              <a:ext cx="201168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sp>
          <p:nvSpPr>
            <p:cNvPr id="7" name="Freeform 6"/>
            <p:cNvSpPr/>
            <p:nvPr/>
          </p:nvSpPr>
          <p:spPr>
            <a:xfrm>
              <a:off x="1615440" y="3629660"/>
              <a:ext cx="5745480" cy="1927860"/>
            </a:xfrm>
            <a:custGeom>
              <a:avLst/>
              <a:gdLst>
                <a:gd name="connsiteX0" fmla="*/ 0 w 5745480"/>
                <a:gd name="connsiteY0" fmla="*/ 1887220 h 1927860"/>
                <a:gd name="connsiteX1" fmla="*/ 655320 w 5745480"/>
                <a:gd name="connsiteY1" fmla="*/ 1902460 h 1927860"/>
                <a:gd name="connsiteX2" fmla="*/ 1066800 w 5745480"/>
                <a:gd name="connsiteY2" fmla="*/ 1734820 h 1927860"/>
                <a:gd name="connsiteX3" fmla="*/ 1341120 w 5745480"/>
                <a:gd name="connsiteY3" fmla="*/ 1338580 h 1927860"/>
                <a:gd name="connsiteX4" fmla="*/ 1630680 w 5745480"/>
                <a:gd name="connsiteY4" fmla="*/ 789940 h 1927860"/>
                <a:gd name="connsiteX5" fmla="*/ 1905000 w 5745480"/>
                <a:gd name="connsiteY5" fmla="*/ 332740 h 1927860"/>
                <a:gd name="connsiteX6" fmla="*/ 2042160 w 5745480"/>
                <a:gd name="connsiteY6" fmla="*/ 149860 h 1927860"/>
                <a:gd name="connsiteX7" fmla="*/ 2118360 w 5745480"/>
                <a:gd name="connsiteY7" fmla="*/ 73660 h 1927860"/>
                <a:gd name="connsiteX8" fmla="*/ 2209800 w 5745480"/>
                <a:gd name="connsiteY8" fmla="*/ 27940 h 1927860"/>
                <a:gd name="connsiteX9" fmla="*/ 2377440 w 5745480"/>
                <a:gd name="connsiteY9" fmla="*/ 12700 h 1927860"/>
                <a:gd name="connsiteX10" fmla="*/ 2560320 w 5745480"/>
                <a:gd name="connsiteY10" fmla="*/ 104140 h 1927860"/>
                <a:gd name="connsiteX11" fmla="*/ 2865120 w 5745480"/>
                <a:gd name="connsiteY11" fmla="*/ 363220 h 1927860"/>
                <a:gd name="connsiteX12" fmla="*/ 3230880 w 5745480"/>
                <a:gd name="connsiteY12" fmla="*/ 789940 h 1927860"/>
                <a:gd name="connsiteX13" fmla="*/ 3764280 w 5745480"/>
                <a:gd name="connsiteY13" fmla="*/ 1323340 h 1927860"/>
                <a:gd name="connsiteX14" fmla="*/ 4145280 w 5745480"/>
                <a:gd name="connsiteY14" fmla="*/ 1582420 h 1927860"/>
                <a:gd name="connsiteX15" fmla="*/ 4831080 w 5745480"/>
                <a:gd name="connsiteY15" fmla="*/ 1811020 h 1927860"/>
                <a:gd name="connsiteX16" fmla="*/ 5745480 w 5745480"/>
                <a:gd name="connsiteY16" fmla="*/ 1841500 h 1927860"/>
                <a:gd name="connsiteX17" fmla="*/ 5745480 w 5745480"/>
                <a:gd name="connsiteY17" fmla="*/ 1841500 h 19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45480" h="1927860">
                  <a:moveTo>
                    <a:pt x="0" y="1887220"/>
                  </a:moveTo>
                  <a:cubicBezTo>
                    <a:pt x="238760" y="1907540"/>
                    <a:pt x="477520" y="1927860"/>
                    <a:pt x="655320" y="1902460"/>
                  </a:cubicBezTo>
                  <a:cubicBezTo>
                    <a:pt x="833120" y="1877060"/>
                    <a:pt x="952500" y="1828800"/>
                    <a:pt x="1066800" y="1734820"/>
                  </a:cubicBezTo>
                  <a:cubicBezTo>
                    <a:pt x="1181100" y="1640840"/>
                    <a:pt x="1247140" y="1496060"/>
                    <a:pt x="1341120" y="1338580"/>
                  </a:cubicBezTo>
                  <a:cubicBezTo>
                    <a:pt x="1435100" y="1181100"/>
                    <a:pt x="1536700" y="957580"/>
                    <a:pt x="1630680" y="789940"/>
                  </a:cubicBezTo>
                  <a:cubicBezTo>
                    <a:pt x="1724660" y="622300"/>
                    <a:pt x="1836420" y="439420"/>
                    <a:pt x="1905000" y="332740"/>
                  </a:cubicBezTo>
                  <a:cubicBezTo>
                    <a:pt x="1973580" y="226060"/>
                    <a:pt x="2006600" y="193040"/>
                    <a:pt x="2042160" y="149860"/>
                  </a:cubicBezTo>
                  <a:cubicBezTo>
                    <a:pt x="2077720" y="106680"/>
                    <a:pt x="2090420" y="93980"/>
                    <a:pt x="2118360" y="73660"/>
                  </a:cubicBezTo>
                  <a:cubicBezTo>
                    <a:pt x="2146300" y="53340"/>
                    <a:pt x="2166620" y="38100"/>
                    <a:pt x="2209800" y="27940"/>
                  </a:cubicBezTo>
                  <a:cubicBezTo>
                    <a:pt x="2252980" y="17780"/>
                    <a:pt x="2319020" y="0"/>
                    <a:pt x="2377440" y="12700"/>
                  </a:cubicBezTo>
                  <a:cubicBezTo>
                    <a:pt x="2435860" y="25400"/>
                    <a:pt x="2479040" y="45720"/>
                    <a:pt x="2560320" y="104140"/>
                  </a:cubicBezTo>
                  <a:cubicBezTo>
                    <a:pt x="2641600" y="162560"/>
                    <a:pt x="2753360" y="248920"/>
                    <a:pt x="2865120" y="363220"/>
                  </a:cubicBezTo>
                  <a:cubicBezTo>
                    <a:pt x="2976880" y="477520"/>
                    <a:pt x="3081020" y="629920"/>
                    <a:pt x="3230880" y="789940"/>
                  </a:cubicBezTo>
                  <a:cubicBezTo>
                    <a:pt x="3380740" y="949960"/>
                    <a:pt x="3611880" y="1191260"/>
                    <a:pt x="3764280" y="1323340"/>
                  </a:cubicBezTo>
                  <a:cubicBezTo>
                    <a:pt x="3916680" y="1455420"/>
                    <a:pt x="3967480" y="1501140"/>
                    <a:pt x="4145280" y="1582420"/>
                  </a:cubicBezTo>
                  <a:cubicBezTo>
                    <a:pt x="4323080" y="1663700"/>
                    <a:pt x="4564380" y="1767840"/>
                    <a:pt x="4831080" y="1811020"/>
                  </a:cubicBezTo>
                  <a:cubicBezTo>
                    <a:pt x="5097780" y="1854200"/>
                    <a:pt x="5745480" y="1841500"/>
                    <a:pt x="5745480" y="1841500"/>
                  </a:cubicBezTo>
                  <a:lnTo>
                    <a:pt x="5745480" y="1841500"/>
                  </a:lnTo>
                </a:path>
              </a:pathLst>
            </a:cu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35680" y="5715000"/>
              <a:ext cx="552377" cy="386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প্রচুরক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612674" y="4799806"/>
              <a:ext cx="167640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rot="5400000">
              <a:off x="4267994" y="5043646"/>
              <a:ext cx="121920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146254" y="5712022"/>
              <a:ext cx="513389" cy="386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মধ্যমা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8680" y="5715000"/>
              <a:ext cx="357436" cy="386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গড়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20411" y="5715000"/>
            <a:ext cx="535149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2876550" algn="l"/>
              </a:tabLst>
            </a:pPr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চিত্রঃ ধনাত্বক বঙ্কিম নিবেশন । </a:t>
            </a:r>
            <a:endParaRPr lang="en-US" sz="2400" dirty="0">
              <a:solidFill>
                <a:prstClr val="black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9429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35702"/>
            <a:ext cx="75438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800" b="1" dirty="0">
                <a:ea typeface="Calibri"/>
                <a:cs typeface="NikoshBAN"/>
              </a:rPr>
              <a:t>ঋণাত্বক  বঙ্কিমতাঃ যদি কোন নিবেশনের গণসংখ্যা রেখা সুষম না হয়ে ডান দিকে বেশি উঁচু এবং ডানদিক অপেক্ষা বামদিকে বেশি বিস্তৃত হয় তবে উক্ত নিবেশনের বঙ্কিমতাকে ঋণাত্বক বঙ্কিমতা বলে । এরূপ নিবেশনের ক্ষেত্রে  গড় &lt; মধ্যমা &lt; প্রচুরক হয় । </a:t>
            </a:r>
            <a:endParaRPr lang="en-US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705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ea typeface="Calibri"/>
                <a:cs typeface="NikoshBAN"/>
              </a:rPr>
              <a:t>ঋণাত্বক  বঙ্কিমতাঃ </a:t>
            </a:r>
            <a:endParaRPr lang="en-US" sz="4800" dirty="0">
              <a:solidFill>
                <a:srgbClr val="C00000"/>
              </a:solidFill>
            </a:endParaRPr>
          </a:p>
        </p:txBody>
      </p:sp>
      <p:grpSp>
        <p:nvGrpSpPr>
          <p:cNvPr id="4" name="Group 31"/>
          <p:cNvGrpSpPr/>
          <p:nvPr/>
        </p:nvGrpSpPr>
        <p:grpSpPr>
          <a:xfrm flipH="1">
            <a:off x="381001" y="3168772"/>
            <a:ext cx="7407876" cy="2034176"/>
            <a:chOff x="1447800" y="3629660"/>
            <a:chExt cx="5943600" cy="245710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5638800"/>
              <a:ext cx="594360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 rot="5400000">
              <a:off x="2879566" y="4662646"/>
              <a:ext cx="201168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sp>
          <p:nvSpPr>
            <p:cNvPr id="7" name="Freeform 6"/>
            <p:cNvSpPr/>
            <p:nvPr/>
          </p:nvSpPr>
          <p:spPr>
            <a:xfrm>
              <a:off x="1615440" y="3629660"/>
              <a:ext cx="5745480" cy="1927860"/>
            </a:xfrm>
            <a:custGeom>
              <a:avLst/>
              <a:gdLst>
                <a:gd name="connsiteX0" fmla="*/ 0 w 5745480"/>
                <a:gd name="connsiteY0" fmla="*/ 1887220 h 1927860"/>
                <a:gd name="connsiteX1" fmla="*/ 655320 w 5745480"/>
                <a:gd name="connsiteY1" fmla="*/ 1902460 h 1927860"/>
                <a:gd name="connsiteX2" fmla="*/ 1066800 w 5745480"/>
                <a:gd name="connsiteY2" fmla="*/ 1734820 h 1927860"/>
                <a:gd name="connsiteX3" fmla="*/ 1341120 w 5745480"/>
                <a:gd name="connsiteY3" fmla="*/ 1338580 h 1927860"/>
                <a:gd name="connsiteX4" fmla="*/ 1630680 w 5745480"/>
                <a:gd name="connsiteY4" fmla="*/ 789940 h 1927860"/>
                <a:gd name="connsiteX5" fmla="*/ 1905000 w 5745480"/>
                <a:gd name="connsiteY5" fmla="*/ 332740 h 1927860"/>
                <a:gd name="connsiteX6" fmla="*/ 2042160 w 5745480"/>
                <a:gd name="connsiteY6" fmla="*/ 149860 h 1927860"/>
                <a:gd name="connsiteX7" fmla="*/ 2118360 w 5745480"/>
                <a:gd name="connsiteY7" fmla="*/ 73660 h 1927860"/>
                <a:gd name="connsiteX8" fmla="*/ 2209800 w 5745480"/>
                <a:gd name="connsiteY8" fmla="*/ 27940 h 1927860"/>
                <a:gd name="connsiteX9" fmla="*/ 2377440 w 5745480"/>
                <a:gd name="connsiteY9" fmla="*/ 12700 h 1927860"/>
                <a:gd name="connsiteX10" fmla="*/ 2560320 w 5745480"/>
                <a:gd name="connsiteY10" fmla="*/ 104140 h 1927860"/>
                <a:gd name="connsiteX11" fmla="*/ 2865120 w 5745480"/>
                <a:gd name="connsiteY11" fmla="*/ 363220 h 1927860"/>
                <a:gd name="connsiteX12" fmla="*/ 3230880 w 5745480"/>
                <a:gd name="connsiteY12" fmla="*/ 789940 h 1927860"/>
                <a:gd name="connsiteX13" fmla="*/ 3764280 w 5745480"/>
                <a:gd name="connsiteY13" fmla="*/ 1323340 h 1927860"/>
                <a:gd name="connsiteX14" fmla="*/ 4145280 w 5745480"/>
                <a:gd name="connsiteY14" fmla="*/ 1582420 h 1927860"/>
                <a:gd name="connsiteX15" fmla="*/ 4831080 w 5745480"/>
                <a:gd name="connsiteY15" fmla="*/ 1811020 h 1927860"/>
                <a:gd name="connsiteX16" fmla="*/ 5745480 w 5745480"/>
                <a:gd name="connsiteY16" fmla="*/ 1841500 h 1927860"/>
                <a:gd name="connsiteX17" fmla="*/ 5745480 w 5745480"/>
                <a:gd name="connsiteY17" fmla="*/ 1841500 h 19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45480" h="1927860">
                  <a:moveTo>
                    <a:pt x="0" y="1887220"/>
                  </a:moveTo>
                  <a:cubicBezTo>
                    <a:pt x="238760" y="1907540"/>
                    <a:pt x="477520" y="1927860"/>
                    <a:pt x="655320" y="1902460"/>
                  </a:cubicBezTo>
                  <a:cubicBezTo>
                    <a:pt x="833120" y="1877060"/>
                    <a:pt x="952500" y="1828800"/>
                    <a:pt x="1066800" y="1734820"/>
                  </a:cubicBezTo>
                  <a:cubicBezTo>
                    <a:pt x="1181100" y="1640840"/>
                    <a:pt x="1247140" y="1496060"/>
                    <a:pt x="1341120" y="1338580"/>
                  </a:cubicBezTo>
                  <a:cubicBezTo>
                    <a:pt x="1435100" y="1181100"/>
                    <a:pt x="1536700" y="957580"/>
                    <a:pt x="1630680" y="789940"/>
                  </a:cubicBezTo>
                  <a:cubicBezTo>
                    <a:pt x="1724660" y="622300"/>
                    <a:pt x="1836420" y="439420"/>
                    <a:pt x="1905000" y="332740"/>
                  </a:cubicBezTo>
                  <a:cubicBezTo>
                    <a:pt x="1973580" y="226060"/>
                    <a:pt x="2006600" y="193040"/>
                    <a:pt x="2042160" y="149860"/>
                  </a:cubicBezTo>
                  <a:cubicBezTo>
                    <a:pt x="2077720" y="106680"/>
                    <a:pt x="2090420" y="93980"/>
                    <a:pt x="2118360" y="73660"/>
                  </a:cubicBezTo>
                  <a:cubicBezTo>
                    <a:pt x="2146300" y="53340"/>
                    <a:pt x="2166620" y="38100"/>
                    <a:pt x="2209800" y="27940"/>
                  </a:cubicBezTo>
                  <a:cubicBezTo>
                    <a:pt x="2252980" y="17780"/>
                    <a:pt x="2319020" y="0"/>
                    <a:pt x="2377440" y="12700"/>
                  </a:cubicBezTo>
                  <a:cubicBezTo>
                    <a:pt x="2435860" y="25400"/>
                    <a:pt x="2479040" y="45720"/>
                    <a:pt x="2560320" y="104140"/>
                  </a:cubicBezTo>
                  <a:cubicBezTo>
                    <a:pt x="2641600" y="162560"/>
                    <a:pt x="2753360" y="248920"/>
                    <a:pt x="2865120" y="363220"/>
                  </a:cubicBezTo>
                  <a:cubicBezTo>
                    <a:pt x="2976880" y="477520"/>
                    <a:pt x="3081020" y="629920"/>
                    <a:pt x="3230880" y="789940"/>
                  </a:cubicBezTo>
                  <a:cubicBezTo>
                    <a:pt x="3380740" y="949960"/>
                    <a:pt x="3611880" y="1191260"/>
                    <a:pt x="3764280" y="1323340"/>
                  </a:cubicBezTo>
                  <a:cubicBezTo>
                    <a:pt x="3916680" y="1455420"/>
                    <a:pt x="3967480" y="1501140"/>
                    <a:pt x="4145280" y="1582420"/>
                  </a:cubicBezTo>
                  <a:cubicBezTo>
                    <a:pt x="4323080" y="1663700"/>
                    <a:pt x="4564380" y="1767840"/>
                    <a:pt x="4831080" y="1811020"/>
                  </a:cubicBezTo>
                  <a:cubicBezTo>
                    <a:pt x="5097780" y="1854200"/>
                    <a:pt x="5745480" y="1841500"/>
                    <a:pt x="5745480" y="1841500"/>
                  </a:cubicBezTo>
                  <a:lnTo>
                    <a:pt x="5745480" y="1841500"/>
                  </a:lnTo>
                </a:path>
              </a:pathLst>
            </a:cu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74844" y="5715000"/>
              <a:ext cx="564875" cy="371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প্রচুরক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612674" y="4799806"/>
              <a:ext cx="167640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rot="5400000">
              <a:off x="4267994" y="5043646"/>
              <a:ext cx="1219200" cy="1588"/>
            </a:xfrm>
            <a:prstGeom prst="lin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275594" y="5712023"/>
              <a:ext cx="525005" cy="371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মধ্যমা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8731" y="5715000"/>
              <a:ext cx="365523" cy="371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গড়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24285" y="5530971"/>
            <a:ext cx="5233087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2876550" algn="l"/>
              </a:tabLst>
            </a:pPr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চিত্রঃ </a:t>
            </a:r>
            <a:r>
              <a:rPr lang="en-US" sz="3600" b="1" dirty="0" err="1" smtClean="0">
                <a:solidFill>
                  <a:prstClr val="black"/>
                </a:solidFill>
                <a:ea typeface="Calibri"/>
                <a:cs typeface="NikoshBAN"/>
              </a:rPr>
              <a:t>ঋণা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ত্বক </a:t>
            </a:r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বঙ্কিম নিবেশন । </a:t>
            </a:r>
            <a:endParaRPr lang="en-US" sz="2400" dirty="0">
              <a:solidFill>
                <a:prstClr val="black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53043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3134" y="584538"/>
            <a:ext cx="45207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বঙ্কিমতার</a:t>
            </a:r>
            <a:r>
              <a:rPr lang="en-US" sz="6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552" y="1676400"/>
            <a:ext cx="8592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ধ্রূব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Karl Pearson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ের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Bowley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ের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 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6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বঙ্কিমতার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pic>
        <p:nvPicPr>
          <p:cNvPr id="3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9050"/>
            <a:ext cx="78470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30024"/>
            <a:ext cx="7696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71013"/>
            <a:ext cx="728107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3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5375"/>
            <a:ext cx="853281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50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" y="2021714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accent3"/>
                </a:solidFill>
                <a:ea typeface="Calibri"/>
                <a:cs typeface="NikoshBAN"/>
              </a:rPr>
              <a:t> </a:t>
            </a:r>
            <a:r>
              <a:rPr lang="bn-BD" sz="5400" b="1" dirty="0" smtClean="0">
                <a:ln/>
                <a:solidFill>
                  <a:schemeClr val="accent3"/>
                </a:solidFill>
                <a:ea typeface="Calibri"/>
                <a:cs typeface="NikoshBAN"/>
              </a:rPr>
              <a:t># </a:t>
            </a:r>
            <a:r>
              <a:rPr lang="bn-BD" sz="6000" b="1" dirty="0" smtClean="0">
                <a:ln/>
                <a:solidFill>
                  <a:schemeClr val="accent3"/>
                </a:solidFill>
                <a:ea typeface="Calibri"/>
                <a:cs typeface="NikoshBAN"/>
              </a:rPr>
              <a:t>ধনাত্বক  বঙ্কিমতা</a:t>
            </a:r>
            <a:r>
              <a:rPr lang="en-US" sz="6000" b="1" dirty="0" smtClean="0">
                <a:ln/>
                <a:solidFill>
                  <a:schemeClr val="accent3"/>
                </a:solidFill>
                <a:ea typeface="Calibri"/>
                <a:cs typeface="NikoshBAN"/>
              </a:rPr>
              <a:t> </a:t>
            </a:r>
            <a:r>
              <a:rPr lang="bn-BD" sz="6000" b="1" dirty="0" smtClean="0">
                <a:ln/>
                <a:solidFill>
                  <a:schemeClr val="accent3"/>
                </a:solidFill>
                <a:ea typeface="Calibri"/>
                <a:cs typeface="NikoshBAN"/>
              </a:rPr>
              <a:t> ও </a:t>
            </a:r>
            <a:r>
              <a:rPr lang="en-US" sz="5400" b="1" dirty="0" smtClean="0">
                <a:ln/>
                <a:solidFill>
                  <a:schemeClr val="accent3"/>
                </a:solidFill>
                <a:ea typeface="Calibri"/>
                <a:cs typeface="NikoshBAN"/>
              </a:rPr>
              <a:t> </a:t>
            </a:r>
            <a:r>
              <a:rPr lang="bn-BD" sz="5400" b="1" dirty="0" smtClean="0">
                <a:ln/>
                <a:solidFill>
                  <a:schemeClr val="accent3"/>
                </a:solidFill>
                <a:ea typeface="Calibri"/>
                <a:cs typeface="NikoshBAN"/>
              </a:rPr>
              <a:t>ঋণাত্বক  বঙ্কিমতার  মধ্যে পার্থক্য  লিখ ।  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NikoshBAN"/>
              </a:rPr>
              <a:t>#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বঙ্কিমতার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/>
              </a:rPr>
              <a:t>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NikoshBAN"/>
              </a:rPr>
              <a:t>লিখ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NikoshBAN"/>
              </a:rPr>
              <a:t>। 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" y="685799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35132"/>
            <a:ext cx="77724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lvl="0" indent="-514350">
              <a:buAutoNum type="arabicPeriod"/>
            </a:pP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Bowley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এর মধ্যে থাকে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(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+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+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bn-BD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NikoshBAN" panose="02000000000000000000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NikoshBAN" panose="02000000000000000000" pitchFamily="2" charset="0"/>
              </a:rPr>
              <a:t>   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+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Calibri"/>
                <a:cs typeface="NikoshBAN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কত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Calibri"/>
                <a:cs typeface="NikoshBAN"/>
              </a:rPr>
              <a:t> 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342900" lvl="0" indent="-342900"/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bn-BD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Karl Pearson 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বঙ্কিমতাংক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এর মধ্যে থাকে ?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+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    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bn-BD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+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+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700" y="22860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3" y="3125190"/>
            <a:ext cx="7747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23" y="1731549"/>
            <a:ext cx="7747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3" y="5108449"/>
            <a:ext cx="7747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1"/>
            <a:ext cx="4572000" cy="169277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sng" strike="noStrike" kern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r>
              <a:rPr kumimoji="0" lang="bn-BD" sz="4800" b="1" i="0" u="sng" strike="noStrike" kern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800" b="1" i="0" u="sng" strike="noStrike" kern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2400" b="1" i="0" u="sng" strike="noStrike" kern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016" y="2057400"/>
            <a:ext cx="80772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5400" b="1" dirty="0" smtClean="0">
                <a:ln w="50800"/>
                <a:solidFill>
                  <a:schemeClr val="bg1">
                    <a:shade val="50000"/>
                  </a:schemeClr>
                </a:solidFill>
                <a:ea typeface="Calibri"/>
                <a:cs typeface="NikoshBAN"/>
              </a:rPr>
              <a:t># ধনাত্বক  বঙ্কিমতা ও</a:t>
            </a:r>
            <a:r>
              <a:rPr lang="bn-BD" sz="5400" b="1" dirty="0">
                <a:ln w="50800"/>
                <a:solidFill>
                  <a:schemeClr val="bg1">
                    <a:shade val="50000"/>
                  </a:schemeClr>
                </a:solidFill>
                <a:ea typeface="Calibri"/>
                <a:cs typeface="NikoshBAN"/>
              </a:rPr>
              <a:t> ঋণাত্বক  </a:t>
            </a:r>
            <a:r>
              <a:rPr lang="bn-BD" sz="5400" b="1" dirty="0" smtClean="0">
                <a:ln w="50800"/>
                <a:solidFill>
                  <a:schemeClr val="bg1">
                    <a:shade val="50000"/>
                  </a:schemeClr>
                </a:solidFill>
                <a:ea typeface="Calibri"/>
                <a:cs typeface="NikoshBAN"/>
              </a:rPr>
              <a:t>বঙ্কিমতার মধ্যে পার্থক্য তৈরি কর ।  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4" descr="C:\Users\LAB-11\Desktop\Mamun Word\home 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1"/>
            <a:ext cx="2581300" cy="1540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48" y="3900080"/>
            <a:ext cx="70056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NikoshBAN"/>
              </a:rPr>
              <a:t>#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বঙ্কিমতার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/>
              </a:rPr>
              <a:t>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NikoshBAN"/>
              </a:rPr>
              <a:t>লিখ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NikoshBAN"/>
              </a:rPr>
              <a:t>। 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498" y="4876800"/>
            <a:ext cx="86106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lvl="0"/>
            <a:r>
              <a:rPr lang="bn-BD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nstantia"/>
              </a:rPr>
              <a:t> </a:t>
            </a:r>
            <a:r>
              <a:rPr lang="bn-BD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nstantia"/>
              </a:rPr>
              <a:t># </a:t>
            </a:r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বঙ্কিমতার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1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34149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496" y="2934349"/>
            <a:ext cx="25847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bn-BD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n-US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61074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en-U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4672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0792" y="152400"/>
            <a:ext cx="6324600" cy="213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72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</a:t>
            </a:r>
            <a:r>
              <a:rPr kumimoji="0" lang="bn-BD" sz="7200" b="1" i="0" u="none" strike="noStrike" kern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 </a:t>
            </a:r>
            <a:endParaRPr kumimoji="0" lang="en-US" sz="66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688" y="1600200"/>
            <a:ext cx="5532120" cy="350865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normalizeH="0" baseline="0" noProof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শামছুদ্দিন</a:t>
            </a:r>
            <a:r>
              <a:rPr kumimoji="0" lang="en-US" sz="6600" b="1" i="0" u="none" strike="noStrike" kern="0" normalizeH="0" baseline="0" noProof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6600" b="1" i="0" u="none" strike="noStrike" kern="0" normalizeH="0" baseline="0" noProof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আহমেদ</a:t>
            </a:r>
            <a:r>
              <a:rPr kumimoji="0" lang="en-US" sz="6600" b="1" i="0" u="none" strike="noStrike" kern="0" normalizeH="0" baseline="0" noProof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প্রভাষক</a:t>
            </a:r>
            <a:r>
              <a:rPr kumimoji="0" lang="en-US" sz="5400" b="1" i="0" u="none" strike="noStrike" kern="0" normalizeH="0" baseline="0" noProof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, </a:t>
            </a:r>
            <a:r>
              <a:rPr kumimoji="0" lang="en-US" sz="5400" b="1" i="0" u="none" strike="noStrike" kern="0" normalizeH="0" baseline="0" noProof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(</a:t>
            </a:r>
            <a:r>
              <a:rPr kumimoji="0" lang="en-US" sz="5400" b="1" i="0" u="none" strike="noStrike" kern="0" normalizeH="0" baseline="0" noProof="0" dirty="0" err="1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kumimoji="0" lang="en-US" sz="5400" b="1" i="0" u="none" strike="noStrike" kern="0" normalizeH="0" baseline="0" noProof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) </a:t>
            </a:r>
            <a:endParaRPr kumimoji="0" lang="en-US" sz="5400" b="1" i="0" u="none" strike="noStrike" kern="0" normalizeH="0" baseline="0" noProof="0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normalizeH="0" baseline="0" noProof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জামালগঞ্জ</a:t>
            </a:r>
            <a:r>
              <a:rPr kumimoji="0" lang="bn-BD" sz="4800" b="1" i="0" u="none" strike="noStrike" kern="0" normalizeH="0" baseline="0" noProof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সরকারি</a:t>
            </a:r>
            <a:r>
              <a:rPr kumimoji="0" lang="en-US" sz="4800" b="1" i="0" u="none" strike="noStrike" kern="0" normalizeH="0" baseline="0" noProof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4800" b="1" i="0" u="none" strike="noStrike" kern="0" normalizeH="0" baseline="0" noProof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কলেজ</a:t>
            </a:r>
            <a:r>
              <a:rPr kumimoji="0" lang="en-US" sz="4800" b="1" i="0" u="none" strike="noStrike" kern="0" normalizeH="0" baseline="0" noProof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6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জামালগঞ্জ</a:t>
            </a:r>
            <a:r>
              <a:rPr kumimoji="0" lang="en-US" sz="5400" b="1" i="0" u="none" strike="noStrike" kern="0" normalizeH="0" baseline="0" noProof="0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6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,</a:t>
            </a:r>
            <a:r>
              <a:rPr kumimoji="0" lang="en-US" sz="5400" b="1" i="0" u="none" strike="noStrike" kern="0" normalizeH="0" baseline="0" noProof="0" dirty="0" err="1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6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kumimoji="0" lang="en-US" sz="5400" b="1" i="0" u="none" strike="noStrike" kern="0" normalizeH="0" baseline="0" noProof="0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6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normalizeH="0" baseline="0" noProof="0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6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2400" b="1" i="0" u="none" strike="noStrike" kern="0" normalizeH="0" baseline="0" noProof="0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6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1" i="0" u="none" strike="noStrike" kern="0" normalizeH="0" baseline="0" noProof="0" dirty="0">
              <a:ln w="10541" cmpd="sng">
                <a:solidFill>
                  <a:schemeClr val="accent3"/>
                </a:solidFill>
                <a:prstDash val="solid"/>
              </a:ln>
              <a:solidFill>
                <a:schemeClr val="accent6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" descr="C:\Users\HP\Desktop\15283912_192206477906822_58588986772900529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672" y="3200400"/>
            <a:ext cx="2722728" cy="3189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1"/>
            <a:ext cx="7772400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13800" b="1" spc="1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400" b="1" spc="15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1" y="3710970"/>
            <a:ext cx="35846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9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বঙ্কিমতা</a:t>
            </a:r>
            <a:endParaRPr lang="en-US" sz="9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5900"/>
            <a:ext cx="8153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1500" u="sng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bn-IN" sz="11500" b="0" i="0" u="sng" strike="noStrike" kern="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kumimoji="0" lang="bn-BD" sz="11500" b="0" i="0" u="sng" strike="noStrike" kern="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0" i="0" u="sng" strike="noStrike" kern="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397949"/>
            <a:ext cx="7924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kumimoji="0" lang="bn-BD" sz="5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ণিঃ </a:t>
            </a:r>
            <a:r>
              <a:rPr kumimoji="0" lang="bn-BD" sz="5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 </a:t>
            </a:r>
            <a:r>
              <a:rPr kumimoji="0" lang="bn-BD" sz="5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পরিসংখ্যান প্রথম</a:t>
            </a:r>
            <a:r>
              <a:rPr kumimoji="0" lang="bn-BD" sz="5400" b="1" i="0" u="none" strike="noStrike" kern="0" cap="none" spc="0" normalizeH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পত্র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IN" sz="4400" b="1" i="0" u="none" strike="noStrike" kern="0" cap="none" spc="0" normalizeH="0" baseline="0" noProof="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পঞ্চম</a:t>
            </a:r>
            <a:r>
              <a:rPr kumimoji="0" lang="bn-BD" sz="4400" b="1" i="0" u="none" strike="noStrike" kern="0" cap="none" spc="0" normalizeH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IN" sz="4400" b="1" i="0" u="none" strike="noStrike" kern="0" cap="none" spc="0" normalizeH="0" baseline="0" noProof="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/>
            <a:r>
              <a:rPr kumimoji="0" lang="en-US" sz="40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       </a:t>
            </a:r>
            <a:r>
              <a:rPr kumimoji="0" lang="bn-BD" sz="5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পরিঘাত </a:t>
            </a: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,বঙ্কিমতা ও</a:t>
            </a:r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সূঁচালতা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  </a:t>
            </a:r>
            <a:endParaRPr lang="en-US" sz="8000" b="1" dirty="0">
              <a:ln>
                <a:solidFill>
                  <a:prstClr val="black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সময়ঃ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5০ </a:t>
            </a:r>
            <a:r>
              <a:rPr kumimoji="0" lang="bn-IN" sz="44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মিনি</a:t>
            </a:r>
            <a:r>
              <a:rPr kumimoji="0" lang="bn-IN" sz="4800" b="1" i="0" u="none" strike="noStrike" kern="0" cap="none" spc="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ট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54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1"/>
            <a:ext cx="7315200" cy="3631763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করঃ  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5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831850"/>
            <a:ext cx="90471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1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31674" cy="452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21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1084" y="457200"/>
            <a:ext cx="3156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" y="19812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বঙ্কিমতার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ব্যাখ্যা করতে পারবে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বঙ্কিমতার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বঙ্কিমতার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পরিমাপ সম্পর্কে বলতে  পারবে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95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96" y="1025604"/>
            <a:ext cx="7232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বঙ্কিমতা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Skewness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:-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296" y="2133600"/>
            <a:ext cx="792480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5400" b="1" dirty="0" smtClean="0">
                <a:solidFill>
                  <a:srgbClr val="002060"/>
                </a:solidFill>
                <a:ea typeface="Calibri"/>
                <a:cs typeface="NikoshBAN"/>
              </a:rPr>
              <a:t>      </a:t>
            </a:r>
            <a:r>
              <a:rPr lang="bn-BD" sz="54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C0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Calibri"/>
                <a:cs typeface="NikoshBAN"/>
              </a:rPr>
              <a:t>কোন </a:t>
            </a:r>
            <a:r>
              <a:rPr lang="bn-BD" sz="54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C0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Calibri"/>
                <a:cs typeface="NikoshBAN"/>
              </a:rPr>
              <a:t>তথ্যসারির বা গণসংখ্যা নিবেশনের সুষমতার অভাবকে বা প্রতিসাম্যের অভাবকে অথবা উহার অপ্রতিসাম্যকে বঙ্কিমতা বলে </a:t>
            </a:r>
            <a:r>
              <a:rPr lang="bn-BD" sz="54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C0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Calibri"/>
                <a:cs typeface="NikoshBAN"/>
              </a:rPr>
              <a:t>।</a:t>
            </a:r>
            <a:endParaRPr lang="en-US" sz="48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C0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0052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848</TotalTime>
  <Words>439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Opulent</vt:lpstr>
      <vt:lpstr>Slipstream</vt:lpstr>
      <vt:lpstr>1_Slipstream</vt:lpstr>
      <vt:lpstr>Aspect</vt:lpstr>
      <vt:lpstr>Solstice</vt:lpstr>
      <vt:lpstr>Austin</vt:lpstr>
      <vt:lpstr>Pushpin</vt:lpstr>
      <vt:lpstr>NewsPrint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Sujon</dc:creator>
  <cp:lastModifiedBy>Com.Souce</cp:lastModifiedBy>
  <cp:revision>157</cp:revision>
  <dcterms:created xsi:type="dcterms:W3CDTF">2006-08-16T00:00:00Z</dcterms:created>
  <dcterms:modified xsi:type="dcterms:W3CDTF">2021-10-11T05:56:44Z</dcterms:modified>
</cp:coreProperties>
</file>