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9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264" r:id="rId19"/>
    <p:sldId id="266" r:id="rId20"/>
    <p:sldId id="268" r:id="rId21"/>
    <p:sldId id="269" r:id="rId22"/>
    <p:sldId id="270" r:id="rId23"/>
    <p:sldId id="271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>
        <p:scale>
          <a:sx n="68" d="100"/>
          <a:sy n="68" d="100"/>
        </p:scale>
        <p:origin x="792" y="126"/>
      </p:cViewPr>
      <p:guideLst/>
    </p:cSldViewPr>
  </p:slideViewPr>
  <p:outlineViewPr>
    <p:cViewPr>
      <p:scale>
        <a:sx n="33" d="100"/>
        <a:sy n="33" d="100"/>
      </p:scale>
      <p:origin x="0" y="-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ECD3-99E2-4368-8AE5-9443343FA9A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7" y="1545028"/>
            <a:ext cx="11662585" cy="505427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"/>
          </a:effectLst>
        </p:spPr>
      </p:pic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1060450"/>
          </a:xfrm>
          <a:prstGeom prst="plus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bIns="0">
            <a:noAutofit/>
          </a:bodyPr>
          <a:lstStyle/>
          <a:p>
            <a:pPr algn="ctr"/>
            <a:r>
              <a:rPr lang="bn-BD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স্বাগতম 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1084256" y="284004"/>
            <a:ext cx="275800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857093" y="315458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295563" y="319617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527946" y="337036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47080" y="337037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9253" y="337038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593676" y="1835624"/>
            <a:ext cx="605052" cy="668740"/>
          </a:xfrm>
          <a:prstGeom prst="star32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11084256" y="1835624"/>
            <a:ext cx="605052" cy="668740"/>
          </a:xfrm>
          <a:prstGeom prst="star32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11057530" y="5575719"/>
            <a:ext cx="605052" cy="668740"/>
          </a:xfrm>
          <a:prstGeom prst="star32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593676" y="5575719"/>
            <a:ext cx="605052" cy="668740"/>
          </a:xfrm>
          <a:prstGeom prst="star32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21313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597" y="834627"/>
            <a:ext cx="11808376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ইন্টেজারঃ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এধরনের ধ্রুবক মান ধনাত্নক বা ঋণাত্নক যে কোন পুর্ণসংখ্যা হতে পারে। ধ্রুবকে দশমিক বিন্দু থাকে না। যথা-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546,45,-32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ইত্যাদি।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7" y="1933713"/>
            <a:ext cx="1180837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ফিক্সড-পয়েন্ট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ধ্রুবকঃ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28.7, 2.3, 512.5, 2.6786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8.5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ইত্যাদি।</a:t>
            </a:r>
            <a:endParaRPr lang="en-US" sz="3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42596" y="2552886"/>
            <a:ext cx="1174726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ফ্লোটিং পয়েন্ট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ধ্রুবকঃ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এধরনের ধ্রুবক মান ধনাত্নক বা ঋণাত্নক যে কোন পুর্ণ বা ভগ্নাংশ হতে পারে। আংশিক মানের জন্য দশমিক ব্যবহৃত হয়। যথা-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56,3.14, -45.678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ইত্যাদি।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596" y="4224978"/>
            <a:ext cx="1180837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অক্টাল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ধরনের সংখ্যার পূর্বে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বসাতে হয়। যথা-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0437,01234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ইত্যাদি।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152" y="5302196"/>
            <a:ext cx="1174726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হেক্সাডেসিমেল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ধ্রুবকঃ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 ধরনের সংখ্যার পূর্বে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0x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0X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বসাতে হয়। অংকের চিহ্ন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0, 1, 2, 3, 4, 5, 6, 7, 8, 9, a, b, c, d, e, f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ব্যবহার করা হয়। যথা-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oxAB65,OXFE23B </a:t>
            </a:r>
            <a:endParaRPr lang="b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b="1" dirty="0" smtClean="0">
                <a:latin typeface="Times New Roman" pitchFamily="18" charset="0"/>
                <a:cs typeface="NikoshBAN" pitchFamily="2" charset="0"/>
              </a:rPr>
              <a:t>ইত্যাদি।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0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146" y="926457"/>
            <a:ext cx="1189093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অক্ষর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মালা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ধ্রুবকঃ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অক্ষর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3600" b="1" dirty="0" smtClean="0">
                <a:latin typeface="Times New Roman" pitchFamily="18" charset="0"/>
                <a:cs typeface="NikoshBAN" pitchFamily="2" charset="0"/>
              </a:rPr>
              <a:t>Character </a:t>
            </a:r>
            <a:r>
              <a:rPr lang="en-US" sz="3600" b="1" dirty="0" err="1" smtClean="0">
                <a:latin typeface="Times New Roman" pitchFamily="18" charset="0"/>
                <a:cs typeface="NikoshBAN" pitchFamily="2" charset="0"/>
              </a:rPr>
              <a:t>constsnt</a:t>
            </a:r>
            <a:r>
              <a:rPr lang="en-US" sz="3600" b="1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Times New Roman" pitchFamily="18" charset="0"/>
                <a:cs typeface="NikoshBAN" pitchFamily="2" charset="0"/>
              </a:rPr>
              <a:t>গঠিত হয়। এতে সিংগেল কোটেশন ব্যবহার করা হয়। যথা- </a:t>
            </a:r>
            <a:r>
              <a:rPr lang="en-US" sz="3600" b="1" dirty="0" smtClean="0">
                <a:latin typeface="Times New Roman" pitchFamily="18" charset="0"/>
                <a:cs typeface="NikoshBAN" pitchFamily="2" charset="0"/>
              </a:rPr>
              <a:t>‘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A’,’K’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ইত্যাদি। বর্ণ,অংক, চিহ্ন থাকে।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ইহা ৩ ধরনের হতে পারে। যথাঃ-</a:t>
            </a:r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146" y="2639845"/>
            <a:ext cx="11792459" cy="40934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Single  Character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Constant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 ধ্রুবকঃ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বর্ণ যা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single  quote mark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দ্বারা নির্দিষ্ট করা হয়। যথা-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’A’,’5’,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Staring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Constant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 ধ্রুবকঃ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single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অথবা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double quote mark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দ্বারা নির্দিষ্ট করা হয়। যথা-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’’A’’, ’’Dhaka’’, “33.72’’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Blackslash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Character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Constant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 ধ্রুবকঃ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ব্যাকস্ল্যাশ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Character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Constant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আলাদা আলাদা কাজে ব্যবহার করা হয়।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যথা-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average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ভেরিয়েবলের মান নতুন লাইনে প্রদর্শন করানোর জন্য।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Printf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(“average is \n’’, average);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3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57" y="1551887"/>
            <a:ext cx="1173102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কীওয়ার্ড ব্যবহার করে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ঘোষনার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কীওয়ার্ড ব্যবহার করে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ঘোষনার ফরম্যাট হলো-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837" y="2797414"/>
            <a:ext cx="84908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ConstType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ConstName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ConstValue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682" y="3814104"/>
            <a:ext cx="1043162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ConstTyp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মডিফাইড ডেটাটাইপ বুঝায়, </a:t>
            </a:r>
            <a:r>
              <a:rPr lang="en-US" sz="3200" b="1" dirty="0" err="1" smtClean="0">
                <a:latin typeface="Times New Roman" pitchFamily="18" charset="0"/>
                <a:cs typeface="NikoshBAN" pitchFamily="2" charset="0"/>
              </a:rPr>
              <a:t>ConstName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কোন বৈধ নাম।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735" y="4751674"/>
            <a:ext cx="606178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bn-IN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Max=60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 char Ch=‘a’;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857" y="820367"/>
            <a:ext cx="6080994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Constant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ধ্রুবক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ঘোষনার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নিয়মঃ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5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253" y="707886"/>
            <a:ext cx="6083798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Constant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ধ্রুবক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ঘোষনার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নিয়মঃ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46" y="1415772"/>
            <a:ext cx="11532637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প্রিপ্রসেসর ব্যবহার করে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ঘোষনার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প্রিপ্রসেসর ব্যবহার করে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ঘোষনার ফরম্যাট হলো-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261" y="2580177"/>
            <a:ext cx="61916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ConstName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ConstValue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98" y="3286622"/>
            <a:ext cx="1043162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ConstTyp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মডিফাইড ডেটাটাইপ বুঝায়, </a:t>
            </a:r>
            <a:r>
              <a:rPr lang="en-US" sz="3200" b="1" dirty="0" err="1" smtClean="0">
                <a:latin typeface="Times New Roman" pitchFamily="18" charset="0"/>
                <a:cs typeface="NikoshBAN" pitchFamily="2" charset="0"/>
              </a:rPr>
              <a:t>ConstName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=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কোন বৈধ নাম।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008" y="4463317"/>
            <a:ext cx="4195666" cy="156966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define   Max=50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define   TRUE 1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define    PI=3.1415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329357"/>
            <a:ext cx="5648133" cy="156966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Const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নাম ও প্রারম্ভিক মান দিতে হয়।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মাঝে সমান চিহ্ন ও শেষে সেমিকোলন  বসে না।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6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16" y="828437"/>
            <a:ext cx="630749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ইস্কেপ সিকুয়েন্স এর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1991181"/>
            <a:ext cx="7391399" cy="35394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#include&lt;</a:t>
            </a:r>
            <a:r>
              <a:rPr lang="en-US" sz="3200" dirty="0" err="1" smtClean="0"/>
              <a:t>stdio.h</a:t>
            </a:r>
            <a:r>
              <a:rPr lang="en-US" sz="3200" dirty="0" smtClean="0"/>
              <a:t>&gt;</a:t>
            </a:r>
          </a:p>
          <a:p>
            <a:r>
              <a:rPr lang="en-US" sz="3200" dirty="0" err="1" smtClean="0"/>
              <a:t>int</a:t>
            </a:r>
            <a:r>
              <a:rPr lang="en-US" sz="3200" dirty="0" smtClean="0"/>
              <a:t> main()</a:t>
            </a:r>
          </a:p>
          <a:p>
            <a:r>
              <a:rPr lang="en-US" sz="3200" dirty="0" smtClean="0"/>
              <a:t>{</a:t>
            </a:r>
          </a:p>
          <a:p>
            <a:r>
              <a:rPr lang="en-US" sz="3200" dirty="0" err="1" smtClean="0"/>
              <a:t>printf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(“SDL is a leading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software company in BD");</a:t>
            </a:r>
          </a:p>
          <a:p>
            <a:r>
              <a:rPr lang="en-US" sz="3200" dirty="0" err="1" smtClean="0"/>
              <a:t>retrun</a:t>
            </a:r>
            <a:r>
              <a:rPr lang="en-US" sz="3200" dirty="0" smtClean="0"/>
              <a:t> 0;</a:t>
            </a:r>
          </a:p>
          <a:p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18537" y="2191236"/>
            <a:ext cx="4065034" cy="156966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SDL is leading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Software company in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BD.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7629" y="4269064"/>
            <a:ext cx="229533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ইস্কেপ সিকুয়েন্স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 flipV="1">
            <a:off x="4666599" y="4356300"/>
            <a:ext cx="690210" cy="3580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619049">
            <a:off x="4405832" y="3916990"/>
            <a:ext cx="297254" cy="65189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744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16" y="828437"/>
            <a:ext cx="630749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ইস্কেপ সিকুয়েন্স এর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image structure of c programming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74" y="1650585"/>
            <a:ext cx="6844938" cy="509286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257680" y="5959006"/>
            <a:ext cx="229533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ইস্কেপ সিকুয়েন্স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flipV="1">
            <a:off x="3361285" y="6094809"/>
            <a:ext cx="4896395" cy="3341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619049">
            <a:off x="3374320" y="5984456"/>
            <a:ext cx="179148" cy="31498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16" y="828437"/>
            <a:ext cx="630749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ইস্কেপ সিকুয়েন্স এর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8" descr="image of c programming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780" y="1767370"/>
            <a:ext cx="6074229" cy="434308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571378" y="5118149"/>
            <a:ext cx="229533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ইস্কেপ সিকুয়েন্স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flipV="1">
            <a:off x="4684542" y="5231509"/>
            <a:ext cx="2886836" cy="3252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619049">
            <a:off x="4525090" y="4734861"/>
            <a:ext cx="297254" cy="65189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G_20200701_164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06" y="1809205"/>
            <a:ext cx="5360242" cy="4443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282509" y="3433665"/>
            <a:ext cx="3620278" cy="11943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2116" y="828437"/>
            <a:ext cx="45437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ইস্কেপ সিকুয়েন্স এর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95" y="3099228"/>
            <a:ext cx="301048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ইস্কেপ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সিকুয়েন্স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70597"/>
            <a:ext cx="12192000" cy="979987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566"/>
            <a:ext cx="12192000" cy="3149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2616" y="4561710"/>
            <a:ext cx="10498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ধ্রুবক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138742"/>
            <a:ext cx="12192000" cy="685621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4"/>
            <a:ext cx="12191999" cy="2093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7012" y="3429000"/>
            <a:ext cx="746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প্রকার ও কি কি?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0" y="0"/>
            <a:ext cx="12075964" cy="2360270"/>
          </a:xfrm>
          <a:prstGeom prst="smileyFace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01572" y="2495963"/>
            <a:ext cx="6627674" cy="4361144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893"/>
            <a:ext cx="12192000" cy="761802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80" y="1219776"/>
            <a:ext cx="11616888" cy="4209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620" y="5886516"/>
            <a:ext cx="1046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99342"/>
            <a:ext cx="12192000" cy="1645491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0" y="1972399"/>
            <a:ext cx="12192000" cy="488560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endParaRPr lang="bn-IN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ধ্রুবক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0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tx1"/>
                </a:solidFill>
              </a:rPr>
              <a:t>    </a:t>
            </a:r>
            <a:r>
              <a:rPr lang="bn-IN" sz="5998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999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endParaRPr lang="en-US" sz="3199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3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 l="10266" t="15869" r="13860" b="31155"/>
          <a:stretch>
            <a:fillRect/>
          </a:stretch>
        </p:blipFill>
        <p:spPr bwMode="auto">
          <a:xfrm>
            <a:off x="0" y="0"/>
            <a:ext cx="12192000" cy="7875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55886" y="1217554"/>
            <a:ext cx="116802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প্রকার?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(ক)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(গ)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 মালা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ধ্রুবক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প্রকার? 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(ক) 	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(গ)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 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961" y="1459112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2798" y="2567108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bn-IN" sz="6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0" y="-158332"/>
            <a:ext cx="12188825" cy="1572358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7" y="1752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ব্যবহারের নিয়মগুলো লিখ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80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9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59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5998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399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3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5398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53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53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53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5655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8"/>
            <a:ext cx="12106275" cy="6872060"/>
          </a:xfrm>
          <a:prstGeom prst="rect">
            <a:avLst/>
          </a:prstGeom>
          <a:ln w="57150">
            <a:solidFill>
              <a:srgbClr val="0000FF"/>
            </a:solidFill>
            <a:prstDash val="lgDash"/>
          </a:ln>
        </p:spPr>
      </p:pic>
      <p:sp>
        <p:nvSpPr>
          <p:cNvPr id="5" name="Rectangle 4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1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0" y="0"/>
            <a:ext cx="12188825" cy="2094418"/>
          </a:xfrm>
          <a:prstGeom prst="smileyFac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98800" y="2243915"/>
            <a:ext cx="7250580" cy="4384652"/>
          </a:xfrm>
          <a:prstGeom prst="can">
            <a:avLst/>
          </a:prstGeom>
          <a:solidFill>
            <a:srgbClr val="00B050"/>
          </a:solidFill>
          <a:ln w="3810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সংখ্যা-</a:t>
            </a:r>
            <a:r>
              <a:rPr lang="bn-IN" sz="35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১৮/০১/২০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25" y="2350943"/>
            <a:ext cx="3262074" cy="4170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5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0" y="-54591"/>
            <a:ext cx="12192000" cy="1731424"/>
          </a:xfrm>
          <a:prstGeom prst="downArrowCallout">
            <a:avLst/>
          </a:prstGeom>
          <a:blipFill>
            <a:blip r:embed="rId2"/>
            <a:srcRect/>
            <a:stretch>
              <a:fillRect/>
            </a:stretch>
          </a:blipFill>
          <a:ln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5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</a:t>
            </a:r>
            <a:r>
              <a:rPr lang="zh-CN" altLang="en-US" sz="3599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ছবি </a:t>
            </a:r>
            <a:r>
              <a:rPr lang="zh-CN" altLang="en-US" sz="35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BD" altLang="zh-CN" sz="35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3599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650" y="1840606"/>
            <a:ext cx="11286699" cy="415498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#include&lt;</a:t>
            </a:r>
            <a:r>
              <a:rPr lang="en-US" sz="2400" dirty="0" err="1" smtClean="0">
                <a:solidFill>
                  <a:schemeClr val="bg1"/>
                </a:solidFill>
              </a:rPr>
              <a:t>stdio.h</a:t>
            </a:r>
            <a:r>
              <a:rPr lang="en-US" sz="24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float pi=3.14;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main()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{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float radius area;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printf</a:t>
            </a:r>
            <a:r>
              <a:rPr lang="en-US" sz="2400" dirty="0" smtClean="0">
                <a:solidFill>
                  <a:schemeClr val="bg1"/>
                </a:solidFill>
              </a:rPr>
              <a:t>("Enter radius of the circle");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scanf</a:t>
            </a:r>
            <a:r>
              <a:rPr lang="en-US" sz="2400" dirty="0" smtClean="0">
                <a:solidFill>
                  <a:schemeClr val="bg1"/>
                </a:solidFill>
              </a:rPr>
              <a:t>("%</a:t>
            </a:r>
            <a:r>
              <a:rPr lang="en-US" sz="2400" dirty="0" err="1" smtClean="0">
                <a:solidFill>
                  <a:schemeClr val="bg1"/>
                </a:solidFill>
              </a:rPr>
              <a:t>f",&amp;radius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area=(pi)*(radius*radius);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printf</a:t>
            </a:r>
            <a:r>
              <a:rPr lang="en-US" sz="2400" dirty="0" smtClean="0">
                <a:solidFill>
                  <a:schemeClr val="bg1"/>
                </a:solidFill>
              </a:rPr>
              <a:t>(“ \</a:t>
            </a:r>
            <a:r>
              <a:rPr lang="en-US" sz="2400" dirty="0" err="1" smtClean="0">
                <a:solidFill>
                  <a:schemeClr val="bg1"/>
                </a:solidFill>
              </a:rPr>
              <a:t>nArea</a:t>
            </a:r>
            <a:r>
              <a:rPr lang="en-US" sz="2400" dirty="0" smtClean="0">
                <a:solidFill>
                  <a:schemeClr val="bg1"/>
                </a:solidFill>
              </a:rPr>
              <a:t> of the circle is:%.2f square </a:t>
            </a:r>
            <a:r>
              <a:rPr lang="en-US" sz="2400" dirty="0" err="1" smtClean="0">
                <a:solidFill>
                  <a:schemeClr val="bg1"/>
                </a:solidFill>
              </a:rPr>
              <a:t>cm"area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retrun</a:t>
            </a:r>
            <a:r>
              <a:rPr lang="en-US" sz="2400" dirty="0" smtClean="0">
                <a:solidFill>
                  <a:schemeClr val="bg1"/>
                </a:solidFill>
              </a:rPr>
              <a:t> 0;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303212" y="573206"/>
            <a:ext cx="11506200" cy="5979994"/>
          </a:xfrm>
          <a:prstGeom prst="ribbon">
            <a:avLst/>
          </a:prstGeom>
          <a:solidFill>
            <a:srgbClr val="00B050"/>
          </a:solidFill>
          <a:ln>
            <a:solidFill>
              <a:srgbClr val="FF0000"/>
            </a:solidFill>
            <a:prstDash val="sysDash"/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endParaRPr lang="bn-IN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বা ধ্রুবক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0" y="-27296"/>
            <a:ext cx="12191999" cy="104593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 w="38100" cap="flat" cmpd="sng">
            <a:solidFill>
              <a:srgbClr val="C00000"/>
            </a:solidFill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684" y="1632793"/>
            <a:ext cx="11046423" cy="21236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 পাঠ শেষে 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শিক্ষার্থীরা...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Constant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 ধ্রুবক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 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Constant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 ধ্রুবক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 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Constant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 ধ্রুবক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বর্ননা করতে 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4192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449" y="1334055"/>
            <a:ext cx="11098282" cy="37856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ধ্রুবকঃ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নির্বাহের সময় কোন অবস্থাতেই যার মান পরিবর্তন করা যায়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 তাই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ধ্রুবক।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প্রোগ্রামে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স্থির বা অপরিবর্তনশীল মান ব্যবহার করার জন্য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ধ্রুবক হিসেবে ঘোষনা করা হয়।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835" y="1248907"/>
            <a:ext cx="660607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ধ্রুবক এর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প্রকারভেদঃ 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835" y="2108713"/>
            <a:ext cx="5840963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সংখ্যাসূচক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ধ্রুবক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মালা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ধ্রুবক 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5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63" y="1136106"/>
            <a:ext cx="11815061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সংখ্যাসূচক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ধ্রুবকঃ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ধ্রুবকের মান ধনাত্নক ও ঋণাত্নক হতে পারে। ধ্রুবকে কমা ব্যবহার করা উচিত নয়। যথা-দশ হাজারকে লিখতে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হয়=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50000.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 ৫ ধরনের হতে পারে। যথাঃ- 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688" y="3090522"/>
            <a:ext cx="5840963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ইন্টেজার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ধ্রুবক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ফিক্সড-পয়েন্ট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ধ্রুবক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ফ্লোটিং পয়েন্ট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ধ্রুবক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অক্টাল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ধ্রুবক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হেক্সাডেসিমেল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ধ্রুবক</a:t>
            </a:r>
          </a:p>
        </p:txBody>
      </p:sp>
    </p:spTree>
    <p:extLst>
      <p:ext uri="{BB962C8B-B14F-4D97-AF65-F5344CB8AC3E}">
        <p14:creationId xmlns:p14="http://schemas.microsoft.com/office/powerpoint/2010/main" val="145319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860</Words>
  <Application>Microsoft Office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Siyam Rupali</vt:lpstr>
      <vt:lpstr>Times New Roman</vt:lpstr>
      <vt:lpstr>Tw Cen MT Condensed Extra Bold</vt:lpstr>
      <vt:lpstr>Vrinda</vt:lpstr>
      <vt:lpstr>Wingdings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268</cp:revision>
  <dcterms:created xsi:type="dcterms:W3CDTF">2021-09-30T19:08:21Z</dcterms:created>
  <dcterms:modified xsi:type="dcterms:W3CDTF">2021-10-10T18:45:37Z</dcterms:modified>
</cp:coreProperties>
</file>