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79" r:id="rId3"/>
    <p:sldId id="258" r:id="rId4"/>
    <p:sldId id="257" r:id="rId5"/>
    <p:sldId id="275" r:id="rId6"/>
    <p:sldId id="281" r:id="rId7"/>
    <p:sldId id="282" r:id="rId8"/>
    <p:sldId id="284" r:id="rId9"/>
    <p:sldId id="283" r:id="rId10"/>
    <p:sldId id="285" r:id="rId11"/>
    <p:sldId id="286" r:id="rId12"/>
    <p:sldId id="287" r:id="rId13"/>
    <p:sldId id="256" r:id="rId14"/>
    <p:sldId id="288" r:id="rId15"/>
    <p:sldId id="266" r:id="rId16"/>
    <p:sldId id="271" r:id="rId17"/>
    <p:sldId id="272" r:id="rId18"/>
    <p:sldId id="290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commentAuthors" Target="commentAuthor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AD9DE-DD31-4D0C-9D67-44A833B2212C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FFA36-7D87-4EDE-88A9-008A1EE2C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0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014EE-EAE1-4246-B5FB-74E14AE7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7895A-57B3-4F90-B3AE-7BAA2ECBF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8ABB2-D5FD-43B2-912B-CD57A87AB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EDE5-0FBB-4319-8E07-9E1CE44812D9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54A7D-D6CF-4131-B531-2CF3767C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F6A97-872A-4BA3-A19D-DA769B77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6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C57FB-6D02-45A2-AFD0-23F53E00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DEE79-6B7F-42B9-AAC2-170DD36D6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2E84C-5C59-4C42-9C8D-73ECE65A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B2B4-6332-4578-955D-4ED935B4078A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B3F69-D3AB-4804-BD6B-F6B87AE1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E54DC-D653-40F0-A7D0-EDFE3973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7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94581E-06B1-4242-82C8-AA917CE93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6548C-3BF2-4649-AA5C-EE76F95FF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3A9D2-4163-4808-850E-686EAE7E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C2C-D79F-49F6-B40C-72457FF52EF8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DAD0D-3414-45B0-A9E7-10ACDF26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CBA9C-9A3C-4C88-B93C-BDCC22B5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4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FA1C-5461-47E3-BBB5-D366DB94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5CD83-8B65-47F2-95BC-DC0B35731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EC416-C6B3-47E4-BB19-0BB2E36E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7071-63C6-4992-BAA5-8B69F8D7A8A9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4CB0D-B630-4C30-8D0F-FBCC82C3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4999C-913D-4AE7-9141-4F574A2A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0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FF1C0-4BBC-42B2-B1DC-BCF28276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F939E-AD59-491E-B290-90A01E482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E1737-5F24-4730-A33F-09E8E3C2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3D00-A3DC-494C-972C-A556DEF177BF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B7880-2C09-4AE5-B0E7-5C06BEF7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5CA9F-F051-4417-ADA4-BE849EED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5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2F5D-4633-4C98-976D-DBAB63FA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9419-8C71-4C77-BF4A-3C05D9EFE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D9DD3-DAAA-4033-83B0-5EDD4EC52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2CED2-AA1F-42EA-878C-3E38EBFB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88DE-E48D-4E85-8ED6-B835ED41C052}" type="datetime1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C92CF-7D80-4634-A882-851AD398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EA4C2-3B3B-42FF-89E4-975C0161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2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8494-1049-4B47-A13B-9C070876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ADD80-9CC8-4054-BB67-2CC7B7EBB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4ABB-5975-4066-91AC-2322F7C62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F4E68-E255-43EC-8535-2E8F8D022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2E95F-8B0B-400F-B8B7-0EE1BA9F4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2A0759-8692-453D-97C7-BAF6BA29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CBFE-B6C6-4B03-953A-5ACAD522F018}" type="datetime1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6DDE1E-CA0B-412E-A9C2-DED70A89F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6B860-4947-4227-A57D-4075A233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7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D4DBE-C428-4AB4-B9B9-818C84040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5F542-D749-42F4-AE9D-5085A6BE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653D-F68B-4215-9C6F-2240B464290C}" type="datetime1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9C0D9-6886-4086-9FE0-271A8BB78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7FD0A-31E7-460A-A69F-2D4E0FD0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DFB77-C3F9-4105-8473-C28FBD80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5DD2-3577-4DF3-9FF8-63DA2EF1C720}" type="datetime1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11876C-3BE8-4F34-98EC-F36456479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B4F8D-D13C-4CDF-8456-A46FDCCA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5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DCBD-976C-46F5-908D-5E17D03E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3E0A5-0B2C-4835-926D-E49D7EFE9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2B703-8BB5-4100-BF99-D53169722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5DDD8-7F3A-4B45-8109-F2C6FFA4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E8D6-AC5F-458E-8A7C-8DF7480C2C37}" type="datetime1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81664-2CFD-42F9-B8D0-43DFEE45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65912-7775-4C44-8E97-3B08C916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8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2C8F4-9036-4977-8BF8-A8563CB5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D3E15C-BB9F-4C53-93CA-05EC6EA1A3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881AD-9472-4F50-9E2A-ABA6B7BFA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871E0-BF7E-42EF-9148-D88426D25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68F8-9AC9-4588-9D62-4CEFA1391EA2}" type="datetime1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F6C26-CE9E-4E05-966B-D95CD95C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33913-F7CB-40AF-BB2C-AA2F4602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7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1A52F1-272B-4E85-ABEE-3DCBB8BD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E1733-28D5-4CC9-8728-F0F51629C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EB038-1A38-496E-B578-2ED445A91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C371B-5648-42ED-8308-DA9AA0DFB4E2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E43C9-F5D8-4AD0-BDFA-274D6E3DF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B1B47-DB64-424D-A02A-948708132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E134C-395A-4136-A26E-876059A3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6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 /><Relationship Id="rId2" Type="http://schemas.openxmlformats.org/officeDocument/2006/relationships/image" Target="../media/image16.emf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rgbClr val="00B05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136A7C-5725-4411-9220-1CC136C21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87" y="0"/>
            <a:ext cx="1928813" cy="13430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D1DE1B-220D-4E85-A1CF-B52E06A92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138684"/>
            <a:ext cx="12058650" cy="55962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6B6BBD-D051-4201-84C5-0A5E8960E1C4}"/>
              </a:ext>
            </a:extLst>
          </p:cNvPr>
          <p:cNvSpPr/>
          <p:nvPr/>
        </p:nvSpPr>
        <p:spPr>
          <a:xfrm>
            <a:off x="814388" y="55946"/>
            <a:ext cx="8143875" cy="1015663"/>
          </a:xfrm>
          <a:prstGeom prst="rect">
            <a:avLst/>
          </a:prstGeom>
          <a:noFill/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5830C-1576-4974-928F-80FA9418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66D5-D0DE-4EDC-808F-ED70531E8904}" type="datetime1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22B11-1306-435B-9DBB-9FE84F8C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49C67-C8EF-4734-AE83-7AB6C5FD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6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6000">
              <a:srgbClr val="00B050"/>
            </a:gs>
            <a:gs pos="57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C77103-990F-45BB-A772-D2608DCA6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3" y="47624"/>
            <a:ext cx="10310813" cy="3119438"/>
          </a:xfrm>
          <a:prstGeom prst="rect">
            <a:avLst/>
          </a:prstGeom>
          <a:gradFill>
            <a:gsLst>
              <a:gs pos="0">
                <a:srgbClr val="FF0000"/>
              </a:gs>
              <a:gs pos="46000">
                <a:srgbClr val="00B050"/>
              </a:gs>
              <a:gs pos="8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B0F16A-7241-4956-BE94-75AE461F782C}"/>
              </a:ext>
            </a:extLst>
          </p:cNvPr>
          <p:cNvSpPr/>
          <p:nvPr/>
        </p:nvSpPr>
        <p:spPr>
          <a:xfrm>
            <a:off x="586671" y="2031146"/>
            <a:ext cx="107441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নূর মোহাম্মদ তাঁকে এক হাত দিয়ে কাঁধে তুলে নিলেন আর অন্য হাত দিয়ে গুলি চালাতে থাকলেন । কৌশল হিসেবে বারবার নিজের অবস্থান পরিবর্তন করতে থাকলেন তিনি । উদ্দ্যেশ্য একজন নন , অনেক মুক্তিযুদ্ধা যুদ্ধ করছেন , শত্রুদের এ রকম একটা ধারনা দেওয়া । সংখ্যায় কম বলে  সহযোদ্ধাদের নির্দেশ দিলেন পিছিয়ে গিয়ে অবস্থান নিতে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6EE0E-F0C4-4C64-B92D-4D8A78F7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6A0A-3835-4753-B069-1F5FB9F7C3ED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F9C04-FDC9-437B-AC8B-2B37C4FC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7888A-A1C8-449E-A349-068B9FDB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4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7000">
              <a:srgbClr val="00B050"/>
            </a:gs>
            <a:gs pos="44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790F1-3751-4545-A4FC-6018B16A9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7" t="8243" r="8346"/>
          <a:stretch/>
        </p:blipFill>
        <p:spPr>
          <a:xfrm>
            <a:off x="223837" y="101600"/>
            <a:ext cx="3853310" cy="2570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E6B670-574A-4A29-9238-69324A364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14" y="101601"/>
            <a:ext cx="6568615" cy="25701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14FC60-3C6B-4CB2-9F6A-55C989C80193}"/>
              </a:ext>
            </a:extLst>
          </p:cNvPr>
          <p:cNvSpPr txBox="1"/>
          <p:nvPr/>
        </p:nvSpPr>
        <p:spPr>
          <a:xfrm>
            <a:off x="2683668" y="901927"/>
            <a:ext cx="1246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ফেব্রুয়ারি ১৯৩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সাল – সেপ্টেম্বর ১৯৭১ ।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CC6CD-84E4-481F-B65A-58008D979C96}"/>
              </a:ext>
            </a:extLst>
          </p:cNvPr>
          <p:cNvSpPr/>
          <p:nvPr/>
        </p:nvSpPr>
        <p:spPr>
          <a:xfrm>
            <a:off x="838200" y="2351355"/>
            <a:ext cx="107441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হঠাত মর্টারের একটা গুলা এসে লাগলো তাঁর পায়ে । গোলার আঘাতে চূর্ণ বিচূর্ণ হয়ে গেল তাঁর পা । তিনি বুঝতে পারলেন মৃত্যু আসন্ন । যতক্ষণ গুলি সম্ভব গুলি চালাতে চালাতে তিনি শহীদ হলেন । নিজের জীবনকে তুচ্চ করে নূর মোহাম্মদ শেখ এভাবেই রক্ষা করেছিলেন মুক্তিযুদ্ধাদের জীবন । সাহসী এই বীরশ্রেষ্ঠ মুক্তিযোদ্ধার জন্ম ১৯৩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সালের 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শে ফেব্রুয়ারি নড়াইলের মহিষখোলা গ্রামে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7D5C3-D613-4508-BDA6-842AC722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BFAF-639C-4A5A-8C90-981F6441BB4C}" type="datetime1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A2F5B-7F85-4521-8BE3-752D32D29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12441-458E-4323-B748-673247A4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93000">
              <a:srgbClr val="FF0000"/>
            </a:gs>
            <a:gs pos="49000">
              <a:schemeClr val="bg1"/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95CEC5-A97A-46E8-9B0A-E484BA386B01}"/>
              </a:ext>
            </a:extLst>
          </p:cNvPr>
          <p:cNvSpPr txBox="1"/>
          <p:nvPr/>
        </p:nvSpPr>
        <p:spPr>
          <a:xfrm>
            <a:off x="262598" y="2164229"/>
            <a:ext cx="16506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অবধারিত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2C75B-1716-4D7A-B463-02062B83D902}"/>
              </a:ext>
            </a:extLst>
          </p:cNvPr>
          <p:cNvSpPr txBox="1"/>
          <p:nvPr/>
        </p:nvSpPr>
        <p:spPr>
          <a:xfrm>
            <a:off x="2085535" y="2200273"/>
            <a:ext cx="12285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endParaRPr lang="en-US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154F6-DA1C-4E25-9C86-2EC38632CE40}"/>
              </a:ext>
            </a:extLst>
          </p:cNvPr>
          <p:cNvSpPr txBox="1"/>
          <p:nvPr/>
        </p:nvSpPr>
        <p:spPr>
          <a:xfrm>
            <a:off x="5045610" y="2879336"/>
            <a:ext cx="6860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বীর মুক্তিযোদ্ধারা </a:t>
            </a:r>
            <a:r>
              <a:rPr lang="bn-IN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 ক্যাম্প গুড়িয়ে দিয়েছেন</a:t>
            </a:r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AD81D1-EF77-4D97-8DB2-15D0E9E6DDE0}"/>
              </a:ext>
            </a:extLst>
          </p:cNvPr>
          <p:cNvSpPr txBox="1"/>
          <p:nvPr/>
        </p:nvSpPr>
        <p:spPr>
          <a:xfrm>
            <a:off x="286046" y="2879336"/>
            <a:ext cx="1134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endParaRPr lang="bn-IN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20629C-A07A-4DFC-A86E-AE19F3BA98A0}"/>
              </a:ext>
            </a:extLst>
          </p:cNvPr>
          <p:cNvSpPr txBox="1"/>
          <p:nvPr/>
        </p:nvSpPr>
        <p:spPr>
          <a:xfrm>
            <a:off x="1298916" y="2887601"/>
            <a:ext cx="40186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সৈনিক বা যুদ্ধাদের অস্থায়ী ঘাটি । সেনাছাউনি ।</a:t>
            </a:r>
            <a:endParaRPr lang="en-US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1EA42B-8812-4690-9D3C-753829C5F794}"/>
              </a:ext>
            </a:extLst>
          </p:cNvPr>
          <p:cNvSpPr txBox="1"/>
          <p:nvPr/>
        </p:nvSpPr>
        <p:spPr>
          <a:xfrm>
            <a:off x="3753726" y="2155874"/>
            <a:ext cx="8175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অবধারিত মৃত্যুকে উপেক্ষা করে বীর মুক্তিযোদ্ধারা এ দেশ স্বাধীন করেছেন।</a:t>
            </a:r>
            <a:endParaRPr lang="en-US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121CC5-1EFB-4212-A73F-A4B90DD4D0A0}"/>
              </a:ext>
            </a:extLst>
          </p:cNvPr>
          <p:cNvSpPr txBox="1"/>
          <p:nvPr/>
        </p:nvSpPr>
        <p:spPr>
          <a:xfrm>
            <a:off x="262597" y="1301410"/>
            <a:ext cx="16506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আসন্ন </a:t>
            </a:r>
            <a:endParaRPr lang="bn-IN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B6C5AC-5A1C-4D79-A8A9-1863F2C1863F}"/>
              </a:ext>
            </a:extLst>
          </p:cNvPr>
          <p:cNvSpPr txBox="1"/>
          <p:nvPr/>
        </p:nvSpPr>
        <p:spPr>
          <a:xfrm>
            <a:off x="2337582" y="1357272"/>
            <a:ext cx="12285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endParaRPr lang="en-US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C96EAB-0D0F-41C0-B68F-58D098C0CBB1}"/>
              </a:ext>
            </a:extLst>
          </p:cNvPr>
          <p:cNvSpPr txBox="1"/>
          <p:nvPr/>
        </p:nvSpPr>
        <p:spPr>
          <a:xfrm>
            <a:off x="3566160" y="135727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নূর মোহাম্মদ বুঝতে পারলেন তার মৃত্যু আসন্ন</a:t>
            </a:r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640569-071E-461F-87BC-473BF293C48B}"/>
              </a:ext>
            </a:extLst>
          </p:cNvPr>
          <p:cNvSpPr txBox="1"/>
          <p:nvPr/>
        </p:nvSpPr>
        <p:spPr>
          <a:xfrm>
            <a:off x="260253" y="4272596"/>
            <a:ext cx="16506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টহল </a:t>
            </a:r>
            <a:endParaRPr lang="bn-IN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8DE982-2088-44EA-80AF-002A8BBA43B6}"/>
              </a:ext>
            </a:extLst>
          </p:cNvPr>
          <p:cNvSpPr txBox="1"/>
          <p:nvPr/>
        </p:nvSpPr>
        <p:spPr>
          <a:xfrm>
            <a:off x="2085535" y="4185959"/>
            <a:ext cx="1957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পাহারা দেওয়া</a:t>
            </a:r>
            <a:endParaRPr lang="en-US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57268-431C-4B97-B8C9-8286CC77C0EF}"/>
              </a:ext>
            </a:extLst>
          </p:cNvPr>
          <p:cNvSpPr txBox="1"/>
          <p:nvPr/>
        </p:nvSpPr>
        <p:spPr>
          <a:xfrm>
            <a:off x="5275388" y="406030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বীর মুক্তিযোদ্ধারা টহল দিচ্ছিলেন গোয়ালহাটি গ্রামে।</a:t>
            </a:r>
            <a:endParaRPr lang="en-US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3C9E8-DDDF-4C5F-8672-A736238EA91A}"/>
              </a:ext>
            </a:extLst>
          </p:cNvPr>
          <p:cNvSpPr txBox="1"/>
          <p:nvPr/>
        </p:nvSpPr>
        <p:spPr>
          <a:xfrm>
            <a:off x="257908" y="5038876"/>
            <a:ext cx="16506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 </a:t>
            </a:r>
            <a:endParaRPr lang="bn-IN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7247DE-3AD9-4240-B95E-AFF85824EC61}"/>
              </a:ext>
            </a:extLst>
          </p:cNvPr>
          <p:cNvSpPr txBox="1"/>
          <p:nvPr/>
        </p:nvSpPr>
        <p:spPr>
          <a:xfrm>
            <a:off x="1910860" y="5013050"/>
            <a:ext cx="35169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 স্বা</a:t>
            </a:r>
            <a:r>
              <a:rPr lang="bn-IN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ধিনতা বা মুক্তির জন্য যুদ্ধ করেন ।</a:t>
            </a:r>
            <a:endParaRPr lang="en-US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16B666-276A-45DA-B8CF-FE500F56750C}"/>
              </a:ext>
            </a:extLst>
          </p:cNvPr>
          <p:cNvSpPr txBox="1"/>
          <p:nvPr/>
        </p:nvSpPr>
        <p:spPr>
          <a:xfrm>
            <a:off x="5427782" y="514263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 আমরা শ্রদ্ধাভরে স্মরণ করি</a:t>
            </a:r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78A1CD-49C9-4C24-9CAF-2296EEA24BA7}"/>
              </a:ext>
            </a:extLst>
          </p:cNvPr>
          <p:cNvSpPr txBox="1"/>
          <p:nvPr/>
        </p:nvSpPr>
        <p:spPr>
          <a:xfrm>
            <a:off x="573258" y="32875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জেনে নেই ও বাক্য তৈরি করি </a:t>
            </a:r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9620A8-DAFE-4655-9524-931F3B5B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60C1-96E3-490F-BC6B-8B4F5046CD4E}" type="datetime1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AF041-01FE-4DC7-A1CA-6AE7B458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9D99C-7F11-4B7D-9B10-6541805BE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5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93000">
              <a:srgbClr val="FF0000"/>
            </a:gs>
            <a:gs pos="49000">
              <a:schemeClr val="bg1"/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759681-7582-4AED-A261-1772B85CF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25" y="517657"/>
            <a:ext cx="4655975" cy="6123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DEF41B-50B0-44C0-9CD7-8A48E6B0B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1728788"/>
            <a:ext cx="5236853" cy="43404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F09F4D-0A5E-4C39-90CE-1494D66C9651}"/>
              </a:ext>
            </a:extLst>
          </p:cNvPr>
          <p:cNvSpPr txBox="1"/>
          <p:nvPr/>
        </p:nvSpPr>
        <p:spPr>
          <a:xfrm>
            <a:off x="6438900" y="223787"/>
            <a:ext cx="4791075" cy="132343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 ও শিক্ষার্থীর পাঠ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441A0-C6B2-4A7B-9993-E7C703B9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1A09-3EB8-4496-9663-6B4412ABC56F}" type="datetime1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BCF80-E70E-4E07-A3F7-943D17F0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9D4D5-A104-4FB0-AADB-5ADB6841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2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rgbClr val="92D050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D82EA-E136-4CA8-B806-F79C3EB0CEA5}"/>
              </a:ext>
            </a:extLst>
          </p:cNvPr>
          <p:cNvSpPr txBox="1"/>
          <p:nvPr/>
        </p:nvSpPr>
        <p:spPr>
          <a:xfrm>
            <a:off x="1712693" y="3013501"/>
            <a:ext cx="8866211" cy="83099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মোহাম্মদ শেখ সম্পর্কে  </a:t>
            </a: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বাক্য লিখ । </a:t>
            </a: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E6D85-9884-4C32-8ECF-186ABEA99512}"/>
              </a:ext>
            </a:extLst>
          </p:cNvPr>
          <p:cNvSpPr txBox="1"/>
          <p:nvPr/>
        </p:nvSpPr>
        <p:spPr>
          <a:xfrm>
            <a:off x="2813612" y="979913"/>
            <a:ext cx="5137395" cy="83099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4BEBF-A84A-49EB-A592-4F3FA6EA1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276" y="336693"/>
            <a:ext cx="2911474" cy="2117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DCFC1-52E6-4EF2-BF2B-ED065403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45F6-E397-47C5-BFBE-22390DB55E6E}" type="datetime1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765AD-5A78-47C0-8513-8191A33B3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F9570-51FC-4189-BBA0-82BAEFD5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93000">
              <a:srgbClr val="FF0000"/>
            </a:gs>
            <a:gs pos="49000">
              <a:schemeClr val="bg1"/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97" y="583933"/>
            <a:ext cx="11406605" cy="5992887"/>
          </a:xfrm>
          <a:prstGeom prst="rect">
            <a:avLst/>
          </a:prstGeom>
          <a:gradFill>
            <a:gsLst>
              <a:gs pos="0">
                <a:srgbClr val="FFFF00"/>
              </a:gs>
              <a:gs pos="93000">
                <a:srgbClr val="FF0000"/>
              </a:gs>
              <a:gs pos="49000">
                <a:schemeClr val="bg1"/>
              </a:gs>
              <a:gs pos="7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0"/>
          </a:effectLst>
        </p:spPr>
      </p:pic>
      <p:sp>
        <p:nvSpPr>
          <p:cNvPr id="16" name="TextBox 15"/>
          <p:cNvSpPr txBox="1"/>
          <p:nvPr/>
        </p:nvSpPr>
        <p:spPr>
          <a:xfrm>
            <a:off x="1080532" y="1628405"/>
            <a:ext cx="9159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রন্ত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ন+ত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ছোটবেলায়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দুরন্ত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6867" y="2268729"/>
            <a:ext cx="10740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মোহাম্মাদ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ম্ম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ম+ম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নবীর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5995" y="3059697"/>
            <a:ext cx="1136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স+ত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নিরস্ত্র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6867" y="3825251"/>
            <a:ext cx="10304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ম+প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ছুটিপুর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153" y="4510389"/>
            <a:ext cx="9778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দ+ধ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8506" y="5289910"/>
            <a:ext cx="11593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r>
              <a:rPr lang="bn-IN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ত+ র-</a:t>
            </a:r>
            <a:r>
              <a:rPr lang="bn-IN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মূর্খ বন্ধুর চেয়ে জ্ঞানী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r>
              <a:rPr lang="bn-IN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অনেক ভালো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02F081-2814-4C14-924D-95E194293FBD}"/>
              </a:ext>
            </a:extLst>
          </p:cNvPr>
          <p:cNvSpPr txBox="1"/>
          <p:nvPr/>
        </p:nvSpPr>
        <p:spPr>
          <a:xfrm>
            <a:off x="280998" y="430381"/>
            <a:ext cx="5815002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লিখি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1BC0DC-CB3A-42EA-9418-04B15484BC69}"/>
              </a:ext>
            </a:extLst>
          </p:cNvPr>
          <p:cNvSpPr txBox="1"/>
          <p:nvPr/>
        </p:nvSpPr>
        <p:spPr>
          <a:xfrm>
            <a:off x="6550208" y="281180"/>
            <a:ext cx="5137395" cy="83099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C271B9-315A-4664-8338-CAB1E6F7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4A65-29DF-499D-BE7A-1F9A48F731BB}" type="datetime1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38ACC9-1DB7-4CDB-89F9-5D29981F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D6D6D-2B99-4B58-91FA-5353F917D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1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93000">
              <a:srgbClr val="FAACDE"/>
            </a:gs>
            <a:gs pos="49000">
              <a:schemeClr val="bg1"/>
            </a:gs>
            <a:gs pos="7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12014" y="314643"/>
            <a:ext cx="486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5798" y="1310412"/>
            <a:ext cx="6983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 মোহাম্মদ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……….এ।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17701" y="1854458"/>
            <a:ext cx="132770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বিডিআর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21927" y="1885575"/>
            <a:ext cx="132770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বিএসএফ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42244" y="1850597"/>
            <a:ext cx="132770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ইপিআর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10195" y="1827938"/>
            <a:ext cx="1316528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3150" y="2439541"/>
            <a:ext cx="6983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দিনটা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ই…………..।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17701" y="2967954"/>
            <a:ext cx="1381127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60018" y="2967954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9698" y="4121628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১০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16800" y="2957067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6177" y="3509588"/>
            <a:ext cx="10372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গোয়ালহাটি গ্রামে টহল দিচ্ছিলেন – জন মুক্তিযুদ্ধা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07705" y="4084981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00578" y="4079703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৬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26724" y="4098054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৪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88409" y="2960352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5798" y="4713785"/>
            <a:ext cx="825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্নূর মোহাম্মদ জন্মগ্রহণ করেন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  ।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47342" y="5431492"/>
            <a:ext cx="236151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নাইক্ষ্যাছড়ি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64651" y="5431492"/>
            <a:ext cx="2447546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ম</a:t>
            </a:r>
            <a:r>
              <a:rPr lang="bn-IN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হিষখোলা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13498" y="5377799"/>
            <a:ext cx="1980721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হিমছড়ি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595520" y="5430323"/>
            <a:ext cx="2209572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ফটিকছড়ি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99EE85-BCA3-4CAC-BC96-9C0B46B46D88}"/>
              </a:ext>
            </a:extLst>
          </p:cNvPr>
          <p:cNvSpPr txBox="1"/>
          <p:nvPr/>
        </p:nvSpPr>
        <p:spPr>
          <a:xfrm>
            <a:off x="6550208" y="281180"/>
            <a:ext cx="5137395" cy="83099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ED3CDD-7411-4F1B-A498-A48F40D7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B18A-C7D5-4B55-AB8D-233976BF0DF0}" type="datetime1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2404E4-89B5-4FB2-85BC-53EF1008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04C84-728F-4D17-945F-55D97BB5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93000">
              <a:srgbClr val="FF0000"/>
            </a:gs>
            <a:gs pos="49000">
              <a:schemeClr val="bg1"/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152" y="1393300"/>
            <a:ext cx="11653696" cy="4401205"/>
          </a:xfrm>
          <a:prstGeom prst="rect">
            <a:avLst/>
          </a:prstGeom>
          <a:gradFill>
            <a:gsLst>
              <a:gs pos="0">
                <a:srgbClr val="FFFF00"/>
              </a:gs>
              <a:gs pos="93000">
                <a:schemeClr val="bg1"/>
              </a:gs>
              <a:gs pos="49000">
                <a:schemeClr val="bg1"/>
              </a:gs>
              <a:gs pos="7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নূর মোহাম্মদ শেখ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। নূর মোহাম্মদ শেখ কিভাবে নিজের জীবন তুচ্ছ করে মুক্তিযোদ্ধাদের জীবন বাঁচিয়ে ছিলেন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2E59B2-D150-458A-BD36-FE5E2B5E6A33}"/>
              </a:ext>
            </a:extLst>
          </p:cNvPr>
          <p:cNvSpPr txBox="1"/>
          <p:nvPr/>
        </p:nvSpPr>
        <p:spPr>
          <a:xfrm>
            <a:off x="4067185" y="330368"/>
            <a:ext cx="3148002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0DE53-C374-48F8-B17E-EFFD4E833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E885-B51F-4D69-90C1-01747C61CD55}" type="datetime1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49C01-5F5A-4DD9-87E0-9FF7CF26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A81CC-7ABF-42BD-8A0F-B0AA20AE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1B4102-F1EA-4D84-9117-C20FA1492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136525"/>
            <a:ext cx="11985674" cy="654969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79A89F-073F-485F-B5AE-273314547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5DD2-3577-4DF3-9FF8-63DA2EF1C720}" type="datetime1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39D0C-BB37-4C2E-A16F-16492309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AC81E-2046-442F-A413-0AEADCFA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215E7-2F30-4A4D-B81C-246C6E093453}"/>
              </a:ext>
            </a:extLst>
          </p:cNvPr>
          <p:cNvSpPr txBox="1"/>
          <p:nvPr/>
        </p:nvSpPr>
        <p:spPr>
          <a:xfrm>
            <a:off x="107852" y="136525"/>
            <a:ext cx="3148002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321C74-3AB9-4D72-945A-8D4BCB4B747C}"/>
              </a:ext>
            </a:extLst>
          </p:cNvPr>
          <p:cNvSpPr txBox="1"/>
          <p:nvPr/>
        </p:nvSpPr>
        <p:spPr>
          <a:xfrm>
            <a:off x="2737619" y="1676778"/>
            <a:ext cx="6707383" cy="156966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জানা একজন বীরশ্রেষ্ঠ সম্পর্কে  </a:t>
            </a: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বাক্য লিখ । </a:t>
            </a: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17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rgbClr val="00B05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15F3D-4949-4B54-8288-5CBA411BA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112"/>
            <a:ext cx="12192000" cy="58328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353DB0-2066-42E7-AE0D-BAF8C8001ACE}"/>
              </a:ext>
            </a:extLst>
          </p:cNvPr>
          <p:cNvSpPr/>
          <p:nvPr/>
        </p:nvSpPr>
        <p:spPr>
          <a:xfrm>
            <a:off x="204787" y="25003"/>
            <a:ext cx="11782426" cy="1015663"/>
          </a:xfrm>
          <a:prstGeom prst="rect">
            <a:avLst/>
          </a:prstGeom>
          <a:noFill/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F63F87-D4FB-4667-B264-1ECDFEE4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90E0-16FD-42DB-AF92-2280A70A1F51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1C926-7056-4F9F-8EAE-5165918D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06AA0-E72E-40B7-80D5-CEC32B2F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rgbClr val="00B05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2D25A88-F488-4D1F-89CC-3CC11B3FD45C}"/>
              </a:ext>
            </a:extLst>
          </p:cNvPr>
          <p:cNvSpPr txBox="1"/>
          <p:nvPr/>
        </p:nvSpPr>
        <p:spPr>
          <a:xfrm>
            <a:off x="1176479" y="2441183"/>
            <a:ext cx="5945148" cy="2100703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rgbClr val="FFFF00"/>
              </a:gs>
              <a:gs pos="100000">
                <a:schemeClr val="bg1"/>
              </a:gs>
            </a:gsLst>
            <a:lin ang="5400000" scaled="1"/>
          </a:gradFill>
          <a:ln/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51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শাহনাজ</a:t>
            </a:r>
            <a:r>
              <a:rPr lang="en-US" sz="4051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1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ফেরদৌসী</a:t>
            </a:r>
            <a:r>
              <a:rPr lang="en-US" sz="4051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1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</a:t>
            </a:r>
            <a:r>
              <a:rPr lang="bn-IN" sz="4051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  <a:p>
            <a:pPr algn="ctr"/>
            <a:r>
              <a:rPr lang="bn-BD" sz="30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সহকারী শিক্ষক</a:t>
            </a:r>
            <a:endParaRPr lang="en-US" sz="30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pPr algn="ctr"/>
            <a:r>
              <a:rPr lang="en-US" sz="3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bn-IN" sz="3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,সুনামগঞ্জ।</a:t>
            </a:r>
            <a:endParaRPr lang="en-US" sz="30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BE6725-1662-44E5-B542-03C7BEAB80C0}"/>
              </a:ext>
            </a:extLst>
          </p:cNvPr>
          <p:cNvSpPr txBox="1"/>
          <p:nvPr/>
        </p:nvSpPr>
        <p:spPr>
          <a:xfrm>
            <a:off x="2424112" y="346556"/>
            <a:ext cx="2805113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0AA30646-627D-4FAD-927C-A054A0EBC877}"/>
              </a:ext>
            </a:extLst>
          </p:cNvPr>
          <p:cNvSpPr/>
          <p:nvPr/>
        </p:nvSpPr>
        <p:spPr>
          <a:xfrm>
            <a:off x="566522" y="1271588"/>
            <a:ext cx="7435030" cy="4439895"/>
          </a:xfrm>
          <a:prstGeom prst="fram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9B82B-2CC8-4D25-82EA-F239385F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2158-86EE-47DA-997A-F8F6E0A8C154}" type="datetime1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3D5B90-F30C-4B6E-AF22-CA2B0E4F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D535D38-FE30-4801-87C5-5097BAE3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AF42-7539-4E66-A222-96667BE34677}" type="slidenum">
              <a:rPr lang="en-US" smtClean="0"/>
              <a:t>2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8A2608-512E-4CF5-8A95-2BCDED3B2330}"/>
              </a:ext>
            </a:extLst>
          </p:cNvPr>
          <p:cNvGrpSpPr/>
          <p:nvPr/>
        </p:nvGrpSpPr>
        <p:grpSpPr>
          <a:xfrm>
            <a:off x="8548689" y="604912"/>
            <a:ext cx="3354918" cy="5419578"/>
            <a:chOff x="8548689" y="604912"/>
            <a:chExt cx="3354918" cy="541957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54B5653-6AFE-4DA7-BF1F-55591ACAC941}"/>
                </a:ext>
              </a:extLst>
            </p:cNvPr>
            <p:cNvGrpSpPr/>
            <p:nvPr/>
          </p:nvGrpSpPr>
          <p:grpSpPr>
            <a:xfrm>
              <a:off x="8548689" y="604912"/>
              <a:ext cx="3354918" cy="5419578"/>
              <a:chOff x="745588" y="801858"/>
              <a:chExt cx="2715064" cy="5190979"/>
            </a:xfrm>
            <a:grpFill/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691998F-D087-44B3-9775-9C54964F86D7}"/>
                  </a:ext>
                </a:extLst>
              </p:cNvPr>
              <p:cNvSpPr/>
              <p:nvPr/>
            </p:nvSpPr>
            <p:spPr>
              <a:xfrm>
                <a:off x="745588" y="801858"/>
                <a:ext cx="2715064" cy="5190979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  <a:softEdge rad="317500"/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50ABCE-5AE7-4760-A74A-FE420AF0CFC6}"/>
                  </a:ext>
                </a:extLst>
              </p:cNvPr>
              <p:cNvSpPr/>
              <p:nvPr/>
            </p:nvSpPr>
            <p:spPr>
              <a:xfrm>
                <a:off x="942535" y="1065628"/>
                <a:ext cx="2293034" cy="4614203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  <a:reflection blurRad="6350" stA="50000" endA="275" endPos="40000" dist="101600" dir="5400000" sy="-100000" algn="bl" rotWithShape="0"/>
                <a:softEdge rad="63500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60082EB-F1DE-4CBF-9480-9F72C1FD8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2050" y="1054123"/>
              <a:ext cx="2720629" cy="452115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  <a:softEdge rad="112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</p:spTree>
    <p:extLst>
      <p:ext uri="{BB962C8B-B14F-4D97-AF65-F5344CB8AC3E}">
        <p14:creationId xmlns:p14="http://schemas.microsoft.com/office/powerpoint/2010/main" val="36954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FF0000"/>
            </a:gs>
            <a:gs pos="48000">
              <a:srgbClr val="00B050"/>
            </a:gs>
            <a:gs pos="23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161FE0-FF8D-48CC-89FC-103B705985D7}"/>
              </a:ext>
            </a:extLst>
          </p:cNvPr>
          <p:cNvSpPr txBox="1"/>
          <p:nvPr/>
        </p:nvSpPr>
        <p:spPr>
          <a:xfrm>
            <a:off x="1115332" y="1736361"/>
            <a:ext cx="868743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দূরন্ত এক কিশোরের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মহিষখোলা গ্রামে। 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endPara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484107-660A-40C2-98F4-D3391DC23937}"/>
              </a:ext>
            </a:extLst>
          </p:cNvPr>
          <p:cNvSpPr txBox="1"/>
          <p:nvPr/>
        </p:nvSpPr>
        <p:spPr>
          <a:xfrm>
            <a:off x="2424112" y="346556"/>
            <a:ext cx="2805113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1D4EE-5684-4AFE-A754-5F365372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AC8A-8650-4877-AFAD-A27425C7A94E}" type="datetime1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79C0A-A08F-4509-8803-34799976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BE4E5-42EA-47E9-AB48-F4AAC318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6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2">
                <a:lumMod val="60000"/>
                <a:lumOff val="40000"/>
              </a:schemeClr>
            </a:gs>
            <a:gs pos="48000">
              <a:schemeClr val="accent6">
                <a:lumMod val="40000"/>
                <a:lumOff val="60000"/>
              </a:schemeClr>
            </a:gs>
            <a:gs pos="23000">
              <a:schemeClr val="bg1"/>
            </a:gs>
            <a:gs pos="6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C8DB7-D397-4E00-9828-5C440994A573}"/>
              </a:ext>
            </a:extLst>
          </p:cNvPr>
          <p:cNvSpPr txBox="1"/>
          <p:nvPr/>
        </p:nvSpPr>
        <p:spPr>
          <a:xfrm>
            <a:off x="706582" y="1536174"/>
            <a:ext cx="10778836" cy="5262979"/>
          </a:xfrm>
          <a:prstGeom prst="rect">
            <a:avLst/>
          </a:prstGeom>
          <a:noFill/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গল্প শুনে মূল বিষয় বুঝতে পারবে।</a:t>
            </a:r>
          </a:p>
          <a:p>
            <a:pPr algn="ctr"/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 গল্পের মূল বিষয় বলতে পারবে।</a:t>
            </a:r>
          </a:p>
          <a:p>
            <a:pPr algn="ctr"/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 গল্প কথা পড়তে পারবে।</a:t>
            </a:r>
          </a:p>
          <a:p>
            <a:pPr algn="ctr"/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পাঠে ব্যবহৃত শব্দ দিয়ে নতুন বাক্য লিখতে পারবে।</a:t>
            </a:r>
          </a:p>
          <a:p>
            <a:pPr algn="ctr"/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 সংশ্লিষ্ট </a:t>
            </a:r>
            <a:r>
              <a:rPr lang="bn-BD" sz="4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প্রশ্নের </a:t>
            </a:r>
            <a:r>
              <a:rPr lang="en-US" sz="4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4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ত্তর 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লিখতে পারবে।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E10F2B-F13C-4A2E-A125-2B484326CD34}"/>
              </a:ext>
            </a:extLst>
          </p:cNvPr>
          <p:cNvSpPr txBox="1"/>
          <p:nvPr/>
        </p:nvSpPr>
        <p:spPr>
          <a:xfrm>
            <a:off x="106508" y="203681"/>
            <a:ext cx="2989117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B5A47-6FB0-42AF-B913-40FB5DBB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7E71-E6D3-4986-9CC4-EA24F91EC512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5D362-D9E3-440E-8539-BB037202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9A324-4425-40DE-9C98-EAF1B573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1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rgbClr val="00B05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03E83B-7035-4DE8-BA3F-E56274044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9" y="1042988"/>
            <a:ext cx="7007189" cy="33553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040619-1E8E-40E4-9939-02F07C94E433}"/>
              </a:ext>
            </a:extLst>
          </p:cNvPr>
          <p:cNvSpPr txBox="1"/>
          <p:nvPr/>
        </p:nvSpPr>
        <p:spPr>
          <a:xfrm>
            <a:off x="423862" y="248305"/>
            <a:ext cx="2805113" cy="52322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কিছু ছবি দেখি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6B53A6-AD9D-427D-91CD-C26DCB702DAD}"/>
              </a:ext>
            </a:extLst>
          </p:cNvPr>
          <p:cNvSpPr txBox="1"/>
          <p:nvPr/>
        </p:nvSpPr>
        <p:spPr>
          <a:xfrm>
            <a:off x="3705225" y="207069"/>
            <a:ext cx="3681413" cy="52322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ছবিতে কাদের  দেখেছো 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AF474-579B-450C-94D7-7633B14552A0}"/>
              </a:ext>
            </a:extLst>
          </p:cNvPr>
          <p:cNvSpPr txBox="1"/>
          <p:nvPr/>
        </p:nvSpPr>
        <p:spPr>
          <a:xfrm>
            <a:off x="3705225" y="551658"/>
            <a:ext cx="3681413" cy="52322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 জন বীরশ্রেষ্ঠ 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9DDEA-6AEB-4EB5-ADD1-C1EA11847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14" y="1005679"/>
            <a:ext cx="4160612" cy="3430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C42CD0-00B8-400A-82E1-6F58822C7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14" y="4665415"/>
            <a:ext cx="4160612" cy="19398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F74A1F-6675-4BEB-B710-2664C3ADC878}"/>
              </a:ext>
            </a:extLst>
          </p:cNvPr>
          <p:cNvSpPr txBox="1"/>
          <p:nvPr/>
        </p:nvSpPr>
        <p:spPr>
          <a:xfrm>
            <a:off x="7736114" y="105989"/>
            <a:ext cx="3681413" cy="52322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ছবিতে কি  দেখেছো 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75057A-58E8-4E6C-8C60-AC32352EF8D9}"/>
              </a:ext>
            </a:extLst>
          </p:cNvPr>
          <p:cNvSpPr txBox="1"/>
          <p:nvPr/>
        </p:nvSpPr>
        <p:spPr>
          <a:xfrm>
            <a:off x="7736113" y="519768"/>
            <a:ext cx="4336825" cy="52322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মুক্তিযুদ্ধের বিভিন্ন সময়ের চিত্র 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7AB079-3F0A-4D80-B60F-A151C886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329C-46B6-479C-95C7-914E9F402301}" type="datetime1">
              <a:rPr lang="en-US" smtClean="0"/>
              <a:t>10/10/2021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ECE2C1D-0850-4553-8E23-70A3001F0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F13A4AE-FAC8-49ED-B3F5-796FE491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rgbClr val="92D050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87D6AB-AA97-4192-B70F-C28F34A14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20" y="109968"/>
            <a:ext cx="3281680" cy="1848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946B1F-99AB-4B1E-BF29-A3C23E609A8D}"/>
              </a:ext>
            </a:extLst>
          </p:cNvPr>
          <p:cNvSpPr txBox="1"/>
          <p:nvPr/>
        </p:nvSpPr>
        <p:spPr>
          <a:xfrm>
            <a:off x="-52389" y="153055"/>
            <a:ext cx="3862389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BD70C-D064-4597-8B0E-064360D8D02F}"/>
              </a:ext>
            </a:extLst>
          </p:cNvPr>
          <p:cNvSpPr txBox="1"/>
          <p:nvPr/>
        </p:nvSpPr>
        <p:spPr>
          <a:xfrm>
            <a:off x="2027641" y="756899"/>
            <a:ext cx="6909031" cy="156966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বীরের রক্তে স্বাধীন এ দেশ </a:t>
            </a: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553D75-2E5A-4DBF-B954-D8157B5E6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2294839"/>
            <a:ext cx="11915775" cy="431485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C6DEAE-864A-4018-9F0E-318E4DE49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2F74-18C8-4ED0-A40D-ECFCADFFD394}" type="datetime1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4E2EB-D601-4956-9B79-1317CD69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0BBB0-CE3C-4D13-B3E3-95CB4150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7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bg1">
                <a:lumMod val="95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A8C72C-E110-4CFB-9340-7DDBE5907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82" y="637826"/>
            <a:ext cx="6878393" cy="184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05C182-7BF7-4BE1-8281-ACFCE70982EC}"/>
              </a:ext>
            </a:extLst>
          </p:cNvPr>
          <p:cNvSpPr/>
          <p:nvPr/>
        </p:nvSpPr>
        <p:spPr>
          <a:xfrm>
            <a:off x="486658" y="3151913"/>
            <a:ext cx="107441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দুরন্ত এক কিশোর । নাম নূর মোহাম্মদ শেখ । বাবা মায়ের একমাত্র সন্তান । নাটক , থিয়েটার আর গানের প্রতি তাঁর প্রবল অনুরাগ । কিশোর বয়সে হঠাত করে তাঁর বাবা মা মারা গেলেন । বদলে গেল তার জীবন । যোগ দিলেন </a:t>
            </a:r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ইপিআর এ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অর্থাৎ </a:t>
            </a:r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ইস্ট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রাইফেলস এ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BFC92-62C2-4531-AC80-65CC7A04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747E-771F-450D-A04D-7215AB540FE6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4D719-B37F-4623-B491-5D82994C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5B44F-3F1E-4A6C-943C-AE8454FB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6000">
              <a:srgbClr val="00B050"/>
            </a:gs>
            <a:gs pos="83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D72218-7D62-48F2-90FE-F9AD6060E62B}"/>
              </a:ext>
            </a:extLst>
          </p:cNvPr>
          <p:cNvSpPr/>
          <p:nvPr/>
        </p:nvSpPr>
        <p:spPr>
          <a:xfrm>
            <a:off x="723900" y="3863113"/>
            <a:ext cx="10744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84CB53-A113-4AE4-A75D-CD78A3AF842B}"/>
              </a:ext>
            </a:extLst>
          </p:cNvPr>
          <p:cNvSpPr/>
          <p:nvPr/>
        </p:nvSpPr>
        <p:spPr>
          <a:xfrm>
            <a:off x="486658" y="4186278"/>
            <a:ext cx="10744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ময়টা ১৯৭১ সালের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৫ই</a:t>
            </a:r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যশোরের পাকিস্তানি ছুটিপুর ক্যাম্প । একটু দূরে গোয়ালহাটি গ্রামে টহল দিচ্ছিলেন পাঁচ মুক্তিযুদ্ধা । এঁদেরই নেতৃত্বে ছিলেন ল্যান্সনায়েক নূর মোহাম্মদ শেখ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CFDAA-F48A-482F-91DA-6692F11E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EF9A-6860-4D64-BB0A-6A4620E92CD5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8AA-6DE2-4D64-ADC8-E025A7A0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DCD89-7342-4440-81A2-A6BCD98F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34DB139-8B7B-3D42-814F-1230B4CD1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163" y="235389"/>
            <a:ext cx="3902936" cy="275949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F9CD94B-5CD1-E14F-9636-97491ED22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8" y="179106"/>
            <a:ext cx="3620824" cy="308371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57197F1-1695-F346-A481-0E45388BF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29" y="231453"/>
            <a:ext cx="3256713" cy="33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9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0000"/>
            </a:gs>
            <a:gs pos="43000">
              <a:srgbClr val="92D050"/>
            </a:gs>
            <a:gs pos="83000">
              <a:schemeClr val="accent6">
                <a:lumMod val="20000"/>
                <a:lumOff val="80000"/>
              </a:schemeClr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83756-EE3A-42F6-AE53-6A0D52343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52" y="136525"/>
            <a:ext cx="8034304" cy="3047683"/>
          </a:xfrm>
          <a:prstGeom prst="rect">
            <a:avLst/>
          </a:prstGeom>
          <a:gradFill>
            <a:gsLst>
              <a:gs pos="0">
                <a:srgbClr val="FF0000"/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5366C3-7364-4C63-B7DD-581A2F723FEC}"/>
              </a:ext>
            </a:extLst>
          </p:cNvPr>
          <p:cNvSpPr/>
          <p:nvPr/>
        </p:nvSpPr>
        <p:spPr>
          <a:xfrm>
            <a:off x="723900" y="3184208"/>
            <a:ext cx="10744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সেনারা টের পেয়ে যায় মুক্তিযোদ্ধাদের অবস্থান । রাজাকারদের সহায়তায় তিন দিক থেকে পাকিস্তানি সেনারা তাদের ঘিরে ফেলে । কিন্তু মুক্তিযোদ্ধারা দমবার পাত্র নন । এই দলেই আছেন অসীম সাহসী নান্নু মিয়া । কিন্তু প্রতিপক্ষের একটি গুলি হঠাত এসে লাগে তার গায়ে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40FDE-F53F-41B2-867F-B284BFFC9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8667-E992-42FD-96D1-1BC9E3DE23D8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B93F3-06E0-4293-A135-B4A01E93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2571F-847F-4938-90F2-6C901FF5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134C-395A-4136-A26E-876059A302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789</Words>
  <Application>Microsoft Office PowerPoint</Application>
  <PresentationFormat>Widescreen</PresentationFormat>
  <Paragraphs>147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shahnazchy43@outlook.com</cp:lastModifiedBy>
  <cp:revision>37</cp:revision>
  <dcterms:created xsi:type="dcterms:W3CDTF">2021-09-24T09:20:25Z</dcterms:created>
  <dcterms:modified xsi:type="dcterms:W3CDTF">2021-10-10T13:51:35Z</dcterms:modified>
</cp:coreProperties>
</file>