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3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4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5.xml" ContentType="application/vnd.openxmlformats-officedocument.theme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  <p:sldMasterId id="2147483742" r:id="rId2"/>
    <p:sldMasterId id="2147483778" r:id="rId3"/>
    <p:sldMasterId id="2147483802" r:id="rId4"/>
    <p:sldMasterId id="2147483835" r:id="rId5"/>
    <p:sldMasterId id="2147483859" r:id="rId6"/>
  </p:sldMasterIdLst>
  <p:notesMasterIdLst>
    <p:notesMasterId r:id="rId32"/>
  </p:notesMasterIdLst>
  <p:sldIdLst>
    <p:sldId id="323" r:id="rId7"/>
    <p:sldId id="326" r:id="rId8"/>
    <p:sldId id="331" r:id="rId9"/>
    <p:sldId id="329" r:id="rId10"/>
    <p:sldId id="328" r:id="rId11"/>
    <p:sldId id="260" r:id="rId12"/>
    <p:sldId id="345" r:id="rId13"/>
    <p:sldId id="335" r:id="rId14"/>
    <p:sldId id="347" r:id="rId15"/>
    <p:sldId id="346" r:id="rId16"/>
    <p:sldId id="362" r:id="rId17"/>
    <p:sldId id="363" r:id="rId18"/>
    <p:sldId id="336" r:id="rId19"/>
    <p:sldId id="365" r:id="rId20"/>
    <p:sldId id="367" r:id="rId21"/>
    <p:sldId id="369" r:id="rId22"/>
    <p:sldId id="371" r:id="rId23"/>
    <p:sldId id="373" r:id="rId24"/>
    <p:sldId id="376" r:id="rId25"/>
    <p:sldId id="378" r:id="rId26"/>
    <p:sldId id="337" r:id="rId27"/>
    <p:sldId id="343" r:id="rId28"/>
    <p:sldId id="342" r:id="rId29"/>
    <p:sldId id="340" r:id="rId30"/>
    <p:sldId id="325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4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1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4D18B4-990D-4F2F-A290-DE94115162DE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483926-BA35-4C5D-9102-B6C7CADECF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614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IN" dirty="0" smtClean="0"/>
              <a:t>শিক্ষক তার নিজের পরিচয়</a:t>
            </a:r>
            <a:r>
              <a:rPr lang="bn-IN" baseline="0" dirty="0" smtClean="0"/>
              <a:t> দেবে 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E7B43-9A03-4728-BD4B-B86FDE29C7EE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IN" dirty="0" smtClean="0"/>
              <a:t> শিক্ষক</a:t>
            </a:r>
            <a:r>
              <a:rPr lang="bn-IN" baseline="0" dirty="0" smtClean="0"/>
              <a:t> বিভিন্ন প্রশ্নের মাধ্যমে পাঠ শিরোনাম বের করে নেবে 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E7B43-9A03-4728-BD4B-B86FDE29C7EE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এখানে শিক্ষক</a:t>
            </a:r>
            <a:r>
              <a:rPr lang="bn-IN" baseline="0" dirty="0" smtClean="0"/>
              <a:t> পাঠ ঘোষণা করবেন।</a:t>
            </a:r>
            <a:r>
              <a:rPr lang="bn-BD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AED35-02A3-4F89-8465-2C81084A93D3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9788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IN" dirty="0" smtClean="0"/>
              <a:t>শিক্ষক</a:t>
            </a:r>
            <a:r>
              <a:rPr lang="bn-IN" baseline="0" dirty="0" smtClean="0"/>
              <a:t> শিক্ষার্থীদের জোড়ায় জোড়ায় ভাগ করে দিবেন 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B9EDDB-3BC7-4232-80A6-F6711922223C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399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IN" dirty="0" smtClean="0">
                <a:latin typeface="Nikosh" pitchFamily="2" charset="0"/>
                <a:cs typeface="Nikosh" pitchFamily="2" charset="0"/>
              </a:rPr>
              <a:t>শিক্ষক</a:t>
            </a:r>
            <a:r>
              <a:rPr lang="bn-IN" baseline="0" dirty="0" smtClean="0">
                <a:latin typeface="Nikosh" pitchFamily="2" charset="0"/>
                <a:cs typeface="Nikosh" pitchFamily="2" charset="0"/>
              </a:rPr>
              <a:t> শিক্ষার্থীদের বিভিন্ন দলে ভাগ করে দিবেন ।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9EDDB-3BC7-4232-80A6-F6711922223C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baseline="0" dirty="0" smtClean="0"/>
              <a:t>এই স্লাইডে প্রশ্নের মাধ্যমে শিক্ষার্থীদের মূল্যায়ন করবে</a:t>
            </a:r>
            <a:r>
              <a:rPr lang="bn-BD" baseline="0" dirty="0" smtClean="0"/>
              <a:t>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9EDDB-3BC7-4232-80A6-F6711922223C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534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baseline="0" dirty="0" smtClean="0"/>
              <a:t>এই স্লাইডে প্রশ্নের মাধ্যমে শিক্ষার্থীদের মূল্যায়ন করবে</a:t>
            </a:r>
            <a:r>
              <a:rPr lang="bn-BD" baseline="0" dirty="0" smtClean="0"/>
              <a:t>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9EDDB-3BC7-4232-80A6-F6711922223C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534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শিক্ষার্থীরা</a:t>
            </a:r>
            <a:r>
              <a:rPr lang="bn-BD" baseline="0" dirty="0" smtClean="0"/>
              <a:t> বাড়ি থেকে প্রশ্নটির সমাধান লিখে আনবে।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9EDDB-3BC7-4232-80A6-F6711922223C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6507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DCBAA6-89CC-4C1A-B070-CA5D99EFAE85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03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2404534"/>
            <a:ext cx="5825202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4050834"/>
            <a:ext cx="5825202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63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71129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7931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ackgroun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610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52975"/>
            <a:ext cx="2019300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3289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3069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Backgroun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204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52975"/>
            <a:ext cx="2019300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9963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55C1A-39B5-4CC4-9F23-0C011FB669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4AB2-AF3E-4C10-BE76-4825629EEF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06410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55C1A-39B5-4CC4-9F23-0C011FB669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4AB2-AF3E-4C10-BE76-4825629EEF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23109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55C1A-39B5-4CC4-9F23-0C011FB669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4AB2-AF3E-4C10-BE76-4825629EEF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20097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55C1A-39B5-4CC4-9F23-0C011FB669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4AB2-AF3E-4C10-BE76-4825629EEF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962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3632200"/>
            <a:ext cx="5418393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6403" y="79037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69758" y="288655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”</a:t>
            </a:r>
            <a:endParaRPr lang="en-US" dirty="0">
              <a:solidFill>
                <a:srgbClr val="90C226">
                  <a:lumMod val="60000"/>
                  <a:lumOff val="40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02591653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55C1A-39B5-4CC4-9F23-0C011FB669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4AB2-AF3E-4C10-BE76-4825629EEF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774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55C1A-39B5-4CC4-9F23-0C011FB669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4AB2-AF3E-4C10-BE76-4825629EEF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98403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55C1A-39B5-4CC4-9F23-0C011FB669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4AB2-AF3E-4C10-BE76-4825629EEF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13181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55C1A-39B5-4CC4-9F23-0C011FB669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4AB2-AF3E-4C10-BE76-4825629EEF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26634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55C1A-39B5-4CC4-9F23-0C011FB669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4AB2-AF3E-4C10-BE76-4825629EEF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00617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55C1A-39B5-4CC4-9F23-0C011FB669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4AB2-AF3E-4C10-BE76-4825629EEF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34598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55C1A-39B5-4CC4-9F23-0C011FB669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4AB2-AF3E-4C10-BE76-4825629EEF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7479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931988"/>
            <a:ext cx="6447501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8400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06403" y="79037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88655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086183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609600"/>
            <a:ext cx="644115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1521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2961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5" y="609600"/>
            <a:ext cx="978557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609600"/>
            <a:ext cx="5295113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9844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8685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8580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0915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8689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7827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4323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3097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1585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9943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6434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0381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414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9457395"/>
      </p:ext>
    </p:extLst>
  </p:cSld>
  <p:clrMapOvr>
    <a:masterClrMapping/>
  </p:clrMapOvr>
  <p:transition spd="slow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ackgroun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5911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700868"/>
            <a:ext cx="6447501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6498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52975"/>
            <a:ext cx="2019300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4663053"/>
      </p:ext>
    </p:extLst>
  </p:cSld>
  <p:clrMapOvr>
    <a:masterClrMapping/>
  </p:clrMapOvr>
  <p:transition spd="slow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3061998"/>
      </p:ext>
    </p:extLst>
  </p:cSld>
  <p:clrMapOvr>
    <a:masterClrMapping/>
  </p:clrMapOvr>
  <p:transition spd="slow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Backgroun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9835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52975"/>
            <a:ext cx="2019300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5664543"/>
      </p:ext>
    </p:extLst>
  </p:cSld>
  <p:clrMapOvr>
    <a:masterClrMapping/>
  </p:clrMapOvr>
  <p:transition spd="slow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226958"/>
      </p:ext>
    </p:extLst>
  </p:cSld>
  <p:clrMapOvr>
    <a:masterClrMapping/>
  </p:clrMapOvr>
  <p:transition spd="slow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Backgroun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495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52975"/>
            <a:ext cx="2019300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2404344"/>
      </p:ext>
    </p:extLst>
  </p:cSld>
  <p:clrMapOvr>
    <a:masterClrMapping/>
  </p:clrMapOvr>
  <p:transition spd="slow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10/12/2021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847817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10/12/2021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39955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10/12/2021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2688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2160589"/>
            <a:ext cx="3138026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2160590"/>
            <a:ext cx="3138026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684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10/12/2021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45887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10/12/2021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381410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10/12/2021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700714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10/12/2021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13582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10/12/2021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258022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8221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10/12/2021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60149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10/12/2021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96419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10/12/2021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366503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10/12/2021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72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72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059914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10/12/2021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756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09" y="2160983"/>
            <a:ext cx="313921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09" y="2737246"/>
            <a:ext cx="31392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7" y="2160983"/>
            <a:ext cx="313921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88" y="2737246"/>
            <a:ext cx="313921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3641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10/12/2021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84151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10/12/2021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783987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10/12/2021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563127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10/12/2021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940987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0553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ackgroun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276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52975"/>
            <a:ext cx="2019300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802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5411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Backgroun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506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52975"/>
            <a:ext cx="2019300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284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8830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5806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Backgroun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670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52975"/>
            <a:ext cx="2019300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7631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3734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Backgroun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878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52975"/>
            <a:ext cx="2019300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849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10/12/2021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015697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10/12/2021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85960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10/12/2021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594482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10/12/2021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055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4219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10/12/2021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128630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10/12/2021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449564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10/12/2021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77861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10/12/2021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586671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8221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10/12/2021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30086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10/12/2021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83174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10/12/2021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830378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10/12/2021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72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72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989416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10/12/2021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59335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10/12/2021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8812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98604"/>
            <a:ext cx="2890896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6" y="514925"/>
            <a:ext cx="3385156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777069"/>
            <a:ext cx="2890896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0392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10/12/2021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570958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10/12/2021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531273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10/12/2021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197524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10/12/2021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630434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10/12/2021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66217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10/12/2021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221616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10/12/2021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98558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10/12/2021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93560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10/12/2021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098047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10/12/2021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525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800600"/>
            <a:ext cx="64475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609600"/>
            <a:ext cx="6447501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5367338"/>
            <a:ext cx="6447500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9040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10/12/2021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044586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8221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10/12/2021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81446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10/12/2021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96581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10/12/2021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16735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10/12/2021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72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72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518743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10/12/2021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56736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10/12/2021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242400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10/12/2021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931327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10/12/2021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118406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10/12/2021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6473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19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20" Type="http://schemas.openxmlformats.org/officeDocument/2006/relationships/slideLayout" Target="../slideLayouts/slideLayout36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19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18" Type="http://schemas.openxmlformats.org/officeDocument/2006/relationships/slideLayout" Target="../slideLayouts/slideLayout54.xml"/><Relationship Id="rId26" Type="http://schemas.openxmlformats.org/officeDocument/2006/relationships/slideLayout" Target="../slideLayouts/slideLayout62.xml"/><Relationship Id="rId3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57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slideLayout" Target="../slideLayouts/slideLayout53.xml"/><Relationship Id="rId25" Type="http://schemas.openxmlformats.org/officeDocument/2006/relationships/slideLayout" Target="../slideLayouts/slideLayout61.xml"/><Relationship Id="rId2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52.xml"/><Relationship Id="rId20" Type="http://schemas.openxmlformats.org/officeDocument/2006/relationships/slideLayout" Target="../slideLayouts/slideLayout56.xml"/><Relationship Id="rId29" Type="http://schemas.openxmlformats.org/officeDocument/2006/relationships/slideLayout" Target="../slideLayouts/slideLayout65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24" Type="http://schemas.openxmlformats.org/officeDocument/2006/relationships/slideLayout" Target="../slideLayouts/slideLayout60.xml"/><Relationship Id="rId5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1.xml"/><Relationship Id="rId23" Type="http://schemas.openxmlformats.org/officeDocument/2006/relationships/slideLayout" Target="../slideLayouts/slideLayout59.xml"/><Relationship Id="rId28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46.xml"/><Relationship Id="rId19" Type="http://schemas.openxmlformats.org/officeDocument/2006/relationships/slideLayout" Target="../slideLayouts/slideLayout55.xml"/><Relationship Id="rId31" Type="http://schemas.openxmlformats.org/officeDocument/2006/relationships/image" Target="../media/image5.png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Relationship Id="rId22" Type="http://schemas.openxmlformats.org/officeDocument/2006/relationships/slideLayout" Target="../slideLayouts/slideLayout58.xml"/><Relationship Id="rId27" Type="http://schemas.openxmlformats.org/officeDocument/2006/relationships/slideLayout" Target="../slideLayouts/slideLayout63.xml"/><Relationship Id="rId30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slideLayout" Target="../slideLayouts/slideLayout78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17" Type="http://schemas.openxmlformats.org/officeDocument/2006/relationships/slideLayout" Target="../slideLayouts/slideLayout82.xml"/><Relationship Id="rId2" Type="http://schemas.openxmlformats.org/officeDocument/2006/relationships/slideLayout" Target="../slideLayouts/slideLayout67.xml"/><Relationship Id="rId16" Type="http://schemas.openxmlformats.org/officeDocument/2006/relationships/slideLayout" Target="../slideLayouts/slideLayout81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5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75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4" Type="http://schemas.openxmlformats.org/officeDocument/2006/relationships/slideLayout" Target="../slideLayouts/slideLayout7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13" Type="http://schemas.openxmlformats.org/officeDocument/2006/relationships/slideLayout" Target="../slideLayouts/slideLayout95.xml"/><Relationship Id="rId18" Type="http://schemas.openxmlformats.org/officeDocument/2006/relationships/slideLayout" Target="../slideLayouts/slideLayout100.xml"/><Relationship Id="rId3" Type="http://schemas.openxmlformats.org/officeDocument/2006/relationships/slideLayout" Target="../slideLayouts/slideLayout85.xml"/><Relationship Id="rId21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89.xml"/><Relationship Id="rId12" Type="http://schemas.openxmlformats.org/officeDocument/2006/relationships/slideLayout" Target="../slideLayouts/slideLayout94.xml"/><Relationship Id="rId17" Type="http://schemas.openxmlformats.org/officeDocument/2006/relationships/slideLayout" Target="../slideLayouts/slideLayout99.xml"/><Relationship Id="rId25" Type="http://schemas.openxmlformats.org/officeDocument/2006/relationships/image" Target="../media/image5.png"/><Relationship Id="rId2" Type="http://schemas.openxmlformats.org/officeDocument/2006/relationships/slideLayout" Target="../slideLayouts/slideLayout84.xml"/><Relationship Id="rId16" Type="http://schemas.openxmlformats.org/officeDocument/2006/relationships/slideLayout" Target="../slideLayouts/slideLayout98.xml"/><Relationship Id="rId20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24" Type="http://schemas.openxmlformats.org/officeDocument/2006/relationships/theme" Target="../theme/theme5.xml"/><Relationship Id="rId5" Type="http://schemas.openxmlformats.org/officeDocument/2006/relationships/slideLayout" Target="../slideLayouts/slideLayout87.xml"/><Relationship Id="rId15" Type="http://schemas.openxmlformats.org/officeDocument/2006/relationships/slideLayout" Target="../slideLayouts/slideLayout97.xml"/><Relationship Id="rId23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92.xml"/><Relationship Id="rId19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Relationship Id="rId14" Type="http://schemas.openxmlformats.org/officeDocument/2006/relationships/slideLayout" Target="../slideLayouts/slideLayout96.xml"/><Relationship Id="rId22" Type="http://schemas.openxmlformats.org/officeDocument/2006/relationships/slideLayout" Target="../slideLayouts/slideLayout10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3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108.xml"/><Relationship Id="rId7" Type="http://schemas.openxmlformats.org/officeDocument/2006/relationships/slideLayout" Target="../slideLayouts/slideLayout11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107.xml"/><Relationship Id="rId1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11.xml"/><Relationship Id="rId11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110.xml"/><Relationship Id="rId10" Type="http://schemas.openxmlformats.org/officeDocument/2006/relationships/slideLayout" Target="../slideLayouts/slideLayout115.xml"/><Relationship Id="rId4" Type="http://schemas.openxmlformats.org/officeDocument/2006/relationships/slideLayout" Target="../slideLayouts/slideLayout109.xml"/><Relationship Id="rId9" Type="http://schemas.openxmlformats.org/officeDocument/2006/relationships/slideLayout" Target="../slideLayouts/slideLayout1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3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2160590"/>
            <a:ext cx="6447501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6041363"/>
            <a:ext cx="6839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10/12/2021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6041363"/>
            <a:ext cx="47232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8" y="6041363"/>
            <a:ext cx="5125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defTabSz="457200"/>
            <a:fld id="{D57F1E4F-1CFF-5643-939E-217C01CDF565}" type="slidenum">
              <a:rPr lang="en-US" smtClean="0">
                <a:solidFill>
                  <a:srgbClr val="90C226"/>
                </a:solidFill>
              </a:rPr>
              <a:pPr defTabSz="457200"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558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10/12/2021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D57F1E4F-1CFF-5643-939E-217C01CDF565}" type="slidenum">
              <a:rPr lang="en-US" smtClean="0">
                <a:solidFill>
                  <a:srgbClr val="90C226"/>
                </a:solidFill>
              </a:rPr>
              <a:pPr defTabSz="457200"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157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12" r:id="rId12"/>
    <p:sldLayoutId id="2147483713" r:id="rId13"/>
    <p:sldLayoutId id="2147483714" r:id="rId14"/>
    <p:sldLayoutId id="2147483715" r:id="rId15"/>
    <p:sldLayoutId id="2147483716" r:id="rId16"/>
    <p:sldLayoutId id="2147483717" r:id="rId17"/>
    <p:sldLayoutId id="2147483832" r:id="rId18"/>
    <p:sldLayoutId id="2147483833" r:id="rId19"/>
    <p:sldLayoutId id="2147483834" r:id="rId20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Content-GrommetsCombined.png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10/12/2021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656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1" r:id="rId13"/>
    <p:sldLayoutId id="2147483792" r:id="rId14"/>
    <p:sldLayoutId id="2147483793" r:id="rId15"/>
    <p:sldLayoutId id="2147483794" r:id="rId16"/>
    <p:sldLayoutId id="2147483795" r:id="rId17"/>
    <p:sldLayoutId id="2147483796" r:id="rId18"/>
    <p:sldLayoutId id="2147483797" r:id="rId19"/>
    <p:sldLayoutId id="2147483798" r:id="rId20"/>
    <p:sldLayoutId id="2147483799" r:id="rId21"/>
    <p:sldLayoutId id="2147483800" r:id="rId22"/>
    <p:sldLayoutId id="2147483801" r:id="rId23"/>
    <p:sldLayoutId id="2147483772" r:id="rId24"/>
    <p:sldLayoutId id="2147483773" r:id="rId25"/>
    <p:sldLayoutId id="2147483774" r:id="rId26"/>
    <p:sldLayoutId id="2147483775" r:id="rId27"/>
    <p:sldLayoutId id="2147483776" r:id="rId28"/>
    <p:sldLayoutId id="2147483777" r:id="rId29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10/12/2021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841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  <p:sldLayoutId id="2147483814" r:id="rId12"/>
    <p:sldLayoutId id="2147483815" r:id="rId13"/>
    <p:sldLayoutId id="2147483816" r:id="rId14"/>
    <p:sldLayoutId id="2147483817" r:id="rId15"/>
    <p:sldLayoutId id="2147483818" r:id="rId16"/>
    <p:sldLayoutId id="214748381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Content-GrommetsCombined.png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10/12/2021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704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  <p:sldLayoutId id="2147483843" r:id="rId8"/>
    <p:sldLayoutId id="2147483844" r:id="rId9"/>
    <p:sldLayoutId id="2147483845" r:id="rId10"/>
    <p:sldLayoutId id="2147483846" r:id="rId11"/>
    <p:sldLayoutId id="2147483847" r:id="rId12"/>
    <p:sldLayoutId id="2147483848" r:id="rId13"/>
    <p:sldLayoutId id="2147483849" r:id="rId14"/>
    <p:sldLayoutId id="2147483850" r:id="rId15"/>
    <p:sldLayoutId id="2147483851" r:id="rId16"/>
    <p:sldLayoutId id="2147483852" r:id="rId17"/>
    <p:sldLayoutId id="2147483853" r:id="rId18"/>
    <p:sldLayoutId id="2147483854" r:id="rId19"/>
    <p:sldLayoutId id="2147483855" r:id="rId20"/>
    <p:sldLayoutId id="2147483856" r:id="rId21"/>
    <p:sldLayoutId id="2147483857" r:id="rId22"/>
    <p:sldLayoutId id="2147483858" r:id="rId23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72100"/>
            <a:ext cx="1981200" cy="14859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47650" y="247650"/>
            <a:ext cx="1981200" cy="14859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142020" y="-1"/>
            <a:ext cx="1981200" cy="14859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403526" y="5119255"/>
            <a:ext cx="1981200" cy="14859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A55C1A-39B5-4CC4-9F23-0C011FB669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D54AB2-AF3E-4C10-BE76-4825629EEF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635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  <p:sldLayoutId id="2147483864" r:id="rId5"/>
    <p:sldLayoutId id="2147483865" r:id="rId6"/>
    <p:sldLayoutId id="2147483866" r:id="rId7"/>
    <p:sldLayoutId id="2147483867" r:id="rId8"/>
    <p:sldLayoutId id="2147483868" r:id="rId9"/>
    <p:sldLayoutId id="2147483869" r:id="rId10"/>
    <p:sldLayoutId id="214748387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0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0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0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0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0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0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0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0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10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10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10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47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4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1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7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0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2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0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" y="-19842"/>
            <a:ext cx="9143999" cy="6877842"/>
          </a:xfrm>
          <a:prstGeom prst="rect">
            <a:avLst/>
          </a:prstGeom>
          <a:noFill/>
          <a:scene3d>
            <a:camera prst="perspectiveRelaxed"/>
            <a:lightRig rig="threePt" dir="t"/>
          </a:scene3d>
        </p:spPr>
        <p:txBody>
          <a:bodyPr wrap="square" rtlCol="0">
            <a:prstTxWarp prst="textButtonPour">
              <a:avLst/>
            </a:prstTxWarp>
            <a:spAutoFit/>
          </a:bodyPr>
          <a:lstStyle/>
          <a:p>
            <a:pPr defTabSz="457200"/>
            <a:r>
              <a:rPr lang="en-US" sz="72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bn-BD" sz="7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bn-BD" sz="7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defTabSz="457200"/>
            <a:r>
              <a:rPr lang="bn-BD" sz="7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</a:t>
            </a:r>
            <a:r>
              <a:rPr lang="en-US" sz="72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7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bn-BD" sz="7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</a:t>
            </a:r>
            <a:endParaRPr lang="en-US" sz="72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 descr="Mar_2014_desh1395131430.jpg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" y="-62199"/>
            <a:ext cx="4443212" cy="6920199"/>
          </a:xfrm>
          <a:prstGeom prst="rect">
            <a:avLst/>
          </a:prstGeom>
        </p:spPr>
      </p:pic>
      <p:pic>
        <p:nvPicPr>
          <p:cNvPr id="14" name="Picture 13" descr="Mar_2014_desh1395131430.jpg"/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4443212" y="-62199"/>
            <a:ext cx="4700789" cy="6940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228730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bn-BD" b="1" spc="50" dirty="0">
                <a:ln w="11430"/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ব্যবসায়ে তথ্য ও যোগাযোগ </a:t>
            </a:r>
            <a:r>
              <a:rPr lang="bn-BD" b="1" spc="50" dirty="0" smtClean="0">
                <a:ln w="11430"/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প্রযুক্তির গুরুত্ব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743200" y="1066800"/>
            <a:ext cx="3505200" cy="59242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accent6">
                    <a:lumMod val="50000"/>
                  </a:schemeClr>
                </a:solidFill>
                <a:latin typeface="Nikosh" pitchFamily="2" charset="0"/>
                <a:cs typeface="Nikosh" pitchFamily="2" charset="0"/>
              </a:rPr>
              <a:t> উন্নত যোগাযোগ ব্যবস্থা  </a:t>
            </a:r>
            <a:endParaRPr lang="en-US" sz="3600" b="1" dirty="0">
              <a:solidFill>
                <a:schemeClr val="accent6">
                  <a:lumMod val="50000"/>
                </a:schemeClr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" y="1905000"/>
            <a:ext cx="3997889" cy="2438400"/>
          </a:xfr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905000"/>
            <a:ext cx="4114800" cy="24384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276600" y="4611469"/>
            <a:ext cx="2052178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bn-BD" sz="3600" b="1" dirty="0">
                <a:solidFill>
                  <a:srgbClr val="F79646">
                    <a:lumMod val="50000"/>
                  </a:srgb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BD" sz="3600" b="1" dirty="0" smtClean="0">
                <a:solidFill>
                  <a:srgbClr val="F79646">
                    <a:lumMod val="50000"/>
                  </a:srgbClr>
                </a:solidFill>
                <a:latin typeface="Nikosh" pitchFamily="2" charset="0"/>
                <a:cs typeface="Nikosh" pitchFamily="2" charset="0"/>
              </a:rPr>
              <a:t>মোবাইল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981200" y="5562600"/>
            <a:ext cx="5638800" cy="762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যোগাযোগ ও  কনফারেন্স সুবিধার মাধ্যমে একই সময়ে একাধিক ব্যক্তির সঙ্গে কথা বলা ও ছবি দেখা যায়।</a:t>
            </a:r>
            <a:endParaRPr lang="bn-BD" b="1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2250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bn-BD" b="1" spc="50" dirty="0">
                <a:ln w="11430"/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ব্যবসায়ে তথ্য ও যোগাযোগ </a:t>
            </a:r>
            <a:r>
              <a:rPr lang="bn-BD" b="1" spc="50" dirty="0" smtClean="0">
                <a:ln w="11430"/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প্রযুক্তির গুরুত্ব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743200" y="1066800"/>
            <a:ext cx="3505200" cy="59242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rgbClr val="F79646">
                    <a:lumMod val="50000"/>
                  </a:srgbClr>
                </a:solidFill>
                <a:latin typeface="Nikosh" pitchFamily="2" charset="0"/>
                <a:cs typeface="Nikosh" pitchFamily="2" charset="0"/>
              </a:rPr>
              <a:t> উন্নত যোগাযোগ ব্যবস্থা  </a:t>
            </a:r>
            <a:endParaRPr lang="en-US" sz="3600" b="1" dirty="0">
              <a:solidFill>
                <a:srgbClr val="F79646">
                  <a:lumMod val="50000"/>
                </a:srgbClr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276600" y="4611469"/>
            <a:ext cx="2052178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BD" sz="3600" b="1" dirty="0">
                <a:solidFill>
                  <a:srgbClr val="F79646">
                    <a:lumMod val="50000"/>
                  </a:srgb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BD" sz="3600" b="1" dirty="0" smtClean="0">
                <a:solidFill>
                  <a:srgbClr val="F79646">
                    <a:lumMod val="50000"/>
                  </a:srgbClr>
                </a:solidFill>
                <a:latin typeface="Nikosh" pitchFamily="2" charset="0"/>
                <a:cs typeface="Nikosh" pitchFamily="2" charset="0"/>
              </a:rPr>
              <a:t>ফ্যাক্স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981200" y="5562600"/>
            <a:ext cx="5638800" cy="762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ফাক্সের মাধ্যমে জরুরি লিখিত তথ্য ও ছবি তাৎক্ষণিক ভাবে প্রেরণ করা যায় ।</a:t>
            </a:r>
            <a:endParaRPr lang="bn-BD" b="1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2008031"/>
            <a:ext cx="3505200" cy="2066925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636" y="1828800"/>
            <a:ext cx="4078310" cy="2401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950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bn-BD" b="1" spc="50" dirty="0">
                <a:ln w="11430"/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ব্যবসায়ে তথ্য ও যোগাযোগ </a:t>
            </a:r>
            <a:r>
              <a:rPr lang="bn-BD" b="1" spc="50" dirty="0" smtClean="0">
                <a:ln w="11430"/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প্রযুক্তির গুরুত্ব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743200" y="1066800"/>
            <a:ext cx="3505200" cy="59242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rgbClr val="F79646">
                    <a:lumMod val="50000"/>
                  </a:srgbClr>
                </a:solidFill>
                <a:latin typeface="Nikosh" pitchFamily="2" charset="0"/>
                <a:cs typeface="Nikosh" pitchFamily="2" charset="0"/>
              </a:rPr>
              <a:t> উন্নত যোগাযোগ ব্যবস্থা  </a:t>
            </a:r>
            <a:endParaRPr lang="en-US" sz="3600" b="1" dirty="0">
              <a:solidFill>
                <a:srgbClr val="F79646">
                  <a:lumMod val="50000"/>
                </a:srgbClr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739022" y="4611469"/>
            <a:ext cx="2052178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BD" sz="3600" b="1" dirty="0">
                <a:solidFill>
                  <a:srgbClr val="F79646">
                    <a:lumMod val="50000"/>
                  </a:srgb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BD" sz="3600" b="1" dirty="0" smtClean="0">
                <a:solidFill>
                  <a:srgbClr val="F79646">
                    <a:lumMod val="50000"/>
                  </a:srgbClr>
                </a:solidFill>
                <a:latin typeface="Nikosh" pitchFamily="2" charset="0"/>
                <a:cs typeface="Nikosh" pitchFamily="2" charset="0"/>
              </a:rPr>
              <a:t>ই- মেইল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828800" y="5562600"/>
            <a:ext cx="5943600" cy="762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ই-মেইল ব্যবসার জন্য খুবই গুরুত্বপূর্ণ  । এর মাধ্যমে দ্রুত ক্রেতার সাথে লিখিত যোগাযোগ ও পণ্যের ছবি পাঠানো যায়। </a:t>
            </a:r>
            <a:endParaRPr lang="bn-BD" b="1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905000"/>
            <a:ext cx="4038600" cy="2438400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905000"/>
            <a:ext cx="3733800" cy="2438400"/>
          </a:xfrm>
        </p:spPr>
      </p:pic>
    </p:spTree>
    <p:extLst>
      <p:ext uri="{BB962C8B-B14F-4D97-AF65-F5344CB8AC3E}">
        <p14:creationId xmlns:p14="http://schemas.microsoft.com/office/powerpoint/2010/main" val="689311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828800" y="3276600"/>
            <a:ext cx="6324600" cy="914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bn-BD" sz="2800" b="1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আইসিটির কারণে যোগাযোগ ব্যবস্থার প্রভূত উন্নত হয়েছে কথাটি ব্যাখ্যা কর ?  </a:t>
            </a:r>
            <a:endParaRPr lang="en-US" sz="2800" b="1" dirty="0">
              <a:solidFill>
                <a:srgbClr val="FF0000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6" name="Picture 5" descr="jORa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" y="0"/>
            <a:ext cx="3276600" cy="189738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795205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bn-BD" b="1" spc="50" dirty="0">
                <a:ln w="11430"/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ব্যবসায়ে তথ্য ও যোগাযোগ </a:t>
            </a:r>
            <a:r>
              <a:rPr lang="bn-BD" b="1" spc="50" dirty="0" smtClean="0">
                <a:ln w="11430"/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প্রযুক্তির গুরুত্ব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743200" y="1066800"/>
            <a:ext cx="3505200" cy="59242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rgbClr val="F79646">
                    <a:lumMod val="50000"/>
                  </a:srgbClr>
                </a:solidFill>
                <a:latin typeface="Nikosh" pitchFamily="2" charset="0"/>
                <a:cs typeface="Nikosh" pitchFamily="2" charset="0"/>
              </a:rPr>
              <a:t> উন্নত যোগাযোগ ব্যবস্থা  </a:t>
            </a:r>
            <a:endParaRPr lang="en-US" sz="3600" b="1" dirty="0">
              <a:solidFill>
                <a:srgbClr val="F79646">
                  <a:lumMod val="50000"/>
                </a:srgbClr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739022" y="4611469"/>
            <a:ext cx="2052178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BD" sz="3600" b="1" dirty="0" smtClean="0">
                <a:solidFill>
                  <a:srgbClr val="F79646">
                    <a:lumMod val="50000"/>
                  </a:srgbClr>
                </a:solidFill>
                <a:latin typeface="Nikosh" pitchFamily="2" charset="0"/>
                <a:cs typeface="Nikosh" pitchFamily="2" charset="0"/>
              </a:rPr>
              <a:t>ইন্টারনেট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828800" y="5562600"/>
            <a:ext cx="5943600" cy="762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ইন্টারনেটের মাধ্যমে পণ্য সেবার খবর সারা পৃথিবীতে ছড়িয়ে দেওয়া  যায় । </a:t>
            </a:r>
            <a:endParaRPr lang="bn-BD" sz="2000" b="1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828800"/>
            <a:ext cx="4038600" cy="2514600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828800"/>
            <a:ext cx="4038600" cy="2514600"/>
          </a:xfrm>
        </p:spPr>
      </p:pic>
    </p:spTree>
    <p:extLst>
      <p:ext uri="{BB962C8B-B14F-4D97-AF65-F5344CB8AC3E}">
        <p14:creationId xmlns:p14="http://schemas.microsoft.com/office/powerpoint/2010/main" val="925029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13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bn-BD" b="1" spc="50" dirty="0">
                <a:ln w="11430"/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ব্যবসায়ে তথ্য ও যোগাযোগ </a:t>
            </a:r>
            <a:r>
              <a:rPr lang="bn-BD" b="1" spc="50" dirty="0" smtClean="0">
                <a:ln w="11430"/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প্রযুক্তির গুরুত্ব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743200" y="1066800"/>
            <a:ext cx="3505200" cy="59242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rgbClr val="F79646">
                    <a:lumMod val="50000"/>
                  </a:srgbClr>
                </a:solidFill>
                <a:latin typeface="Nikosh" pitchFamily="2" charset="0"/>
                <a:cs typeface="Nikosh" pitchFamily="2" charset="0"/>
              </a:rPr>
              <a:t> উন্নত যোগাযোগ ব্যবস্থা  </a:t>
            </a:r>
            <a:endParaRPr lang="en-US" sz="3600" b="1" dirty="0">
              <a:solidFill>
                <a:srgbClr val="F79646">
                  <a:lumMod val="50000"/>
                </a:srgbClr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739022" y="4611469"/>
            <a:ext cx="2052178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BD" sz="3600" b="1" dirty="0" smtClean="0">
                <a:solidFill>
                  <a:srgbClr val="F79646">
                    <a:lumMod val="50000"/>
                  </a:srgbClr>
                </a:solidFill>
                <a:latin typeface="Nikosh" pitchFamily="2" charset="0"/>
                <a:cs typeface="Nikosh" pitchFamily="2" charset="0"/>
              </a:rPr>
              <a:t>ইন্ট্রানেট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897343" y="5562600"/>
            <a:ext cx="5943600" cy="762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ইন্ট্রানেট ব্যবসা পরিচালনার ক্ষেত্রে প্রভূত উন্নতি সাধন করছে  । </a:t>
            </a:r>
            <a:endParaRPr lang="bn-BD" sz="2000" b="1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828800"/>
            <a:ext cx="3733799" cy="2362200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6524" y="1828799"/>
            <a:ext cx="4158875" cy="2782669"/>
          </a:xfrm>
        </p:spPr>
      </p:pic>
    </p:spTree>
    <p:extLst>
      <p:ext uri="{BB962C8B-B14F-4D97-AF65-F5344CB8AC3E}">
        <p14:creationId xmlns:p14="http://schemas.microsoft.com/office/powerpoint/2010/main" val="1302999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13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bn-BD" b="1" spc="50" dirty="0">
                <a:ln w="11430"/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ব্যবসায়ে তথ্য ও যোগাযোগ </a:t>
            </a:r>
            <a:r>
              <a:rPr lang="bn-BD" b="1" spc="50" dirty="0" smtClean="0">
                <a:ln w="11430"/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প্রযুক্তির গুরুত্ব 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2819400" y="4419600"/>
            <a:ext cx="3657600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BD" sz="3600" b="1" dirty="0" smtClean="0">
                <a:solidFill>
                  <a:srgbClr val="F79646">
                    <a:lumMod val="50000"/>
                  </a:srgbClr>
                </a:solidFill>
                <a:latin typeface="Nikosh" pitchFamily="2" charset="0"/>
                <a:cs typeface="Nikosh" pitchFamily="2" charset="0"/>
              </a:rPr>
              <a:t> সঠিক হিসাব রাখা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897343" y="5562600"/>
            <a:ext cx="5943600" cy="762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স্প্রেডশিট প্রোগ্রাম ব্যবহার করে  খুব সহজেই ব্যবসায়ের সঠিক  হিসাব সংরক্ষণ করা যায় ।  </a:t>
            </a:r>
            <a:endParaRPr lang="bn-BD" sz="2000" b="1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219200"/>
            <a:ext cx="3962400" cy="2819400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143" y="1219200"/>
            <a:ext cx="3970057" cy="2819399"/>
          </a:xfrm>
        </p:spPr>
      </p:pic>
    </p:spTree>
    <p:extLst>
      <p:ext uri="{BB962C8B-B14F-4D97-AF65-F5344CB8AC3E}">
        <p14:creationId xmlns:p14="http://schemas.microsoft.com/office/powerpoint/2010/main" val="1964250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bn-BD" b="1" spc="50" dirty="0">
                <a:ln w="11430"/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ব্যবসায়ে তথ্য ও যোগাযোগ </a:t>
            </a:r>
            <a:r>
              <a:rPr lang="bn-BD" b="1" spc="50" dirty="0" smtClean="0">
                <a:ln w="11430"/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প্রযুক্তির গুরুত্ব 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3409950" y="4246928"/>
            <a:ext cx="2381250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BD" sz="4000" b="1" dirty="0" smtClean="0">
                <a:solidFill>
                  <a:srgbClr val="F79646">
                    <a:lumMod val="50000"/>
                  </a:srgbClr>
                </a:solidFill>
                <a:latin typeface="Nikosh" pitchFamily="2" charset="0"/>
                <a:cs typeface="Nikosh" pitchFamily="2" charset="0"/>
              </a:rPr>
              <a:t> বিপণন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897343" y="5562600"/>
            <a:ext cx="5943600" cy="762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স্প্রেডশিট প্রোগ্রাম ব্যবহার করে  খুব সহজেই ব্যবসায়ের সঠিক  হিসাব সংরক্ষণ করা যায় ।  </a:t>
            </a:r>
            <a:endParaRPr lang="bn-BD" sz="2000" b="1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190624"/>
            <a:ext cx="4343400" cy="2619376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143" y="1371600"/>
            <a:ext cx="3970057" cy="2438400"/>
          </a:xfrm>
        </p:spPr>
      </p:pic>
    </p:spTree>
    <p:extLst>
      <p:ext uri="{BB962C8B-B14F-4D97-AF65-F5344CB8AC3E}">
        <p14:creationId xmlns:p14="http://schemas.microsoft.com/office/powerpoint/2010/main" val="3103995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bn-BD" b="1" spc="50" dirty="0">
                <a:ln w="11430"/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ব্যবসায়ে তথ্য ও যোগাযোগ </a:t>
            </a:r>
            <a:r>
              <a:rPr lang="bn-BD" b="1" spc="50" dirty="0" smtClean="0">
                <a:ln w="11430"/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প্রযুক্তির গুরুত্ব 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2667000" y="4246928"/>
            <a:ext cx="3581400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BD" sz="4000" b="1" dirty="0" smtClean="0">
                <a:solidFill>
                  <a:srgbClr val="F79646">
                    <a:lumMod val="50000"/>
                  </a:srgbClr>
                </a:solidFill>
                <a:latin typeface="Nikosh" pitchFamily="2" charset="0"/>
                <a:cs typeface="Nikosh" pitchFamily="2" charset="0"/>
              </a:rPr>
              <a:t>বাজার বিশ্লেষণ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600200" y="5562600"/>
            <a:ext cx="6629399" cy="762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আইসিটির মাধ্যমে নতুন পণ্যের চাহিদা,যোগান ও দামের সম্পর্ক দ্রুততার সাথে বিশ্লেষণ করা যায়   ।  </a:t>
            </a:r>
            <a:endParaRPr lang="bn-BD" sz="2000" b="1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447800"/>
            <a:ext cx="3752850" cy="2514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371600"/>
            <a:ext cx="3886200" cy="2438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904747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bn-BD" b="1" spc="50" dirty="0">
                <a:ln w="11430"/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ব্যবসায়ে তথ্য ও যোগাযোগ </a:t>
            </a:r>
            <a:r>
              <a:rPr lang="bn-BD" b="1" spc="50" dirty="0" smtClean="0">
                <a:ln w="11430"/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প্রযুক্তির গুরুত্ব 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2819400" y="4191000"/>
            <a:ext cx="3657600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BD" sz="2800" b="1" dirty="0" smtClean="0">
                <a:solidFill>
                  <a:srgbClr val="F79646">
                    <a:lumMod val="50000"/>
                  </a:srgbClr>
                </a:solidFill>
                <a:latin typeface="Nikosh" pitchFamily="2" charset="0"/>
                <a:cs typeface="Nikosh" pitchFamily="2" charset="0"/>
              </a:rPr>
              <a:t>বিক্রয় ব্যবস্থাপনা ও হিসাব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897343" y="5257800"/>
            <a:ext cx="5943600" cy="762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EPOS</a:t>
            </a:r>
            <a:r>
              <a:rPr lang="bn-BD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</a:t>
            </a:r>
            <a:r>
              <a:rPr lang="bn-BD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মন </a:t>
            </a:r>
            <a:r>
              <a:rPr lang="bn-BD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একটি  বিক্রয় ব্যবস্থা যাতে সার্বক্ষণিক   মনিটরিং য়ের সুবিধা আছে</a:t>
            </a:r>
            <a:r>
              <a:rPr lang="bn-BD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  </a:t>
            </a:r>
            <a:endParaRPr lang="bn-BD" sz="24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142" y="1371600"/>
            <a:ext cx="3970058" cy="243840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95400"/>
            <a:ext cx="39624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598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" y="2025363"/>
            <a:ext cx="4197927" cy="581697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endParaRPr lang="en-US" dirty="0" smtClean="0">
              <a:solidFill>
                <a:prstClr val="white"/>
              </a:solidFill>
            </a:endParaRPr>
          </a:p>
          <a:p>
            <a:endParaRPr lang="en-US" dirty="0">
              <a:solidFill>
                <a:prstClr val="white"/>
              </a:solidFill>
            </a:endParaRPr>
          </a:p>
          <a:p>
            <a:endParaRPr lang="en-US" dirty="0" smtClean="0">
              <a:solidFill>
                <a:prstClr val="white"/>
              </a:solidFill>
            </a:endParaRPr>
          </a:p>
          <a:p>
            <a:endParaRPr lang="en-US" dirty="0">
              <a:solidFill>
                <a:prstClr val="white"/>
              </a:solidFill>
            </a:endParaRPr>
          </a:p>
          <a:p>
            <a:endParaRPr lang="en-US" dirty="0" smtClean="0">
              <a:solidFill>
                <a:prstClr val="white"/>
              </a:solidFill>
            </a:endParaRPr>
          </a:p>
          <a:p>
            <a:endParaRPr lang="en-US" dirty="0">
              <a:solidFill>
                <a:prstClr val="white"/>
              </a:solidFill>
            </a:endParaRPr>
          </a:p>
          <a:p>
            <a:endParaRPr lang="en-US" dirty="0" smtClean="0">
              <a:solidFill>
                <a:prstClr val="white"/>
              </a:solidFill>
            </a:endParaRPr>
          </a:p>
          <a:p>
            <a:endParaRPr lang="en-US" dirty="0">
              <a:solidFill>
                <a:prstClr val="white"/>
              </a:solidFill>
            </a:endParaRPr>
          </a:p>
          <a:p>
            <a:endParaRPr lang="en-US" dirty="0">
              <a:solidFill>
                <a:prstClr val="white"/>
              </a:solidFill>
            </a:endParaRPr>
          </a:p>
          <a:p>
            <a:endParaRPr lang="en-US" dirty="0" smtClean="0">
              <a:solidFill>
                <a:prstClr val="white"/>
              </a:solidFill>
            </a:endParaRPr>
          </a:p>
          <a:p>
            <a:endParaRPr lang="en-US" dirty="0" smtClean="0">
              <a:solidFill>
                <a:prstClr val="white"/>
              </a:solidFill>
            </a:endParaRPr>
          </a:p>
          <a:p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bn-BD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BD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মোসাঃ ফরিদা ইয়াসমিন (শিল্পী) </a:t>
            </a:r>
            <a:endParaRPr lang="en-US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solidFill>
                  <a:srgbClr val="FFFF00"/>
                </a:solidFill>
              </a:rPr>
              <a:t>        </a:t>
            </a:r>
            <a:r>
              <a:rPr lang="bn-BD" sz="2400" dirty="0" smtClean="0">
                <a:solidFill>
                  <a:srgbClr val="FFFF00"/>
                </a:solidFill>
              </a:rPr>
              <a:t>   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bn-BD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সহকারী শিক্ষক আইসিটি</a:t>
            </a:r>
            <a:endParaRPr lang="en-US" sz="2400" dirty="0" smtClean="0">
              <a:solidFill>
                <a:srgbClr val="FFFF00"/>
              </a:solidFill>
            </a:endParaRPr>
          </a:p>
          <a:p>
            <a:r>
              <a:rPr lang="bn-BD" sz="2000" b="1" dirty="0" smtClean="0">
                <a:ln w="6600">
                  <a:solidFill>
                    <a:srgbClr val="9CB084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rgbClr val="9CB084"/>
                  </a:outerShdw>
                </a:effectLst>
                <a:latin typeface="NikoshBAN" pitchFamily="2" charset="0"/>
                <a:cs typeface="NikoshBAN" pitchFamily="2" charset="0"/>
              </a:rPr>
              <a:t>লখপুর  আলহাজ্ব আম্বিয়া ইছহাক কলেজিয়েট গালর্স  স্কুল । </a:t>
            </a:r>
            <a:endParaRPr lang="en-US" sz="20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MOBILE : 01719769522</a:t>
            </a:r>
          </a:p>
          <a:p>
            <a:r>
              <a:rPr lang="en-US" sz="2400" dirty="0" smtClean="0">
                <a:ln>
                  <a:solidFill>
                    <a:prstClr val="white"/>
                  </a:solidFill>
                </a:ln>
                <a:solidFill>
                  <a:srgbClr val="FFFF00"/>
                </a:solidFill>
              </a:rPr>
              <a:t>       E-mail: shilpifarida1977@gmail.com</a:t>
            </a:r>
          </a:p>
          <a:p>
            <a:endParaRPr lang="en-US" dirty="0" smtClean="0">
              <a:solidFill>
                <a:srgbClr val="6585CF">
                  <a:lumMod val="60000"/>
                  <a:lumOff val="40000"/>
                </a:srgbClr>
              </a:solidFill>
              <a:effectLst>
                <a:glow rad="228600">
                  <a:srgbClr val="7E6BC9">
                    <a:satMod val="175000"/>
                    <a:alpha val="40000"/>
                  </a:srgbClr>
                </a:glow>
              </a:effectLst>
            </a:endParaRPr>
          </a:p>
        </p:txBody>
      </p:sp>
      <p:sp>
        <p:nvSpPr>
          <p:cNvPr id="3" name="Flowchart: Terminator 2"/>
          <p:cNvSpPr/>
          <p:nvPr/>
        </p:nvSpPr>
        <p:spPr>
          <a:xfrm>
            <a:off x="0" y="2"/>
            <a:ext cx="9144000" cy="1797268"/>
          </a:xfrm>
          <a:prstGeom prst="flowChartTerminator">
            <a:avLst/>
          </a:prstGeom>
          <a:solidFill>
            <a:srgbClr val="FFFF00"/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9600" b="1" cap="all" dirty="0" smtClean="0">
                <a:ln w="9000" cmpd="sng">
                  <a:solidFill>
                    <a:srgbClr val="6585CF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6585CF">
                        <a:shade val="20000"/>
                        <a:satMod val="245000"/>
                      </a:srgbClr>
                    </a:gs>
                    <a:gs pos="43000">
                      <a:srgbClr val="6585CF">
                        <a:satMod val="255000"/>
                      </a:srgbClr>
                    </a:gs>
                    <a:gs pos="48000">
                      <a:srgbClr val="6585CF">
                        <a:shade val="85000"/>
                        <a:satMod val="255000"/>
                      </a:srgbClr>
                    </a:gs>
                    <a:gs pos="100000">
                      <a:srgbClr val="6585CF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শিক্ষক পরিচিতি </a:t>
            </a:r>
            <a:endParaRPr lang="en-US" sz="9600" b="1" cap="all" dirty="0">
              <a:ln w="9000" cmpd="sng">
                <a:solidFill>
                  <a:srgbClr val="6585CF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6585CF">
                      <a:shade val="20000"/>
                      <a:satMod val="245000"/>
                    </a:srgbClr>
                  </a:gs>
                  <a:gs pos="43000">
                    <a:srgbClr val="6585CF">
                      <a:satMod val="255000"/>
                    </a:srgbClr>
                  </a:gs>
                  <a:gs pos="48000">
                    <a:srgbClr val="6585CF">
                      <a:shade val="85000"/>
                      <a:satMod val="255000"/>
                    </a:srgbClr>
                  </a:gs>
                  <a:gs pos="100000">
                    <a:srgbClr val="6585CF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427" y="2175641"/>
            <a:ext cx="2772442" cy="282202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013435" y="2286000"/>
            <a:ext cx="4130566" cy="502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7928" y="2025363"/>
            <a:ext cx="5086350" cy="5816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4487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bn-BD" b="1" spc="50" dirty="0">
                <a:ln w="11430"/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ব্যবসায়ে তথ্য ও যোগাযোগ </a:t>
            </a:r>
            <a:r>
              <a:rPr lang="bn-BD" b="1" spc="50" dirty="0" smtClean="0">
                <a:ln w="11430"/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প্রযুক্তির গুরুত্ব 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2819400" y="4916269"/>
            <a:ext cx="3200400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BD" sz="3600" b="1" dirty="0" smtClean="0">
                <a:solidFill>
                  <a:srgbClr val="F79646">
                    <a:lumMod val="50000"/>
                  </a:srgbClr>
                </a:solidFill>
                <a:latin typeface="Nikosh" pitchFamily="2" charset="0"/>
                <a:cs typeface="Nikosh" pitchFamily="2" charset="0"/>
              </a:rPr>
              <a:t>মুল্য সংগ্রহ 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87991" y="381000"/>
            <a:ext cx="82296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0695" y="1143000"/>
            <a:ext cx="4260905" cy="2971800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1143000"/>
            <a:ext cx="386715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855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 animBg="1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29000" y="838200"/>
            <a:ext cx="3352800" cy="4572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দলীয় কাজ</a:t>
            </a:r>
            <a:endParaRPr lang="en-US" sz="3600" b="1" dirty="0">
              <a:solidFill>
                <a:srgbClr val="FF000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3276600"/>
            <a:ext cx="8382000" cy="10668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তথ্য ও যোগাযোগ প্রযুক্তি ব্যবসায় ভবিষ্যতে আর কোন কোন ক্ষেত্রে পরিবর্তন  আনবে বলে তোমাদের মনে হয় ? </a:t>
            </a:r>
            <a:endParaRPr lang="en-US" sz="3600" b="1" dirty="0">
              <a:solidFill>
                <a:srgbClr val="C00000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4" name="Picture 3" descr="dologot kaj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533400"/>
            <a:ext cx="2819400" cy="1809750"/>
          </a:xfrm>
          <a:prstGeom prst="cloudCallout">
            <a:avLst/>
          </a:prstGeom>
        </p:spPr>
      </p:pic>
    </p:spTree>
    <p:extLst>
      <p:ext uri="{BB962C8B-B14F-4D97-AF65-F5344CB8AC3E}">
        <p14:creationId xmlns:p14="http://schemas.microsoft.com/office/powerpoint/2010/main" val="1285164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71687" y="381000"/>
            <a:ext cx="2216114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000" dirty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মূল্যায়ন</a:t>
            </a:r>
            <a:r>
              <a:rPr lang="bn-BD" sz="4000" dirty="0">
                <a:solidFill>
                  <a:prstClr val="black"/>
                </a:solidFill>
                <a:ea typeface="Calibri"/>
                <a:cs typeface="NikoshBAN"/>
              </a:rPr>
              <a:t> </a:t>
            </a:r>
            <a:endParaRPr lang="en-US" sz="4000" dirty="0">
              <a:solidFill>
                <a:prstClr val="black"/>
              </a:solidFill>
              <a:ea typeface="Calibri"/>
              <a:cs typeface="Vrind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1219200"/>
            <a:ext cx="8229600" cy="3046988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36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১</a:t>
            </a:r>
            <a:r>
              <a:rPr lang="bn-IN" sz="36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 </a:t>
            </a:r>
            <a:r>
              <a:rPr lang="bn-BD" sz="36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. </a:t>
            </a:r>
            <a:r>
              <a:rPr lang="bn-BD" sz="28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ব্যবসার একটি বড় খরচ কি  </a:t>
            </a:r>
            <a:r>
              <a:rPr lang="bn-BD" sz="36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?   </a:t>
            </a:r>
            <a:endParaRPr lang="en-US" sz="3600" dirty="0">
              <a:solidFill>
                <a:prstClr val="black"/>
              </a:solidFill>
              <a:latin typeface="Nikosh" pitchFamily="2" charset="0"/>
              <a:ea typeface="Calibri"/>
              <a:cs typeface="Nikosh" pitchFamily="2" charset="0"/>
            </a:endParaRPr>
          </a:p>
          <a:p>
            <a:pPr marL="457200"/>
            <a:r>
              <a:rPr lang="en-US" sz="40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	</a:t>
            </a:r>
            <a:r>
              <a:rPr lang="bn-BD" sz="24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ক </a:t>
            </a:r>
            <a:r>
              <a:rPr lang="en-US" sz="24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. </a:t>
            </a:r>
            <a:r>
              <a:rPr lang="bn-BD" sz="2400" dirty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 </a:t>
            </a:r>
            <a:r>
              <a:rPr lang="bn-BD" sz="24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পণ্যের মজুদ </a:t>
            </a:r>
            <a:endParaRPr lang="en-US" sz="4000" dirty="0">
              <a:solidFill>
                <a:prstClr val="black"/>
              </a:solidFill>
              <a:latin typeface="Nikosh" pitchFamily="2" charset="0"/>
              <a:ea typeface="Calibri"/>
              <a:cs typeface="Nikosh" pitchFamily="2" charset="0"/>
            </a:endParaRPr>
          </a:p>
          <a:p>
            <a:r>
              <a:rPr lang="bn-BD" sz="4000" dirty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 </a:t>
            </a:r>
            <a:r>
              <a:rPr lang="bn-IN" sz="40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 </a:t>
            </a:r>
            <a:endParaRPr lang="bn-BD" sz="4000" dirty="0" smtClean="0">
              <a:solidFill>
                <a:prstClr val="black"/>
              </a:solidFill>
              <a:latin typeface="Nikosh" pitchFamily="2" charset="0"/>
              <a:ea typeface="Calibri"/>
              <a:cs typeface="Nikosh" pitchFamily="2" charset="0"/>
            </a:endParaRPr>
          </a:p>
          <a:p>
            <a:r>
              <a:rPr lang="bn-BD" sz="36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২. </a:t>
            </a:r>
            <a:r>
              <a:rPr lang="bn-BD" sz="24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ব্যবসার জন্য কি খুবি গুরুত্বপূর্ণ ? </a:t>
            </a:r>
            <a:r>
              <a:rPr lang="bn-BD" sz="36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 </a:t>
            </a:r>
            <a:r>
              <a:rPr lang="bn-IN" sz="36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 </a:t>
            </a:r>
            <a:endParaRPr lang="en-US" sz="3600" dirty="0">
              <a:solidFill>
                <a:prstClr val="black"/>
              </a:solidFill>
              <a:latin typeface="Nikosh" pitchFamily="2" charset="0"/>
              <a:ea typeface="Calibri"/>
              <a:cs typeface="Nikosh" pitchFamily="2" charset="0"/>
            </a:endParaRPr>
          </a:p>
          <a:p>
            <a:pPr marL="457200"/>
            <a:r>
              <a:rPr lang="bn-BD" sz="4000" dirty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						  </a:t>
            </a:r>
            <a:r>
              <a:rPr lang="bn-IN" sz="40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     </a:t>
            </a:r>
            <a:r>
              <a:rPr lang="bn-BD" sz="40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 </a:t>
            </a:r>
            <a:endParaRPr lang="en-US" sz="4000" dirty="0">
              <a:solidFill>
                <a:prstClr val="black"/>
              </a:solidFill>
              <a:latin typeface="Nikosh" pitchFamily="2" charset="0"/>
              <a:ea typeface="Calibri"/>
              <a:cs typeface="Nikosh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54052" y="1676400"/>
            <a:ext cx="3861348" cy="9906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457200"/>
            <a:r>
              <a:rPr lang="bn-BD" sz="2800" dirty="0" smtClean="0">
                <a:solidFill>
                  <a:prstClr val="black"/>
                </a:solidFill>
                <a:ea typeface="Batang" pitchFamily="18" charset="-127"/>
                <a:cs typeface="Nikosh" pitchFamily="2" charset="0"/>
              </a:rPr>
              <a:t>খ </a:t>
            </a:r>
            <a:r>
              <a:rPr lang="en-US" sz="2800" dirty="0" smtClean="0">
                <a:solidFill>
                  <a:prstClr val="black"/>
                </a:solidFill>
                <a:ea typeface="Batang" pitchFamily="18" charset="-127"/>
                <a:cs typeface="Nikosh" pitchFamily="2" charset="0"/>
              </a:rPr>
              <a:t>.</a:t>
            </a:r>
            <a:r>
              <a:rPr lang="bn-BD" sz="2800" dirty="0">
                <a:solidFill>
                  <a:prstClr val="black"/>
                </a:solidFill>
                <a:ea typeface="Batang" pitchFamily="18" charset="-127"/>
                <a:cs typeface="Nikosh" pitchFamily="2" charset="0"/>
              </a:rPr>
              <a:t> </a:t>
            </a:r>
            <a:r>
              <a:rPr lang="bn-BD" sz="2800" dirty="0" smtClean="0">
                <a:solidFill>
                  <a:prstClr val="black"/>
                </a:solidFill>
                <a:ea typeface="Batang" pitchFamily="18" charset="-127"/>
                <a:cs typeface="Nikosh" pitchFamily="2" charset="0"/>
              </a:rPr>
              <a:t>ই- কমার্স </a:t>
            </a:r>
            <a:r>
              <a:rPr lang="bn-BD" sz="28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 </a:t>
            </a:r>
            <a:endParaRPr lang="en-US" sz="2800" dirty="0">
              <a:solidFill>
                <a:srgbClr val="000000"/>
              </a:solidFill>
              <a:ea typeface="Batang" pitchFamily="18" charset="-127"/>
              <a:cs typeface="Nikosh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3400" y="2362200"/>
            <a:ext cx="4229100" cy="6858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গ </a:t>
            </a:r>
            <a:r>
              <a:rPr lang="en-US" sz="28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.</a:t>
            </a:r>
            <a:r>
              <a:rPr lang="bn-BD" sz="28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 ই-সার্ভিস </a:t>
            </a:r>
            <a:endParaRPr lang="en-US" sz="2800" dirty="0">
              <a:solidFill>
                <a:srgbClr val="00000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953000" y="2286000"/>
            <a:ext cx="3733800" cy="6858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rgbClr val="000000"/>
                </a:solidFill>
                <a:latin typeface="Nikosh" pitchFamily="2" charset="0"/>
                <a:cs typeface="Nikosh" pitchFamily="2" charset="0"/>
              </a:rPr>
              <a:t>ঘ </a:t>
            </a:r>
            <a:r>
              <a:rPr lang="en-US" sz="2800" dirty="0" smtClean="0">
                <a:solidFill>
                  <a:srgbClr val="000000"/>
                </a:solidFill>
                <a:latin typeface="Nikosh" pitchFamily="2" charset="0"/>
                <a:cs typeface="Nikosh" pitchFamily="2" charset="0"/>
              </a:rPr>
              <a:t>.</a:t>
            </a:r>
            <a:r>
              <a:rPr lang="bn-BD" sz="2800" dirty="0">
                <a:solidFill>
                  <a:srgbClr val="0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BD" sz="2800" dirty="0" smtClean="0">
                <a:solidFill>
                  <a:srgbClr val="000000"/>
                </a:solidFill>
                <a:latin typeface="Nikosh" pitchFamily="2" charset="0"/>
                <a:cs typeface="Nikosh" pitchFamily="2" charset="0"/>
              </a:rPr>
              <a:t>ই-গভর্ন্যান্স </a:t>
            </a:r>
            <a:r>
              <a:rPr lang="bn-BD" sz="28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 </a:t>
            </a:r>
            <a:endParaRPr lang="en-US" sz="2800" dirty="0">
              <a:solidFill>
                <a:srgbClr val="00000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52800" y="3581400"/>
            <a:ext cx="2819400" cy="6858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457200"/>
            <a:r>
              <a:rPr lang="bn-BD" sz="2800" dirty="0" smtClean="0">
                <a:solidFill>
                  <a:srgbClr val="000000"/>
                </a:solidFill>
                <a:latin typeface="Nikosh" pitchFamily="2" charset="0"/>
                <a:ea typeface="Calibri"/>
                <a:cs typeface="Nikosh" pitchFamily="2" charset="0"/>
              </a:rPr>
              <a:t>খ</a:t>
            </a:r>
            <a:r>
              <a:rPr lang="en-US" sz="2800" dirty="0" smtClean="0">
                <a:solidFill>
                  <a:srgbClr val="000000"/>
                </a:solidFill>
                <a:latin typeface="Nikosh" pitchFamily="2" charset="0"/>
                <a:ea typeface="Calibri"/>
                <a:cs typeface="Nikosh" pitchFamily="2" charset="0"/>
              </a:rPr>
              <a:t>.</a:t>
            </a:r>
            <a:r>
              <a:rPr lang="bn-BD" sz="2800" dirty="0" smtClean="0">
                <a:solidFill>
                  <a:srgbClr val="000000"/>
                </a:solidFill>
                <a:latin typeface="Nikosh" pitchFamily="2" charset="0"/>
                <a:ea typeface="Calibri"/>
                <a:cs typeface="Nikosh" pitchFamily="2" charset="0"/>
              </a:rPr>
              <a:t> নগদ অর্থ</a:t>
            </a:r>
            <a:endParaRPr lang="en-US" dirty="0">
              <a:solidFill>
                <a:srgbClr val="000000"/>
              </a:solidFill>
              <a:latin typeface="Nikosh" pitchFamily="2" charset="0"/>
              <a:ea typeface="Calibri"/>
              <a:cs typeface="Nikosh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429000" y="4419600"/>
            <a:ext cx="2472020" cy="6858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457200"/>
            <a:r>
              <a:rPr lang="bn-BD" sz="28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ঘ</a:t>
            </a:r>
            <a:r>
              <a:rPr lang="en-US" sz="28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.</a:t>
            </a:r>
            <a:r>
              <a:rPr lang="bn-BD" sz="28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 সবগুলো   </a:t>
            </a:r>
            <a:r>
              <a:rPr lang="bn-BD" sz="36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  </a:t>
            </a:r>
            <a:endParaRPr lang="en-US" sz="3600" dirty="0">
              <a:solidFill>
                <a:prstClr val="black"/>
              </a:solidFill>
              <a:latin typeface="Nikosh" pitchFamily="2" charset="0"/>
              <a:ea typeface="Calibri"/>
              <a:cs typeface="Nikosh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43000" y="4419600"/>
            <a:ext cx="2014820" cy="6858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গ </a:t>
            </a:r>
            <a:r>
              <a:rPr lang="en-US" sz="2800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.</a:t>
            </a:r>
            <a:r>
              <a:rPr lang="bn-BD" sz="2800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BD" sz="2800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ব্লগ </a:t>
            </a:r>
            <a:endParaRPr lang="en-US" sz="2800" dirty="0">
              <a:solidFill>
                <a:prstClr val="black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72836" y="3733800"/>
            <a:ext cx="2331034" cy="6858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ক </a:t>
            </a:r>
            <a:r>
              <a:rPr lang="en-US" sz="2800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.</a:t>
            </a:r>
            <a:r>
              <a:rPr lang="bn-BD" sz="2800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BD" sz="2800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ই-মেইল</a:t>
            </a:r>
            <a:endParaRPr lang="en-US" sz="2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3" name="Flowchart: Connector 22"/>
          <p:cNvSpPr/>
          <p:nvPr/>
        </p:nvSpPr>
        <p:spPr>
          <a:xfrm>
            <a:off x="1414099" y="2064223"/>
            <a:ext cx="399757" cy="221777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5" name="Flowchart: Connector 24"/>
          <p:cNvSpPr/>
          <p:nvPr/>
        </p:nvSpPr>
        <p:spPr>
          <a:xfrm>
            <a:off x="1300041" y="3771900"/>
            <a:ext cx="313936" cy="304800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3" grpId="0" animBg="1"/>
      <p:bldP spid="2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71687" y="381000"/>
            <a:ext cx="2216114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000" dirty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মূল্যায়ন</a:t>
            </a:r>
            <a:r>
              <a:rPr lang="bn-BD" sz="4000" dirty="0">
                <a:solidFill>
                  <a:prstClr val="black"/>
                </a:solidFill>
                <a:ea typeface="Calibri"/>
                <a:cs typeface="NikoshBAN"/>
              </a:rPr>
              <a:t> </a:t>
            </a:r>
            <a:endParaRPr lang="en-US" sz="4000" dirty="0">
              <a:solidFill>
                <a:prstClr val="black"/>
              </a:solidFill>
              <a:ea typeface="Calibri"/>
              <a:cs typeface="Vrind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1219200"/>
            <a:ext cx="8229600" cy="2923877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28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১</a:t>
            </a:r>
            <a:r>
              <a:rPr lang="bn-IN" sz="28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 </a:t>
            </a:r>
            <a:r>
              <a:rPr lang="bn-BD" sz="28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.কার মাধ্যমে পণ্য সেবার খবর সারা বিশ্বে ছড়িয়ে দেওয়া যায়?  </a:t>
            </a:r>
            <a:endParaRPr lang="en-US" sz="2800" dirty="0">
              <a:solidFill>
                <a:prstClr val="black"/>
              </a:solidFill>
              <a:latin typeface="Nikosh" pitchFamily="2" charset="0"/>
              <a:ea typeface="Calibri"/>
              <a:cs typeface="Nikosh" pitchFamily="2" charset="0"/>
            </a:endParaRPr>
          </a:p>
          <a:p>
            <a:pPr marL="457200"/>
            <a:r>
              <a:rPr lang="en-US" sz="40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	</a:t>
            </a:r>
            <a:r>
              <a:rPr lang="bn-BD" sz="24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ক </a:t>
            </a:r>
            <a:r>
              <a:rPr lang="en-US" sz="24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. </a:t>
            </a:r>
            <a:r>
              <a:rPr lang="bn-BD" sz="24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ফ্যাক্স</a:t>
            </a:r>
            <a:endParaRPr lang="en-US" sz="4000" dirty="0" smtClean="0">
              <a:solidFill>
                <a:prstClr val="black"/>
              </a:solidFill>
              <a:latin typeface="Nikosh" pitchFamily="2" charset="0"/>
              <a:ea typeface="Calibri"/>
              <a:cs typeface="Nikosh" pitchFamily="2" charset="0"/>
            </a:endParaRPr>
          </a:p>
          <a:p>
            <a:r>
              <a:rPr lang="bn-BD" sz="40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 </a:t>
            </a:r>
            <a:r>
              <a:rPr lang="bn-IN" sz="40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 </a:t>
            </a:r>
            <a:endParaRPr lang="bn-BD" sz="4000" dirty="0" smtClean="0">
              <a:solidFill>
                <a:prstClr val="black"/>
              </a:solidFill>
              <a:latin typeface="Nikosh" pitchFamily="2" charset="0"/>
              <a:ea typeface="Calibri"/>
              <a:cs typeface="Nikosh" pitchFamily="2" charset="0"/>
            </a:endParaRPr>
          </a:p>
          <a:p>
            <a:r>
              <a:rPr lang="bn-BD" sz="36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২. </a:t>
            </a:r>
            <a:r>
              <a:rPr lang="bn-BD" sz="24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কিসের মাধ্যমে বাজার ব্যবস্থা মনিটরিং এর সুবিধা থাকে </a:t>
            </a:r>
            <a:r>
              <a:rPr lang="bn-BD" sz="28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?</a:t>
            </a:r>
            <a:r>
              <a:rPr lang="bn-BD" sz="36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 </a:t>
            </a:r>
            <a:r>
              <a:rPr lang="bn-IN" sz="36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 </a:t>
            </a:r>
            <a:endParaRPr lang="en-US" sz="3600" dirty="0" smtClean="0">
              <a:solidFill>
                <a:prstClr val="black"/>
              </a:solidFill>
              <a:latin typeface="Nikosh" pitchFamily="2" charset="0"/>
              <a:ea typeface="Calibri"/>
              <a:cs typeface="Nikosh" pitchFamily="2" charset="0"/>
            </a:endParaRPr>
          </a:p>
          <a:p>
            <a:pPr marL="457200"/>
            <a:r>
              <a:rPr lang="bn-BD" sz="4000" dirty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						  </a:t>
            </a:r>
            <a:r>
              <a:rPr lang="bn-IN" sz="40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     </a:t>
            </a:r>
            <a:r>
              <a:rPr lang="bn-BD" sz="40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 </a:t>
            </a:r>
            <a:endParaRPr lang="en-US" sz="4000" dirty="0">
              <a:solidFill>
                <a:prstClr val="black"/>
              </a:solidFill>
              <a:latin typeface="Nikosh" pitchFamily="2" charset="0"/>
              <a:ea typeface="Calibri"/>
              <a:cs typeface="Nikosh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54052" y="1676400"/>
            <a:ext cx="3861348" cy="9906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457200"/>
            <a:r>
              <a:rPr lang="bn-BD" sz="2800" dirty="0" smtClean="0">
                <a:solidFill>
                  <a:prstClr val="black"/>
                </a:solidFill>
                <a:ea typeface="Batang" pitchFamily="18" charset="-127"/>
                <a:cs typeface="Nikosh" pitchFamily="2" charset="0"/>
              </a:rPr>
              <a:t>খ </a:t>
            </a:r>
            <a:r>
              <a:rPr lang="en-US" sz="2800" dirty="0" smtClean="0">
                <a:solidFill>
                  <a:prstClr val="black"/>
                </a:solidFill>
                <a:ea typeface="Batang" pitchFamily="18" charset="-127"/>
                <a:cs typeface="Nikosh" pitchFamily="2" charset="0"/>
              </a:rPr>
              <a:t>.</a:t>
            </a:r>
            <a:r>
              <a:rPr lang="bn-BD" sz="2800" dirty="0">
                <a:solidFill>
                  <a:prstClr val="black"/>
                </a:solidFill>
                <a:ea typeface="Batang" pitchFamily="18" charset="-127"/>
                <a:cs typeface="Nikosh" pitchFamily="2" charset="0"/>
              </a:rPr>
              <a:t> </a:t>
            </a:r>
            <a:r>
              <a:rPr lang="bn-BD" sz="2800" dirty="0" smtClean="0">
                <a:solidFill>
                  <a:prstClr val="black"/>
                </a:solidFill>
                <a:ea typeface="Batang" pitchFamily="18" charset="-127"/>
                <a:cs typeface="Nikosh" pitchFamily="2" charset="0"/>
              </a:rPr>
              <a:t>ফোন</a:t>
            </a:r>
            <a:r>
              <a:rPr lang="bn-BD" sz="28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 </a:t>
            </a:r>
            <a:endParaRPr lang="en-US" sz="2800" dirty="0">
              <a:solidFill>
                <a:srgbClr val="000000"/>
              </a:solidFill>
              <a:ea typeface="Batang" pitchFamily="18" charset="-127"/>
              <a:cs typeface="Nikosh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3400" y="2362200"/>
            <a:ext cx="4229100" cy="6858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গ </a:t>
            </a:r>
            <a:r>
              <a:rPr lang="en-US" sz="28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.</a:t>
            </a:r>
            <a:r>
              <a:rPr lang="bn-BD" sz="28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 ইন্টারনেট  </a:t>
            </a:r>
            <a:endParaRPr lang="en-US" sz="2800" dirty="0">
              <a:solidFill>
                <a:srgbClr val="00000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953000" y="2286000"/>
            <a:ext cx="3733800" cy="6858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rgbClr val="000000"/>
                </a:solidFill>
                <a:latin typeface="Nikosh" pitchFamily="2" charset="0"/>
                <a:cs typeface="Nikosh" pitchFamily="2" charset="0"/>
              </a:rPr>
              <a:t>ঘ </a:t>
            </a:r>
            <a:r>
              <a:rPr lang="en-US" sz="2800" dirty="0" smtClean="0">
                <a:solidFill>
                  <a:srgbClr val="000000"/>
                </a:solidFill>
                <a:latin typeface="Nikosh" pitchFamily="2" charset="0"/>
                <a:cs typeface="Nikosh" pitchFamily="2" charset="0"/>
              </a:rPr>
              <a:t>.</a:t>
            </a:r>
            <a:r>
              <a:rPr lang="bn-BD" sz="2800" dirty="0">
                <a:solidFill>
                  <a:srgbClr val="000000"/>
                </a:solidFill>
                <a:latin typeface="Nikosh" pitchFamily="2" charset="0"/>
                <a:cs typeface="Nikosh" pitchFamily="2" charset="0"/>
              </a:rPr>
              <a:t>  </a:t>
            </a:r>
            <a:r>
              <a:rPr lang="bn-BD" sz="2800" dirty="0" smtClean="0">
                <a:solidFill>
                  <a:srgbClr val="000000"/>
                </a:solidFill>
                <a:latin typeface="Nikosh" pitchFamily="2" charset="0"/>
                <a:cs typeface="Nikosh" pitchFamily="2" charset="0"/>
              </a:rPr>
              <a:t>ই-মেইল </a:t>
            </a:r>
            <a:r>
              <a:rPr lang="bn-BD" sz="28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 </a:t>
            </a:r>
            <a:endParaRPr lang="en-US" sz="2800" dirty="0">
              <a:solidFill>
                <a:srgbClr val="00000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82851" y="3581400"/>
            <a:ext cx="2819400" cy="6858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457200"/>
            <a:r>
              <a:rPr lang="bn-BD" sz="2800" dirty="0" smtClean="0">
                <a:solidFill>
                  <a:srgbClr val="000000"/>
                </a:solidFill>
                <a:latin typeface="Nikosh" pitchFamily="2" charset="0"/>
                <a:ea typeface="Calibri"/>
                <a:cs typeface="Nikosh" pitchFamily="2" charset="0"/>
              </a:rPr>
              <a:t>খ</a:t>
            </a:r>
            <a:r>
              <a:rPr lang="en-US" sz="2800" dirty="0" smtClean="0">
                <a:solidFill>
                  <a:srgbClr val="000000"/>
                </a:solidFill>
                <a:latin typeface="Nikosh" pitchFamily="2" charset="0"/>
                <a:ea typeface="Calibri"/>
                <a:cs typeface="Nikosh" pitchFamily="2" charset="0"/>
              </a:rPr>
              <a:t>.</a:t>
            </a:r>
            <a:r>
              <a:rPr lang="bn-BD" sz="2800" dirty="0">
                <a:solidFill>
                  <a:srgbClr val="000000"/>
                </a:solidFill>
                <a:latin typeface="Nikosh" pitchFamily="2" charset="0"/>
                <a:ea typeface="Calibri"/>
                <a:cs typeface="Nikosh" pitchFamily="2" charset="0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Nikosh" pitchFamily="2" charset="0"/>
                <a:ea typeface="Calibri"/>
                <a:cs typeface="Nikosh" pitchFamily="2" charset="0"/>
              </a:rPr>
              <a:t>EPOS</a:t>
            </a:r>
            <a:endParaRPr lang="en-US" dirty="0">
              <a:solidFill>
                <a:srgbClr val="000000"/>
              </a:solidFill>
              <a:latin typeface="Nikosh" pitchFamily="2" charset="0"/>
              <a:ea typeface="Calibri"/>
              <a:cs typeface="Nikosh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429000" y="4419600"/>
            <a:ext cx="2472020" cy="6858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457200"/>
            <a:r>
              <a:rPr lang="bn-BD" sz="28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ঘ</a:t>
            </a:r>
            <a:r>
              <a:rPr lang="en-US" sz="28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.</a:t>
            </a:r>
            <a:r>
              <a:rPr lang="bn-BD" sz="28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 সবগুলো   </a:t>
            </a:r>
            <a:r>
              <a:rPr lang="bn-BD" sz="36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  </a:t>
            </a:r>
            <a:endParaRPr lang="en-US" sz="3600" dirty="0">
              <a:solidFill>
                <a:prstClr val="black"/>
              </a:solidFill>
              <a:latin typeface="Nikosh" pitchFamily="2" charset="0"/>
              <a:ea typeface="Calibri"/>
              <a:cs typeface="Nikosh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43000" y="4419600"/>
            <a:ext cx="2014820" cy="6858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গ </a:t>
            </a:r>
            <a:r>
              <a:rPr lang="en-US" sz="2800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.</a:t>
            </a:r>
            <a:r>
              <a:rPr lang="bn-BD" sz="2800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Eros</a:t>
            </a:r>
            <a:endParaRPr lang="en-US" sz="2800" dirty="0">
              <a:solidFill>
                <a:prstClr val="black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72836" y="3733800"/>
            <a:ext cx="2331034" cy="6858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ক </a:t>
            </a:r>
            <a:r>
              <a:rPr lang="en-US" sz="2800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.</a:t>
            </a:r>
            <a:r>
              <a:rPr lang="bn-BD" sz="2800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EPOe</a:t>
            </a:r>
            <a:r>
              <a:rPr lang="bn-BD" sz="2800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 </a:t>
            </a:r>
            <a:endParaRPr lang="en-US" sz="2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3" name="Flowchart: Connector 22"/>
          <p:cNvSpPr/>
          <p:nvPr/>
        </p:nvSpPr>
        <p:spPr>
          <a:xfrm>
            <a:off x="1746253" y="2552700"/>
            <a:ext cx="399757" cy="304800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5" name="Flowchart: Connector 24"/>
          <p:cNvSpPr/>
          <p:nvPr/>
        </p:nvSpPr>
        <p:spPr>
          <a:xfrm>
            <a:off x="3823154" y="3755265"/>
            <a:ext cx="313936" cy="304800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119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3" grpId="0" animBg="1"/>
      <p:bldP spid="2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38600" y="559015"/>
            <a:ext cx="2502494" cy="830997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bn-BD" sz="4800" dirty="0">
                <a:solidFill>
                  <a:srgbClr val="F79646">
                    <a:lumMod val="50000"/>
                  </a:srgbClr>
                </a:solidFill>
                <a:latin typeface="Nikosh" pitchFamily="2" charset="0"/>
                <a:ea typeface="Calibri"/>
                <a:cs typeface="Nikosh" pitchFamily="2" charset="0"/>
              </a:rPr>
              <a:t>বাড়ির কাজ </a:t>
            </a:r>
            <a:r>
              <a:rPr lang="bn-BD" sz="4800" dirty="0">
                <a:solidFill>
                  <a:srgbClr val="F79646">
                    <a:lumMod val="50000"/>
                  </a:srgbClr>
                </a:solidFill>
                <a:ea typeface="Calibri"/>
                <a:cs typeface="NikoshBAN"/>
              </a:rPr>
              <a:t> </a:t>
            </a:r>
            <a:endParaRPr lang="en-US" sz="4800" dirty="0">
              <a:solidFill>
                <a:srgbClr val="F79646">
                  <a:lumMod val="50000"/>
                </a:srgbClr>
              </a:solidFill>
              <a:ea typeface="Calibri"/>
              <a:cs typeface="Vrind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600" y="4634805"/>
            <a:ext cx="7717222" cy="107721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lvl="0" algn="ctr"/>
            <a:r>
              <a:rPr lang="bn-BD" sz="3200" b="1" dirty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ব্যবসায় সঠিক হিসাব রাখার জন্য আইসিটি গুরুত্বপূর্ণ ভূমিকা পালন করে।  কথাটি বুঝিয়ে লেখ? </a:t>
            </a:r>
            <a:endParaRPr lang="en-US" sz="3600" b="1" dirty="0">
              <a:solidFill>
                <a:srgbClr val="C00000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5" name="Picture 4" descr="bar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675" y="685801"/>
            <a:ext cx="2769125" cy="2362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7336010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"/>
            <a:ext cx="9144000" cy="685800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709531" y="1060177"/>
            <a:ext cx="5705061" cy="4055165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defTabSz="457200"/>
            <a:r>
              <a:rPr lang="bn-IN" sz="7200" b="1" spc="38" dirty="0" smtClean="0">
                <a:ln w="11430"/>
                <a:solidFill>
                  <a:srgbClr val="E6B91E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bn-BD" sz="7200" b="1" spc="38" dirty="0" smtClean="0">
                <a:ln w="11430"/>
                <a:solidFill>
                  <a:srgbClr val="E6B91E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সবাইকে</a:t>
            </a:r>
            <a:r>
              <a:rPr lang="bn-IN" sz="7200" b="1" spc="38" dirty="0" smtClean="0">
                <a:ln w="11430"/>
                <a:solidFill>
                  <a:srgbClr val="E6B91E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7200" b="1" spc="38" dirty="0">
              <a:ln w="11430"/>
              <a:solidFill>
                <a:srgbClr val="E6B91E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Mar_2014_desh1395131430.jpg"/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871" y="-97181"/>
            <a:ext cx="4430460" cy="6976359"/>
          </a:xfrm>
          <a:prstGeom prst="rect">
            <a:avLst/>
          </a:prstGeom>
        </p:spPr>
      </p:pic>
      <p:pic>
        <p:nvPicPr>
          <p:cNvPr id="10" name="Picture 9" descr="Mar_2014_desh1395131430.jpg"/>
          <p:cNvPicPr>
            <a:picLocks noChangeAspect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4441330" y="-97181"/>
            <a:ext cx="4713540" cy="697635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20667" y="1540126"/>
            <a:ext cx="5193926" cy="4615704"/>
          </a:xfrm>
          <a:prstGeom prst="rect">
            <a:avLst/>
          </a:prstGeom>
          <a:noFill/>
        </p:spPr>
        <p:txBody>
          <a:bodyPr wrap="square" rtlCol="0">
            <a:prstTxWarp prst="textWave4">
              <a:avLst/>
            </a:prstTxWarp>
            <a:spAutoFit/>
          </a:bodyPr>
          <a:lstStyle/>
          <a:p>
            <a:pPr defTabSz="457200"/>
            <a:r>
              <a:rPr lang="bn-IN" sz="6600" b="1" dirty="0">
                <a:ln w="19050">
                  <a:solidFill>
                    <a:srgbClr val="FFFF00"/>
                  </a:solidFill>
                  <a:prstDash val="solid"/>
                </a:ln>
                <a:solidFill>
                  <a:srgbClr val="90C226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সমাপ্ত</a:t>
            </a:r>
            <a:r>
              <a:rPr lang="bn-IN" sz="6600" b="1" dirty="0">
                <a:ln w="19050">
                  <a:solidFill>
                    <a:srgbClr val="FFFF0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600" b="1" dirty="0">
              <a:ln w="19050">
                <a:solidFill>
                  <a:srgbClr val="FFFF00"/>
                </a:solidFill>
                <a:prstDash val="solid"/>
              </a:ln>
              <a:solidFill>
                <a:srgbClr val="7030A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09013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876800" y="0"/>
            <a:ext cx="42672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u="sng" dirty="0" smtClean="0">
                <a:solidFill>
                  <a:srgbClr val="FFC000"/>
                </a:solidFill>
                <a:latin typeface="Nikosh" pitchFamily="2" charset="0"/>
                <a:cs typeface="Nikosh" pitchFamily="2" charset="0"/>
              </a:rPr>
              <a:t>পাঠ পরিচিতি</a:t>
            </a:r>
          </a:p>
          <a:p>
            <a:pPr algn="ctr"/>
            <a:endParaRPr lang="bn-BD" sz="3200" b="1" u="sng" dirty="0">
              <a:solidFill>
                <a:srgbClr val="FFC000"/>
              </a:solidFill>
              <a:latin typeface="Nikosh" pitchFamily="2" charset="0"/>
              <a:cs typeface="Nikosh" pitchFamily="2" charset="0"/>
            </a:endParaRPr>
          </a:p>
          <a:p>
            <a:pPr algn="ctr"/>
            <a:r>
              <a:rPr lang="bn-BD" sz="3200" b="1" u="sng" dirty="0" smtClean="0">
                <a:solidFill>
                  <a:srgbClr val="FFC000"/>
                </a:solidFill>
                <a:latin typeface="Nikosh" pitchFamily="2" charset="0"/>
                <a:cs typeface="Nikosh" pitchFamily="2" charset="0"/>
              </a:rPr>
              <a:t>বিষয়ঃ তথ্য ও যোগাযোগ প্রযুক্তি</a:t>
            </a:r>
          </a:p>
          <a:p>
            <a:pPr algn="ctr"/>
            <a:r>
              <a:rPr lang="bn-BD" sz="3600" b="1" u="sng" dirty="0" smtClean="0">
                <a:solidFill>
                  <a:srgbClr val="FFC000"/>
                </a:solidFill>
                <a:latin typeface="Nikosh" pitchFamily="2" charset="0"/>
                <a:cs typeface="Nikosh" pitchFamily="2" charset="0"/>
              </a:rPr>
              <a:t>শ্রেণিঃ অষ্টম </a:t>
            </a:r>
          </a:p>
          <a:p>
            <a:pPr algn="ctr"/>
            <a:r>
              <a:rPr lang="bn-BD" sz="3600" b="1" u="sng" dirty="0" smtClean="0">
                <a:solidFill>
                  <a:srgbClr val="FFC000"/>
                </a:solidFill>
                <a:latin typeface="Nikosh" pitchFamily="2" charset="0"/>
                <a:cs typeface="Nikosh" pitchFamily="2" charset="0"/>
              </a:rPr>
              <a:t>অধ্যায়ঃ ১ম</a:t>
            </a:r>
          </a:p>
          <a:p>
            <a:pPr algn="ctr"/>
            <a:r>
              <a:rPr lang="bn-BD" sz="3600" b="1" u="sng" dirty="0" smtClean="0">
                <a:solidFill>
                  <a:srgbClr val="FFC000"/>
                </a:solidFill>
                <a:latin typeface="Nikosh" pitchFamily="2" charset="0"/>
                <a:cs typeface="Nikosh" pitchFamily="2" charset="0"/>
              </a:rPr>
              <a:t>পাঠঃ ৪র্থ  </a:t>
            </a:r>
          </a:p>
          <a:p>
            <a:pPr algn="ctr"/>
            <a:r>
              <a:rPr lang="bn-BD" sz="3600" b="1" u="sng" dirty="0" smtClean="0">
                <a:solidFill>
                  <a:srgbClr val="FFC000"/>
                </a:solidFill>
                <a:latin typeface="Nikosh" pitchFamily="2" charset="0"/>
                <a:cs typeface="Nikosh" pitchFamily="2" charset="0"/>
              </a:rPr>
              <a:t>সময়ঃ ৫০ মিনিট</a:t>
            </a:r>
          </a:p>
          <a:p>
            <a:pPr algn="ctr"/>
            <a:endParaRPr lang="bn-BD" sz="3600" b="1" u="sng" dirty="0" smtClean="0">
              <a:solidFill>
                <a:srgbClr val="FFC000"/>
              </a:solidFill>
              <a:latin typeface="Nikosh" pitchFamily="2" charset="0"/>
              <a:cs typeface="Nikosh" pitchFamily="2" charset="0"/>
            </a:endParaRPr>
          </a:p>
          <a:p>
            <a:pPr algn="ctr"/>
            <a:r>
              <a:rPr lang="bn-BD" sz="3200" b="1" u="sng" dirty="0" smtClean="0">
                <a:solidFill>
                  <a:srgbClr val="FFC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BD" sz="3600" b="1" u="sng" dirty="0" smtClean="0">
                <a:solidFill>
                  <a:srgbClr val="FFC000"/>
                </a:solidFill>
                <a:latin typeface="Nikosh" pitchFamily="2" charset="0"/>
                <a:cs typeface="Nikosh" pitchFamily="2" charset="0"/>
              </a:rPr>
              <a:t> </a:t>
            </a:r>
            <a:endParaRPr lang="en-US" sz="3600" b="1" u="sng" dirty="0">
              <a:solidFill>
                <a:srgbClr val="FFC000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76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1964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52600" y="0"/>
            <a:ext cx="533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তোমরা ছবিতে কি দেখতে পাচ্ছ ?</a:t>
            </a:r>
            <a:endParaRPr lang="en-US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219200" y="5638800"/>
            <a:ext cx="7086600" cy="9906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তাহলে,  তোমরা কি বলতে পার </a:t>
            </a:r>
            <a:r>
              <a:rPr lang="bn-BD" sz="2400" b="1" dirty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BD" sz="2400" b="1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উপরের ছবি থেকে কি সম্পর্কে ধারণা পাচ্ছি </a:t>
            </a:r>
            <a:r>
              <a:rPr lang="en-US" sz="2400" b="1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IN" sz="2400" b="1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?   </a:t>
            </a:r>
            <a:endParaRPr lang="en-US" sz="2400" b="1" dirty="0">
              <a:solidFill>
                <a:srgbClr val="C00000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545" y="1371600"/>
            <a:ext cx="3851856" cy="2590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1" y="1371600"/>
            <a:ext cx="31242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22738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76647" y="189185"/>
            <a:ext cx="862051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ln w="12700" cmpd="sng">
                  <a:solidFill>
                    <a:srgbClr val="6585CF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rgbClr val="7E6BC9">
                      <a:satMod val="175000"/>
                      <a:alpha val="40000"/>
                    </a:srgbClr>
                  </a:glow>
                </a:effectLst>
                <a:latin typeface="NikoshBAN" pitchFamily="2" charset="0"/>
                <a:cs typeface="NikoshBAN" pitchFamily="2" charset="0"/>
              </a:rPr>
              <a:t>তাহলে আমাদের </a:t>
            </a:r>
            <a:r>
              <a:rPr lang="bn-IN" sz="4400" b="1" dirty="0" smtClean="0">
                <a:ln w="12700" cmpd="sng">
                  <a:solidFill>
                    <a:srgbClr val="6585CF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rgbClr val="7E6BC9">
                      <a:satMod val="175000"/>
                      <a:alpha val="40000"/>
                    </a:srgbClr>
                  </a:glow>
                </a:effectLst>
                <a:latin typeface="NikoshBAN" pitchFamily="2" charset="0"/>
                <a:cs typeface="NikoshBAN" pitchFamily="2" charset="0"/>
              </a:rPr>
              <a:t>আজকের </a:t>
            </a:r>
            <a:r>
              <a:rPr lang="bn-BD" sz="4400" b="1" dirty="0" smtClean="0">
                <a:ln w="12700" cmpd="sng">
                  <a:solidFill>
                    <a:srgbClr val="6585CF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rgbClr val="7E6BC9">
                      <a:satMod val="175000"/>
                      <a:alpha val="40000"/>
                    </a:srgbClr>
                  </a:glow>
                </a:effectLst>
                <a:latin typeface="NikoshBAN" pitchFamily="2" charset="0"/>
                <a:cs typeface="NikoshBAN" pitchFamily="2" charset="0"/>
              </a:rPr>
              <a:t>পাঠ হলো  </a:t>
            </a:r>
            <a:r>
              <a:rPr lang="en-US" sz="5400" b="1" dirty="0" smtClean="0">
                <a:ln w="12700" cmpd="sng">
                  <a:solidFill>
                    <a:srgbClr val="6585CF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7E6BC9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…………....…………. ?</a:t>
            </a:r>
            <a:endParaRPr lang="en-US" sz="7200" b="1" dirty="0">
              <a:ln w="12700" cmpd="sng">
                <a:solidFill>
                  <a:srgbClr val="6585CF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rgbClr val="7E6BC9">
                    <a:satMod val="175000"/>
                    <a:alpha val="40000"/>
                  </a:srgb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26095" y="3967936"/>
            <a:ext cx="342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371600" y="2286001"/>
            <a:ext cx="7239000" cy="3200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52800" y="5766137"/>
            <a:ext cx="32765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IN" sz="2400" b="1" spc="50" dirty="0" smtClean="0">
              <a:ln w="12700" cmpd="sng">
                <a:solidFill>
                  <a:srgbClr val="7B8864">
                    <a:satMod val="120000"/>
                    <a:shade val="80000"/>
                  </a:srgbClr>
                </a:solidFill>
                <a:prstDash val="solid"/>
              </a:ln>
              <a:solidFill>
                <a:srgbClr val="C00000"/>
              </a:solidFill>
              <a:effectLst>
                <a:glow rad="53100">
                  <a:srgbClr val="7B8864">
                    <a:satMod val="180000"/>
                    <a:alpha val="30000"/>
                  </a:srgbClr>
                </a:glo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2400" b="1" spc="50" dirty="0" smtClean="0">
                <a:ln w="12700" cmpd="sng">
                  <a:solidFill>
                    <a:srgbClr val="7B8864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glow rad="53100">
                    <a:srgbClr val="7B8864">
                      <a:satMod val="180000"/>
                      <a:alpha val="30000"/>
                    </a:srgb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400" b="1" spc="50" dirty="0">
              <a:ln w="12700" cmpd="sng">
                <a:solidFill>
                  <a:srgbClr val="7B8864">
                    <a:satMod val="120000"/>
                    <a:shade val="80000"/>
                  </a:srgbClr>
                </a:solidFill>
                <a:prstDash val="solid"/>
              </a:ln>
              <a:solidFill>
                <a:srgbClr val="C00000"/>
              </a:solidFill>
              <a:effectLst>
                <a:glow rad="53100">
                  <a:srgbClr val="7B8864">
                    <a:satMod val="180000"/>
                    <a:alpha val="30000"/>
                  </a:srgb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362200" y="5867400"/>
            <a:ext cx="5638800" cy="6858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ব্যবসায়ে তথ্য ও যোগাযোগ প্রযুক্তির গুরুত্ব </a:t>
            </a:r>
            <a:endParaRPr lang="en-US" sz="2800" b="1" dirty="0">
              <a:solidFill>
                <a:srgbClr val="C00000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47" y="2133600"/>
            <a:ext cx="4482453" cy="335280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8273" y="2133600"/>
            <a:ext cx="3667127" cy="3352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391812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2"/>
            <a:ext cx="9144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4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শিখনফল  </a:t>
            </a:r>
            <a:endParaRPr lang="en-US" sz="4800" dirty="0">
              <a:solidFill>
                <a:srgbClr val="7030A0"/>
              </a:solidFill>
              <a:latin typeface="Calibri" pitchFamily="34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04800" y="1828802"/>
            <a:ext cx="7315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bn-BD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এই পাঠ শেষে </a:t>
            </a:r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…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64107" y="2427225"/>
            <a:ext cx="8229600" cy="341632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1</a:t>
            </a:r>
            <a:r>
              <a:rPr lang="bn-BD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।ব্যবসায়ে তথ্য ও যোগাযোগ প্রযুক্তির গুরুত্ব বর্ণনা করতে পারবে  ।</a:t>
            </a:r>
          </a:p>
          <a:p>
            <a:r>
              <a:rPr lang="bn-BD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২। ইন্টারনেট কিভাবে ব্যবসার গতি ত্বরান্বিত করেছে তা ব্যাখ্যা করতে পারবে।</a:t>
            </a:r>
          </a:p>
          <a:p>
            <a:r>
              <a:rPr lang="bn-BD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৩।ব্যবসায়ে সঠিক হিসাব রাখা ও বিপণন ব্যবস্থায় আইসিটির গুরুত্ব আলোচনা করতে পারবে  ।</a:t>
            </a:r>
            <a:endParaRPr lang="en-US" sz="3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514739" y="685800"/>
            <a:ext cx="8229600" cy="158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bn-BD" b="1" spc="50" dirty="0" smtClean="0">
                <a:ln w="11430"/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ব্যবসায়ে তথ্য ও যোগাযোগ প্রযুক্তির </a:t>
            </a:r>
            <a:r>
              <a:rPr lang="bn-BD" b="1" spc="50" dirty="0">
                <a:ln w="11430"/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গুরুত্ব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442252" y="4363278"/>
            <a:ext cx="2590800" cy="533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chemeClr val="accent6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মজুদ নিয়ন্ত্রণ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95400" y="5334000"/>
            <a:ext cx="6248400" cy="8382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accent6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ব্যবসায়ে মজুত নিয়ন্ত্রণের জন্য বিশেষ সফট ওয়্যার ব্যবহার করা হয়। 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95400"/>
            <a:ext cx="3733800" cy="26669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9849" y="1295400"/>
            <a:ext cx="3688351" cy="2667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159538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ko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925" y="697884"/>
            <a:ext cx="2705100" cy="1685925"/>
          </a:xfrm>
          <a:prstGeom prst="cloudCallou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733800" y="685800"/>
            <a:ext cx="3200400" cy="8382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25400" cap="flat" cmpd="sng" algn="ctr">
            <a:solidFill>
              <a:srgbClr val="797B7E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bn-IN" sz="3600" b="1" kern="0" dirty="0" smtClean="0">
                <a:solidFill>
                  <a:srgbClr val="C00000"/>
                </a:solidFill>
                <a:latin typeface="ArhialkhanMJ" pitchFamily="2" charset="0"/>
                <a:cs typeface="Nikosh" pitchFamily="2" charset="0"/>
              </a:rPr>
              <a:t>একক </a:t>
            </a:r>
            <a:r>
              <a:rPr lang="bn-BD" sz="3600" b="1" kern="0" dirty="0" smtClean="0">
                <a:solidFill>
                  <a:srgbClr val="C00000"/>
                </a:solidFill>
                <a:latin typeface="ArhialkhanMJ" pitchFamily="2" charset="0"/>
                <a:cs typeface="Nikosh" pitchFamily="2" charset="0"/>
              </a:rPr>
              <a:t> </a:t>
            </a:r>
            <a:r>
              <a:rPr lang="bn-IN" sz="3600" b="1" kern="0" dirty="0" smtClean="0">
                <a:solidFill>
                  <a:srgbClr val="C00000"/>
                </a:solidFill>
                <a:latin typeface="ArhialkhanMJ" pitchFamily="2" charset="0"/>
                <a:cs typeface="Nikosh" pitchFamily="2" charset="0"/>
              </a:rPr>
              <a:t>কাজ</a:t>
            </a:r>
            <a:r>
              <a:rPr lang="bn-IN" sz="2400" kern="0" dirty="0" smtClean="0">
                <a:solidFill>
                  <a:srgbClr val="C00000"/>
                </a:solidFill>
                <a:latin typeface="Franklin Gothic Book"/>
              </a:rPr>
              <a:t> </a:t>
            </a:r>
            <a:endParaRPr lang="en-US" sz="2400" kern="0" dirty="0" smtClean="0">
              <a:solidFill>
                <a:srgbClr val="C00000"/>
              </a:solidFill>
              <a:latin typeface="Franklin Gothic Book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09750" y="5257800"/>
            <a:ext cx="6419850" cy="7620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BD" sz="2800" b="1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মজুদ নিয়ন্ত্রণে আইসিটির ভূমিকা ? ব্যাখ্যা কর । </a:t>
            </a:r>
            <a:endParaRPr lang="en-US" sz="2800" b="1" dirty="0">
              <a:solidFill>
                <a:srgbClr val="C00000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2329112"/>
            <a:ext cx="5410200" cy="2776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399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bn-BD" b="1" spc="50" dirty="0">
                <a:ln w="11430"/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ব্যবসায়ে তথ্য ও যোগাযোগ </a:t>
            </a:r>
            <a:r>
              <a:rPr lang="bn-BD" b="1" spc="50" dirty="0" smtClean="0">
                <a:ln w="11430"/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প্রযুক্তির </a:t>
            </a:r>
            <a:r>
              <a:rPr lang="bn-BD" b="1" spc="50" dirty="0">
                <a:ln w="11430"/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গুরুত্ব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676400" y="5178380"/>
            <a:ext cx="5867400" cy="762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তথ্য ও যোগাযোগ প্রযুক্তি র  প্রয়োগে উৎপাদন  ব্যবস্থার প্রভূত উন্নতি করা সম্ভব। </a:t>
            </a:r>
            <a:endParaRPr lang="en-US" sz="2400" b="1" dirty="0">
              <a:solidFill>
                <a:srgbClr val="00B0F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29000" y="4267200"/>
            <a:ext cx="2895599" cy="457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উৎপাদন ব্যবস্থাপনা </a:t>
            </a:r>
            <a:endParaRPr lang="en-US" sz="2400" b="1" dirty="0">
              <a:solidFill>
                <a:srgbClr val="00B0F0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066800"/>
            <a:ext cx="4114800" cy="259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066800"/>
            <a:ext cx="4191000" cy="266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84249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6" grpId="0" animBg="1"/>
    </p:bldLst>
  </p:timing>
</p:sld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1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4"/>
      </a:accent6>
      <a:hlink>
        <a:srgbClr val="BB7826"/>
      </a:hlink>
      <a:folHlink>
        <a:srgbClr val="CF9C5F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E4E49EB0-FB00-41F5-9359-4843D783A23D}"/>
    </a:ext>
  </a:extLst>
</a:theme>
</file>

<file path=ppt/theme/theme4.xml><?xml version="1.0" encoding="utf-8"?>
<a:theme xmlns:a="http://schemas.openxmlformats.org/drawingml/2006/main" name="2_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4"/>
      </a:accent6>
      <a:hlink>
        <a:srgbClr val="BB7826"/>
      </a:hlink>
      <a:folHlink>
        <a:srgbClr val="CF9C5F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E4E49EB0-FB00-41F5-9359-4843D783A23D}"/>
    </a:ext>
  </a:extLst>
</a:theme>
</file>

<file path=ppt/theme/theme5.xml><?xml version="1.0" encoding="utf-8"?>
<a:theme xmlns:a="http://schemas.openxmlformats.org/drawingml/2006/main" name="3_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4"/>
      </a:accent6>
      <a:hlink>
        <a:srgbClr val="BB7826"/>
      </a:hlink>
      <a:folHlink>
        <a:srgbClr val="CF9C5F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E4E49EB0-FB00-41F5-9359-4843D783A23D}"/>
    </a:ext>
  </a:extLst>
</a:theme>
</file>

<file path=ppt/theme/theme6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2456</TotalTime>
  <Words>597</Words>
  <Application>Microsoft Office PowerPoint</Application>
  <PresentationFormat>On-screen Show (4:3)</PresentationFormat>
  <Paragraphs>131</Paragraphs>
  <Slides>25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1_Facet</vt:lpstr>
      <vt:lpstr>Office Theme</vt:lpstr>
      <vt:lpstr>1_Organic</vt:lpstr>
      <vt:lpstr>2_Organic</vt:lpstr>
      <vt:lpstr>3_Organic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ব্যবসায়ে তথ্য ও যোগাযোগ প্রযুক্তির গুরুত্ব</vt:lpstr>
      <vt:lpstr>PowerPoint Presentation</vt:lpstr>
      <vt:lpstr>ব্যবসায়ে তথ্য ও যোগাযোগ প্রযুক্তির গুরুত্ব</vt:lpstr>
      <vt:lpstr>ব্যবসায়ে তথ্য ও যোগাযোগ প্রযুক্তির গুরুত্ব </vt:lpstr>
      <vt:lpstr>ব্যবসায়ে তথ্য ও যোগাযোগ প্রযুক্তির গুরুত্ব </vt:lpstr>
      <vt:lpstr>ব্যবসায়ে তথ্য ও যোগাযোগ প্রযুক্তির গুরুত্ব </vt:lpstr>
      <vt:lpstr>PowerPoint Presentation</vt:lpstr>
      <vt:lpstr>ব্যবসায়ে তথ্য ও যোগাযোগ প্রযুক্তির গুরুত্ব </vt:lpstr>
      <vt:lpstr>ব্যবসায়ে তথ্য ও যোগাযোগ প্রযুক্তির গুরুত্ব </vt:lpstr>
      <vt:lpstr>ব্যবসায়ে তথ্য ও যোগাযোগ প্রযুক্তির গুরুত্ব </vt:lpstr>
      <vt:lpstr>ব্যবসায়ে তথ্য ও যোগাযোগ প্রযুক্তির গুরুত্ব </vt:lpstr>
      <vt:lpstr>ব্যবসায়ে তথ্য ও যোগাযোগ প্রযুক্তির গুরুত্ব </vt:lpstr>
      <vt:lpstr>ব্যবসায়ে তথ্য ও যোগাযোগ প্রযুক্তির গুরুত্ব </vt:lpstr>
      <vt:lpstr>ব্যবসায়ে তথ্য ও যোগাযোগ প্রযুক্তির গুরুত্ব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Com_Lab</dc:creator>
  <cp:lastModifiedBy>User</cp:lastModifiedBy>
  <cp:revision>292</cp:revision>
  <dcterms:created xsi:type="dcterms:W3CDTF">2016-02-06T16:22:56Z</dcterms:created>
  <dcterms:modified xsi:type="dcterms:W3CDTF">2021-10-12T05:26:41Z</dcterms:modified>
</cp:coreProperties>
</file>