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80" r:id="rId22"/>
    <p:sldId id="28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0A59"/>
    <a:srgbClr val="4823CF"/>
    <a:srgbClr val="F36799"/>
    <a:srgbClr val="FCDAE6"/>
    <a:srgbClr val="F7DF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7" d="100"/>
          <a:sy n="77" d="100"/>
        </p:scale>
        <p:origin x="3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1D6B4-4676-4D0D-BC5E-E5D7E6A364CE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7336-F323-4F63-A323-B956AE4A2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763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1D6B4-4676-4D0D-BC5E-E5D7E6A364CE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7336-F323-4F63-A323-B956AE4A2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258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1D6B4-4676-4D0D-BC5E-E5D7E6A364CE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7336-F323-4F63-A323-B956AE4A2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8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1D6B4-4676-4D0D-BC5E-E5D7E6A364CE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7336-F323-4F63-A323-B956AE4A2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728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1D6B4-4676-4D0D-BC5E-E5D7E6A364CE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7336-F323-4F63-A323-B956AE4A2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077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1D6B4-4676-4D0D-BC5E-E5D7E6A364CE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7336-F323-4F63-A323-B956AE4A2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93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1D6B4-4676-4D0D-BC5E-E5D7E6A364CE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7336-F323-4F63-A323-B956AE4A2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27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1D6B4-4676-4D0D-BC5E-E5D7E6A364CE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7336-F323-4F63-A323-B956AE4A2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412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1D6B4-4676-4D0D-BC5E-E5D7E6A364CE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7336-F323-4F63-A323-B956AE4A2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602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1D6B4-4676-4D0D-BC5E-E5D7E6A364CE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7336-F323-4F63-A323-B956AE4A2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439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1D6B4-4676-4D0D-BC5E-E5D7E6A364CE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7336-F323-4F63-A323-B956AE4A2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899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36000">
              <a:schemeClr val="accent1">
                <a:lumMod val="45000"/>
                <a:lumOff val="55000"/>
              </a:schemeClr>
            </a:gs>
            <a:gs pos="53000">
              <a:schemeClr val="accent3">
                <a:lumMod val="20000"/>
                <a:lumOff val="80000"/>
              </a:schemeClr>
            </a:gs>
            <a:gs pos="88000">
              <a:schemeClr val="accent4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1D6B4-4676-4D0D-BC5E-E5D7E6A364CE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97336-F323-4F63-A323-B956AE4A2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365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6.gif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image" Target="../media/image35.gif"/><Relationship Id="rId4" Type="http://schemas.openxmlformats.org/officeDocument/2006/relationships/image" Target="../media/image2.jpg"/><Relationship Id="rId9" Type="http://schemas.openxmlformats.org/officeDocument/2006/relationships/image" Target="../media/image3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3.png"/><Relationship Id="rId4" Type="http://schemas.openxmlformats.org/officeDocument/2006/relationships/image" Target="../media/image16.jpeg"/><Relationship Id="rId9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71" y="1427538"/>
            <a:ext cx="920975" cy="5480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801" y="1427538"/>
            <a:ext cx="1167678" cy="5480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F74203C-43FA-47C8-9CC7-649B655762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515" y="1721534"/>
            <a:ext cx="8744846" cy="4708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73DFA27-A3D7-46E5-93FB-C3AD27091A62}"/>
              </a:ext>
            </a:extLst>
          </p:cNvPr>
          <p:cNvSpPr txBox="1"/>
          <p:nvPr/>
        </p:nvSpPr>
        <p:spPr>
          <a:xfrm>
            <a:off x="1568623" y="462834"/>
            <a:ext cx="8779648" cy="830997"/>
          </a:xfrm>
          <a:prstGeom prst="rect">
            <a:avLst/>
          </a:prstGeom>
          <a:solidFill>
            <a:srgbClr val="002060"/>
          </a:solidFill>
          <a:ln w="38100">
            <a:solidFill>
              <a:srgbClr val="C0000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Welcome to everyone in my </a:t>
            </a:r>
            <a:r>
              <a:rPr lang="en-US" sz="48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class</a:t>
            </a:r>
            <a:endParaRPr lang="en-US" sz="48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3"/>
            </a:avLst>
          </a:prstGeom>
          <a:gradFill>
            <a:gsLst>
              <a:gs pos="0">
                <a:srgbClr val="C00000"/>
              </a:gs>
              <a:gs pos="36000">
                <a:schemeClr val="accent1">
                  <a:lumMod val="45000"/>
                  <a:lumOff val="55000"/>
                </a:schemeClr>
              </a:gs>
              <a:gs pos="53000">
                <a:srgbClr val="FFFF00"/>
              </a:gs>
              <a:gs pos="88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887" y="139832"/>
            <a:ext cx="1465536" cy="102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6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9406439-A376-4844-9E36-14FC8D4104DD}"/>
              </a:ext>
            </a:extLst>
          </p:cNvPr>
          <p:cNvSpPr txBox="1"/>
          <p:nvPr/>
        </p:nvSpPr>
        <p:spPr>
          <a:xfrm>
            <a:off x="3170903" y="353961"/>
            <a:ext cx="5903091" cy="707886"/>
          </a:xfrm>
          <a:prstGeom prst="rect">
            <a:avLst/>
          </a:prstGeom>
          <a:ln w="762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4000" b="1" dirty="0">
                <a:latin typeface="Times New Roman" panose="02020603050405020304" pitchFamily="18" charset="0"/>
              </a:rPr>
              <a:t>What’s the picture about?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4944447-56FB-4711-951C-EAE7C9DA4D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57" y="1413938"/>
            <a:ext cx="5760817" cy="3600511"/>
          </a:xfrm>
          <a:prstGeom prst="rect">
            <a:avLst/>
          </a:prstGeom>
          <a:ln w="57150">
            <a:solidFill>
              <a:schemeClr val="accent6">
                <a:lumMod val="40000"/>
                <a:lumOff val="60000"/>
              </a:schemeClr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59A598E-85C5-4536-B167-C1049EA275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026" y="1420718"/>
            <a:ext cx="5315924" cy="3549487"/>
          </a:xfrm>
          <a:prstGeom prst="rect">
            <a:avLst/>
          </a:prstGeom>
          <a:ln w="57150"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CAB37FB-073E-4D1C-9C71-D4D1D779C153}"/>
              </a:ext>
            </a:extLst>
          </p:cNvPr>
          <p:cNvSpPr txBox="1"/>
          <p:nvPr/>
        </p:nvSpPr>
        <p:spPr>
          <a:xfrm>
            <a:off x="1474839" y="5471639"/>
            <a:ext cx="2630272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4000" b="1" dirty="0">
                <a:latin typeface="Times New Roman" panose="02020603050405020304" pitchFamily="18" charset="0"/>
              </a:rPr>
              <a:t>Tea garden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9E713CA-D96B-4DDB-93EE-F90E37412F29}"/>
              </a:ext>
            </a:extLst>
          </p:cNvPr>
          <p:cNvSpPr txBox="1"/>
          <p:nvPr/>
        </p:nvSpPr>
        <p:spPr>
          <a:xfrm>
            <a:off x="7698658" y="5397898"/>
            <a:ext cx="2466316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4000" b="1" dirty="0">
                <a:latin typeface="Times New Roman" panose="02020603050405020304" pitchFamily="18" charset="0"/>
              </a:rPr>
              <a:t>Waterfalls</a:t>
            </a: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3"/>
            </a:avLst>
          </a:prstGeom>
          <a:gradFill>
            <a:gsLst>
              <a:gs pos="0">
                <a:srgbClr val="C00000"/>
              </a:gs>
              <a:gs pos="36000">
                <a:schemeClr val="accent1">
                  <a:lumMod val="45000"/>
                  <a:lumOff val="55000"/>
                </a:schemeClr>
              </a:gs>
              <a:gs pos="53000">
                <a:srgbClr val="FFFF00"/>
              </a:gs>
              <a:gs pos="88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887" y="139832"/>
            <a:ext cx="1465536" cy="102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28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BCBF73C-A7A5-45D2-ADB9-E2C0CDEE57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6" b="4635"/>
          <a:stretch/>
        </p:blipFill>
        <p:spPr>
          <a:xfrm>
            <a:off x="486910" y="840658"/>
            <a:ext cx="5045686" cy="4365523"/>
          </a:xfrm>
          <a:prstGeom prst="rect">
            <a:avLst/>
          </a:prstGeom>
          <a:ln w="76200">
            <a:solidFill>
              <a:schemeClr val="accent1">
                <a:lumMod val="20000"/>
                <a:lumOff val="80000"/>
              </a:schemeClr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AAD7421-4233-470A-9AB9-56B8214206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6"/>
          <a:stretch/>
        </p:blipFill>
        <p:spPr>
          <a:xfrm>
            <a:off x="5943600" y="834417"/>
            <a:ext cx="5896921" cy="4357015"/>
          </a:xfrm>
          <a:prstGeom prst="rect">
            <a:avLst/>
          </a:prstGeom>
          <a:ln w="76200">
            <a:solidFill>
              <a:schemeClr val="accent1">
                <a:lumMod val="20000"/>
                <a:lumOff val="80000"/>
              </a:schemeClr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A6ACDC4-4AFA-4976-88A6-71B8D11610DA}"/>
              </a:ext>
            </a:extLst>
          </p:cNvPr>
          <p:cNvSpPr txBox="1"/>
          <p:nvPr/>
        </p:nvSpPr>
        <p:spPr>
          <a:xfrm>
            <a:off x="914400" y="5397909"/>
            <a:ext cx="351891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Coral and Island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AFF1A9C-3113-4B84-BD18-01327DBF3B49}"/>
              </a:ext>
            </a:extLst>
          </p:cNvPr>
          <p:cNvSpPr txBox="1"/>
          <p:nvPr/>
        </p:nvSpPr>
        <p:spPr>
          <a:xfrm>
            <a:off x="7890388" y="5442155"/>
            <a:ext cx="214674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Sea beach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3"/>
            </a:avLst>
          </a:prstGeom>
          <a:gradFill>
            <a:gsLst>
              <a:gs pos="0">
                <a:srgbClr val="C00000"/>
              </a:gs>
              <a:gs pos="36000">
                <a:schemeClr val="accent1">
                  <a:lumMod val="45000"/>
                  <a:lumOff val="55000"/>
                </a:schemeClr>
              </a:gs>
              <a:gs pos="53000">
                <a:srgbClr val="FFFF00"/>
              </a:gs>
              <a:gs pos="88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887" y="139832"/>
            <a:ext cx="1465536" cy="102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223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C8CEA9D-9AEB-4375-A0F0-67E7A73AEA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065569"/>
            <a:ext cx="4989873" cy="3742405"/>
          </a:xfrm>
          <a:prstGeom prst="rect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E4727C8-D124-496D-9541-080BF99330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7"/>
          <a:stretch/>
        </p:blipFill>
        <p:spPr>
          <a:xfrm>
            <a:off x="6179574" y="995820"/>
            <a:ext cx="5558440" cy="3723663"/>
          </a:xfrm>
          <a:prstGeom prst="rect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FFFF591-8B12-4DB4-8C70-D3CCBC2AAE06}"/>
              </a:ext>
            </a:extLst>
          </p:cNvPr>
          <p:cNvSpPr txBox="1"/>
          <p:nvPr/>
        </p:nvSpPr>
        <p:spPr>
          <a:xfrm>
            <a:off x="1474839" y="5220929"/>
            <a:ext cx="2788136" cy="646331"/>
          </a:xfrm>
          <a:prstGeom prst="rect">
            <a:avLst/>
          </a:prstGeom>
          <a:ln w="762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Wooden boat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74BA098-2CA0-4DE3-9694-F872D5533B82}"/>
              </a:ext>
            </a:extLst>
          </p:cNvPr>
          <p:cNvSpPr txBox="1"/>
          <p:nvPr/>
        </p:nvSpPr>
        <p:spPr>
          <a:xfrm>
            <a:off x="7964129" y="5147187"/>
            <a:ext cx="2069797" cy="646331"/>
          </a:xfrm>
          <a:prstGeom prst="rect">
            <a:avLst/>
          </a:prstGeom>
          <a:ln w="762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Sea truck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3"/>
            </a:avLst>
          </a:prstGeom>
          <a:gradFill>
            <a:gsLst>
              <a:gs pos="0">
                <a:srgbClr val="C00000"/>
              </a:gs>
              <a:gs pos="36000">
                <a:schemeClr val="accent1">
                  <a:lumMod val="45000"/>
                  <a:lumOff val="55000"/>
                </a:schemeClr>
              </a:gs>
              <a:gs pos="53000">
                <a:srgbClr val="FFFF00"/>
              </a:gs>
              <a:gs pos="88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887" y="139832"/>
            <a:ext cx="1465536" cy="102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809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10FAEC5-28E4-4DBF-8DF8-FBDD61A8D7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829" y="368709"/>
            <a:ext cx="4552783" cy="6009673"/>
          </a:xfrm>
          <a:prstGeom prst="rect">
            <a:avLst/>
          </a:prstGeom>
        </p:spPr>
      </p:pic>
      <p:sp>
        <p:nvSpPr>
          <p:cNvPr id="3" name="Arrow: Right 13">
            <a:extLst>
              <a:ext uri="{FF2B5EF4-FFF2-40B4-BE49-F238E27FC236}">
                <a16:creationId xmlns:a16="http://schemas.microsoft.com/office/drawing/2014/main" xmlns="" id="{87893591-D2EA-4DE1-91A1-C65D2C7A0750}"/>
              </a:ext>
            </a:extLst>
          </p:cNvPr>
          <p:cNvSpPr/>
          <p:nvPr/>
        </p:nvSpPr>
        <p:spPr>
          <a:xfrm>
            <a:off x="722671" y="2462981"/>
            <a:ext cx="5029200" cy="20647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Cox’s Bazar map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8DF7881-83B5-4593-9EAB-C3F92622A326}"/>
              </a:ext>
            </a:extLst>
          </p:cNvPr>
          <p:cNvSpPr/>
          <p:nvPr/>
        </p:nvSpPr>
        <p:spPr>
          <a:xfrm>
            <a:off x="2182761" y="5029200"/>
            <a:ext cx="2182762" cy="9586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Saint Martin’s</a:t>
            </a:r>
          </a:p>
        </p:txBody>
      </p:sp>
      <p:sp>
        <p:nvSpPr>
          <p:cNvPr id="5" name="Star: 6 Points 15">
            <a:extLst>
              <a:ext uri="{FF2B5EF4-FFF2-40B4-BE49-F238E27FC236}">
                <a16:creationId xmlns:a16="http://schemas.microsoft.com/office/drawing/2014/main" xmlns="" id="{D0F648E5-6811-484E-A304-59D450E5A083}"/>
              </a:ext>
            </a:extLst>
          </p:cNvPr>
          <p:cNvSpPr/>
          <p:nvPr/>
        </p:nvSpPr>
        <p:spPr>
          <a:xfrm>
            <a:off x="8819535" y="5692878"/>
            <a:ext cx="530942" cy="619432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788CE75-E7EB-4D92-BAE9-424F2A6C1902}"/>
              </a:ext>
            </a:extLst>
          </p:cNvPr>
          <p:cNvSpPr txBox="1"/>
          <p:nvPr/>
        </p:nvSpPr>
        <p:spPr>
          <a:xfrm>
            <a:off x="2654709" y="5987845"/>
            <a:ext cx="1200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u="sng" dirty="0">
                <a:latin typeface="Times New Roman" panose="02020603050405020304" pitchFamily="18" charset="0"/>
              </a:rPr>
              <a:t>Click here</a:t>
            </a: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3"/>
            </a:avLst>
          </a:prstGeom>
          <a:gradFill>
            <a:gsLst>
              <a:gs pos="0">
                <a:srgbClr val="C00000"/>
              </a:gs>
              <a:gs pos="36000">
                <a:schemeClr val="accent1">
                  <a:lumMod val="45000"/>
                  <a:lumOff val="55000"/>
                </a:schemeClr>
              </a:gs>
              <a:gs pos="53000">
                <a:srgbClr val="FFFF00"/>
              </a:gs>
              <a:gs pos="88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887" y="139832"/>
            <a:ext cx="1465536" cy="102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2587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C97F408-C085-4F1E-B26D-F443366623B2}"/>
              </a:ext>
            </a:extLst>
          </p:cNvPr>
          <p:cNvSpPr txBox="1"/>
          <p:nvPr/>
        </p:nvSpPr>
        <p:spPr>
          <a:xfrm>
            <a:off x="2787753" y="357382"/>
            <a:ext cx="5613716" cy="646331"/>
          </a:xfrm>
          <a:prstGeom prst="rect">
            <a:avLst/>
          </a:prstGeom>
          <a:solidFill>
            <a:srgbClr val="C00000"/>
          </a:solidFill>
          <a:ln w="762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Open your book at page 46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887" y="139832"/>
            <a:ext cx="1465536" cy="102125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F5BF861-DF8F-445E-9881-28EBD29CD7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4" t="10125" r="9058" b="10063"/>
          <a:stretch/>
        </p:blipFill>
        <p:spPr>
          <a:xfrm>
            <a:off x="7211963" y="1649729"/>
            <a:ext cx="3436374" cy="447498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BEBA871-9DEB-4BEF-8D46-E3DFAA6C8B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321" y="1518792"/>
            <a:ext cx="4129549" cy="4985245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3"/>
            </a:avLst>
          </a:prstGeom>
          <a:gradFill>
            <a:gsLst>
              <a:gs pos="0">
                <a:srgbClr val="C00000"/>
              </a:gs>
              <a:gs pos="36000">
                <a:schemeClr val="accent1">
                  <a:lumMod val="45000"/>
                  <a:lumOff val="55000"/>
                </a:schemeClr>
              </a:gs>
              <a:gs pos="53000">
                <a:srgbClr val="FFFF00"/>
              </a:gs>
              <a:gs pos="88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72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3E051ED-B7F6-465F-9451-7A01D9200010}"/>
              </a:ext>
            </a:extLst>
          </p:cNvPr>
          <p:cNvSpPr txBox="1"/>
          <p:nvPr/>
        </p:nvSpPr>
        <p:spPr>
          <a:xfrm>
            <a:off x="3510116" y="412956"/>
            <a:ext cx="5515164" cy="769441"/>
          </a:xfrm>
          <a:prstGeom prst="rect">
            <a:avLst/>
          </a:prstGeom>
          <a:solidFill>
            <a:srgbClr val="FFFF00"/>
          </a:solidFill>
          <a:ln w="7620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4400" b="1" dirty="0">
                <a:latin typeface="Times New Roman" panose="02020603050405020304" pitchFamily="18" charset="0"/>
              </a:rPr>
              <a:t>Teachers loud reading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3"/>
            </a:avLst>
          </a:prstGeom>
          <a:gradFill>
            <a:gsLst>
              <a:gs pos="0">
                <a:srgbClr val="C00000"/>
              </a:gs>
              <a:gs pos="36000">
                <a:schemeClr val="accent1">
                  <a:lumMod val="45000"/>
                  <a:lumOff val="55000"/>
                </a:schemeClr>
              </a:gs>
              <a:gs pos="53000">
                <a:srgbClr val="FFFF00"/>
              </a:gs>
              <a:gs pos="88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887" y="139832"/>
            <a:ext cx="1465536" cy="10212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" r="-1" b="-36"/>
          <a:stretch/>
        </p:blipFill>
        <p:spPr>
          <a:xfrm>
            <a:off x="1392109" y="1598765"/>
            <a:ext cx="9221778" cy="4866513"/>
          </a:xfrm>
          <a:prstGeom prst="rect">
            <a:avLst/>
          </a:prstGeom>
          <a:ln w="38100">
            <a:solidFill>
              <a:srgbClr val="E80A59"/>
            </a:solidFill>
          </a:ln>
        </p:spPr>
      </p:pic>
    </p:spTree>
    <p:extLst>
      <p:ext uri="{BB962C8B-B14F-4D97-AF65-F5344CB8AC3E}">
        <p14:creationId xmlns:p14="http://schemas.microsoft.com/office/powerpoint/2010/main" val="1623312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E8503E7-68C7-440E-93DC-473A7527DEB0}"/>
              </a:ext>
            </a:extLst>
          </p:cNvPr>
          <p:cNvSpPr txBox="1"/>
          <p:nvPr/>
        </p:nvSpPr>
        <p:spPr>
          <a:xfrm>
            <a:off x="2907399" y="395749"/>
            <a:ext cx="5693610" cy="769441"/>
          </a:xfrm>
          <a:prstGeom prst="rect">
            <a:avLst/>
          </a:prstGeom>
          <a:solidFill>
            <a:srgbClr val="FFFF00"/>
          </a:solidFill>
          <a:ln w="76200"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4400" b="1" dirty="0">
                <a:latin typeface="Times New Roman" panose="02020603050405020304" pitchFamily="18" charset="0"/>
              </a:rPr>
              <a:t>Students silent reading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E981DF5-E06B-445A-B69D-A3E5F28752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080" y="1445534"/>
            <a:ext cx="8382000" cy="5079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3"/>
            </a:avLst>
          </a:prstGeom>
          <a:gradFill>
            <a:gsLst>
              <a:gs pos="0">
                <a:srgbClr val="C00000"/>
              </a:gs>
              <a:gs pos="36000">
                <a:schemeClr val="accent1">
                  <a:lumMod val="45000"/>
                  <a:lumOff val="55000"/>
                </a:schemeClr>
              </a:gs>
              <a:gs pos="53000">
                <a:srgbClr val="FFFF00"/>
              </a:gs>
              <a:gs pos="88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887" y="139832"/>
            <a:ext cx="1465536" cy="102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673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xmlns="" id="{A3CD0214-EA00-47F8-8AAD-3A1960139732}"/>
              </a:ext>
            </a:extLst>
          </p:cNvPr>
          <p:cNvSpPr/>
          <p:nvPr/>
        </p:nvSpPr>
        <p:spPr>
          <a:xfrm>
            <a:off x="3288890" y="339214"/>
            <a:ext cx="4689987" cy="899651"/>
          </a:xfrm>
          <a:prstGeom prst="cloudCallou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</a:rPr>
              <a:t>Group Work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F66C787-3625-4910-A5AC-DCE7572C58D6}"/>
              </a:ext>
            </a:extLst>
          </p:cNvPr>
          <p:cNvSpPr txBox="1"/>
          <p:nvPr/>
        </p:nvSpPr>
        <p:spPr>
          <a:xfrm>
            <a:off x="1961536" y="1755058"/>
            <a:ext cx="77543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4000" b="1" dirty="0">
                <a:latin typeface="Times New Roman" panose="02020603050405020304" pitchFamily="18" charset="0"/>
              </a:rPr>
              <a:t>Answer the following questions-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042A15D0-6965-4A70-BFF5-D64D63FEBC23}"/>
              </a:ext>
            </a:extLst>
          </p:cNvPr>
          <p:cNvSpPr/>
          <p:nvPr/>
        </p:nvSpPr>
        <p:spPr>
          <a:xfrm>
            <a:off x="811162" y="2934929"/>
            <a:ext cx="10751574" cy="294967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742950" indent="-742950">
              <a:buAutoNum type="arabicParenBoth"/>
            </a:pPr>
            <a:r>
              <a:rPr lang="en-US" sz="3600" b="1" dirty="0">
                <a:latin typeface="Times New Roman" panose="02020603050405020304" pitchFamily="18" charset="0"/>
              </a:rPr>
              <a:t>What are the main tourist spots in Bangladesh?</a:t>
            </a:r>
          </a:p>
          <a:p>
            <a:pPr marL="742950" indent="-742950">
              <a:buAutoNum type="arabicParenBoth"/>
            </a:pPr>
            <a:r>
              <a:rPr lang="en-US" sz="3600" b="1" dirty="0">
                <a:latin typeface="Times New Roman" panose="02020603050405020304" pitchFamily="18" charset="0"/>
              </a:rPr>
              <a:t>Who is asking about main tourist spots in Bangladesh?</a:t>
            </a:r>
          </a:p>
          <a:p>
            <a:pPr marL="742950" indent="-742950">
              <a:buAutoNum type="arabicParenBoth"/>
            </a:pPr>
            <a:r>
              <a:rPr lang="en-US" sz="3600" b="1" dirty="0">
                <a:latin typeface="Times New Roman" panose="02020603050405020304" pitchFamily="18" charset="0"/>
              </a:rPr>
              <a:t>Why do people visit Cox’s Bazar?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AB1EB1D-4150-45A7-AD6D-8F89784BA0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49" y="324464"/>
            <a:ext cx="1853021" cy="1382045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3"/>
            </a:avLst>
          </a:prstGeom>
          <a:gradFill>
            <a:gsLst>
              <a:gs pos="0">
                <a:srgbClr val="C00000"/>
              </a:gs>
              <a:gs pos="36000">
                <a:schemeClr val="accent1">
                  <a:lumMod val="45000"/>
                  <a:lumOff val="55000"/>
                </a:schemeClr>
              </a:gs>
              <a:gs pos="53000">
                <a:srgbClr val="FFFF00"/>
              </a:gs>
              <a:gs pos="88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887" y="139832"/>
            <a:ext cx="1465536" cy="102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083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282143F-B495-493D-A148-FFE09F0244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01" y="800322"/>
            <a:ext cx="2230086" cy="1916159"/>
          </a:xfrm>
          <a:prstGeom prst="rect">
            <a:avLst/>
          </a:prstGeom>
        </p:spPr>
      </p:pic>
      <p:sp>
        <p:nvSpPr>
          <p:cNvPr id="4" name="Rectangle: Beveled 4">
            <a:extLst>
              <a:ext uri="{FF2B5EF4-FFF2-40B4-BE49-F238E27FC236}">
                <a16:creationId xmlns:a16="http://schemas.microsoft.com/office/drawing/2014/main" xmlns="" id="{C1F3B20B-42AE-45B1-A805-DFB7E289E662}"/>
              </a:ext>
            </a:extLst>
          </p:cNvPr>
          <p:cNvSpPr/>
          <p:nvPr/>
        </p:nvSpPr>
        <p:spPr>
          <a:xfrm>
            <a:off x="1162664" y="3237380"/>
            <a:ext cx="9866671" cy="2698955"/>
          </a:xfrm>
          <a:prstGeom prst="bevel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</a:rPr>
              <a:t>Come </a:t>
            </a:r>
            <a:r>
              <a:rPr lang="en-US" sz="4800" b="1" dirty="0" err="1" smtClean="0">
                <a:latin typeface="Times New Roman" panose="02020603050405020304" pitchFamily="18" charset="0"/>
              </a:rPr>
              <a:t>infront</a:t>
            </a:r>
            <a:r>
              <a:rPr lang="en-US" sz="4800" b="1" dirty="0" smtClean="0">
                <a:latin typeface="Times New Roman" panose="02020603050405020304" pitchFamily="18" charset="0"/>
              </a:rPr>
              <a:t> of the class </a:t>
            </a:r>
            <a:r>
              <a:rPr lang="en-US" sz="4800" b="1" dirty="0">
                <a:latin typeface="Times New Roman" panose="02020603050405020304" pitchFamily="18" charset="0"/>
              </a:rPr>
              <a:t>and act out the dialogue in pairs.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3"/>
            </a:avLst>
          </a:prstGeom>
          <a:gradFill>
            <a:gsLst>
              <a:gs pos="0">
                <a:srgbClr val="C00000"/>
              </a:gs>
              <a:gs pos="36000">
                <a:schemeClr val="accent1">
                  <a:lumMod val="45000"/>
                  <a:lumOff val="55000"/>
                </a:schemeClr>
              </a:gs>
              <a:gs pos="53000">
                <a:srgbClr val="FFFF00"/>
              </a:gs>
              <a:gs pos="88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887" y="139832"/>
            <a:ext cx="1465536" cy="1021259"/>
          </a:xfrm>
          <a:prstGeom prst="rect">
            <a:avLst/>
          </a:prstGeom>
        </p:spPr>
      </p:pic>
      <p:sp>
        <p:nvSpPr>
          <p:cNvPr id="7" name="Thought Bubble: Cloud 1">
            <a:extLst>
              <a:ext uri="{FF2B5EF4-FFF2-40B4-BE49-F238E27FC236}">
                <a16:creationId xmlns:a16="http://schemas.microsoft.com/office/drawing/2014/main" xmlns="" id="{A3CD0214-EA00-47F8-8AAD-3A1960139732}"/>
              </a:ext>
            </a:extLst>
          </p:cNvPr>
          <p:cNvSpPr/>
          <p:nvPr/>
        </p:nvSpPr>
        <p:spPr>
          <a:xfrm>
            <a:off x="2985960" y="473079"/>
            <a:ext cx="4689987" cy="899651"/>
          </a:xfrm>
          <a:prstGeom prst="cloudCallou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</a:rPr>
              <a:t>Pair Work</a:t>
            </a:r>
          </a:p>
        </p:txBody>
      </p:sp>
    </p:spTree>
    <p:extLst>
      <p:ext uri="{BB962C8B-B14F-4D97-AF65-F5344CB8AC3E}">
        <p14:creationId xmlns:p14="http://schemas.microsoft.com/office/powerpoint/2010/main" val="3575473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D2CD0F8-8536-453B-A19B-918FEFB0F7D9}"/>
              </a:ext>
            </a:extLst>
          </p:cNvPr>
          <p:cNvSpPr txBox="1"/>
          <p:nvPr/>
        </p:nvSpPr>
        <p:spPr>
          <a:xfrm>
            <a:off x="4984955" y="280219"/>
            <a:ext cx="1109599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I.W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11F535D-F542-4C4B-825C-FAAB724EED8B}"/>
              </a:ext>
            </a:extLst>
          </p:cNvPr>
          <p:cNvSpPr txBox="1"/>
          <p:nvPr/>
        </p:nvSpPr>
        <p:spPr>
          <a:xfrm>
            <a:off x="398208" y="1209370"/>
            <a:ext cx="114523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sz="3200" b="1" u="sng" dirty="0">
                <a:latin typeface="Times New Roman" panose="02020603050405020304" pitchFamily="18" charset="0"/>
              </a:rPr>
              <a:t>Match the words in column A with their meaning in column B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63530015-4704-48CD-A147-3DD1915681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128584"/>
              </p:ext>
            </p:extLst>
          </p:nvPr>
        </p:nvGraphicFramePr>
        <p:xfrm>
          <a:off x="663678" y="1884796"/>
          <a:ext cx="10416491" cy="4574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1909">
                  <a:extLst>
                    <a:ext uri="{9D8B030D-6E8A-4147-A177-3AD203B41FA5}">
                      <a16:colId xmlns:a16="http://schemas.microsoft.com/office/drawing/2014/main" xmlns="" val="650647835"/>
                    </a:ext>
                  </a:extLst>
                </a:gridCol>
                <a:gridCol w="7304582">
                  <a:extLst>
                    <a:ext uri="{9D8B030D-6E8A-4147-A177-3AD203B41FA5}">
                      <a16:colId xmlns:a16="http://schemas.microsoft.com/office/drawing/2014/main" xmlns="" val="2862836698"/>
                    </a:ext>
                  </a:extLst>
                </a:gridCol>
              </a:tblGrid>
              <a:tr h="658114"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Times New Roman" panose="02020603050405020304" pitchFamily="18" charset="0"/>
                        </a:rPr>
                        <a:t>     </a:t>
                      </a:r>
                      <a:r>
                        <a:rPr lang="en-US" sz="3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</a:rPr>
                        <a:t>Column: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</a:rPr>
                        <a:t>       </a:t>
                      </a:r>
                      <a:r>
                        <a:rPr lang="en-US" sz="3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</a:rPr>
                        <a:t>Column: B</a:t>
                      </a: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45102442"/>
                  </a:ext>
                </a:extLst>
              </a:tr>
              <a:tr h="559555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2800" dirty="0">
                          <a:latin typeface="Times New Roman" panose="02020603050405020304" pitchFamily="18" charset="0"/>
                        </a:rPr>
                        <a:t>(a) Turtle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</a:rPr>
                        <a:t>(1) extremely good.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34322993"/>
                  </a:ext>
                </a:extLst>
              </a:tr>
              <a:tr h="559555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</a:rPr>
                        <a:t>(b) Safe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</a:rPr>
                        <a:t>(2) travelling on water.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41910821"/>
                  </a:ext>
                </a:extLst>
              </a:tr>
              <a:tr h="559555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</a:rPr>
                        <a:t>(c) Sailing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</a:rPr>
                        <a:t>(3) extraordinary.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52726799"/>
                  </a:ext>
                </a:extLst>
              </a:tr>
              <a:tr h="559555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</a:rPr>
                        <a:t>(d) Special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</a:rPr>
                        <a:t>(4) not good at all.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58391435"/>
                  </a:ext>
                </a:extLst>
              </a:tr>
              <a:tr h="559555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</a:rPr>
                        <a:t>(e) Wonderful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</a:rPr>
                        <a:t>(5) feeling bred.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0239010"/>
                  </a:ext>
                </a:extLst>
              </a:tr>
              <a:tr h="559555"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</a:rPr>
                        <a:t>(6) free from danger or risk.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81997768"/>
                  </a:ext>
                </a:extLst>
              </a:tr>
              <a:tr h="559555"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</a:rPr>
                        <a:t>(7) an amphibian animal.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84570847"/>
                  </a:ext>
                </a:extLst>
              </a:tr>
            </a:tbl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2E90820E-6E8F-490F-B2FC-E5078FD948D7}"/>
              </a:ext>
            </a:extLst>
          </p:cNvPr>
          <p:cNvCxnSpPr/>
          <p:nvPr/>
        </p:nvCxnSpPr>
        <p:spPr>
          <a:xfrm>
            <a:off x="2212258" y="2905432"/>
            <a:ext cx="1651819" cy="325939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3CC1D365-1380-4531-8868-581BB852707F}"/>
              </a:ext>
            </a:extLst>
          </p:cNvPr>
          <p:cNvCxnSpPr/>
          <p:nvPr/>
        </p:nvCxnSpPr>
        <p:spPr>
          <a:xfrm>
            <a:off x="1946787" y="3392129"/>
            <a:ext cx="1917290" cy="219751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D173F74A-6955-4775-B4CD-14AA7EE1EA98}"/>
              </a:ext>
            </a:extLst>
          </p:cNvPr>
          <p:cNvCxnSpPr/>
          <p:nvPr/>
        </p:nvCxnSpPr>
        <p:spPr>
          <a:xfrm flipV="1">
            <a:off x="2212258" y="3362632"/>
            <a:ext cx="1769807" cy="64892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A4DCB83E-FD40-4EF9-AD7F-AD2875A0B41C}"/>
              </a:ext>
            </a:extLst>
          </p:cNvPr>
          <p:cNvCxnSpPr/>
          <p:nvPr/>
        </p:nvCxnSpPr>
        <p:spPr>
          <a:xfrm flipV="1">
            <a:off x="2389239" y="4011561"/>
            <a:ext cx="1460090" cy="4572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3401DEA0-8EFE-45A1-BF59-3A1E377BA1D0}"/>
              </a:ext>
            </a:extLst>
          </p:cNvPr>
          <p:cNvCxnSpPr/>
          <p:nvPr/>
        </p:nvCxnSpPr>
        <p:spPr>
          <a:xfrm flipV="1">
            <a:off x="2743200" y="2905432"/>
            <a:ext cx="1165123" cy="21680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3"/>
            </a:avLst>
          </a:prstGeom>
          <a:gradFill>
            <a:gsLst>
              <a:gs pos="0">
                <a:srgbClr val="C00000"/>
              </a:gs>
              <a:gs pos="36000">
                <a:schemeClr val="accent1">
                  <a:lumMod val="45000"/>
                  <a:lumOff val="55000"/>
                </a:schemeClr>
              </a:gs>
              <a:gs pos="53000">
                <a:srgbClr val="FFFF00"/>
              </a:gs>
              <a:gs pos="88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887" y="139832"/>
            <a:ext cx="1465536" cy="102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554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964129" y="258992"/>
            <a:ext cx="3827323" cy="1005293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86038" tIns="43019" rIns="86038" bIns="43019" rtlCol="0" anchor="ctr"/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IDENTITY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694" y="1377697"/>
            <a:ext cx="1978702" cy="5480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Flowchart: Alternate Process 12"/>
          <p:cNvSpPr/>
          <p:nvPr/>
        </p:nvSpPr>
        <p:spPr>
          <a:xfrm>
            <a:off x="6559837" y="3348905"/>
            <a:ext cx="5386195" cy="3338944"/>
          </a:xfrm>
          <a:prstGeom prst="flowChartAlternateProcess">
            <a:avLst/>
          </a:prstGeom>
          <a:gradFill>
            <a:gsLst>
              <a:gs pos="0">
                <a:srgbClr val="C00000"/>
              </a:gs>
              <a:gs pos="18000">
                <a:schemeClr val="accent1">
                  <a:lumMod val="45000"/>
                  <a:lumOff val="55000"/>
                </a:schemeClr>
              </a:gs>
              <a:gs pos="51000">
                <a:schemeClr val="accent1">
                  <a:lumMod val="45000"/>
                  <a:lumOff val="55000"/>
                </a:schemeClr>
              </a:gs>
              <a:gs pos="88000">
                <a:srgbClr val="FFFF00"/>
              </a:gs>
            </a:gsLst>
            <a:lin ang="5400000" scaled="1"/>
          </a:gra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Subject: English </a:t>
            </a:r>
          </a:p>
          <a:p>
            <a:pPr algn="ctr"/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Class: Five</a:t>
            </a:r>
          </a:p>
          <a:p>
            <a:pPr algn="ctr"/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Unit: 12</a:t>
            </a:r>
          </a:p>
          <a:p>
            <a:pPr algn="ctr"/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Date: 12/10/2021</a:t>
            </a:r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B046A39-9CE0-4350-8251-11C765905F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1" t="12341" r="11188" b="10996"/>
          <a:stretch/>
        </p:blipFill>
        <p:spPr>
          <a:xfrm>
            <a:off x="8506508" y="833730"/>
            <a:ext cx="1842310" cy="2288351"/>
          </a:xfrm>
          <a:prstGeom prst="rect">
            <a:avLst/>
          </a:prstGeom>
          <a:ln w="952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3"/>
            </a:avLst>
          </a:prstGeom>
          <a:gradFill>
            <a:gsLst>
              <a:gs pos="0">
                <a:srgbClr val="C00000"/>
              </a:gs>
              <a:gs pos="36000">
                <a:schemeClr val="accent1">
                  <a:lumMod val="45000"/>
                  <a:lumOff val="55000"/>
                </a:schemeClr>
              </a:gs>
              <a:gs pos="53000">
                <a:srgbClr val="FFFF00"/>
              </a:gs>
              <a:gs pos="88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887" y="139832"/>
            <a:ext cx="1465536" cy="10212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221" y="904224"/>
            <a:ext cx="1714500" cy="22479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Flowchart: Alternate Process 10"/>
          <p:cNvSpPr/>
          <p:nvPr/>
        </p:nvSpPr>
        <p:spPr>
          <a:xfrm>
            <a:off x="228057" y="3309281"/>
            <a:ext cx="5386195" cy="3338944"/>
          </a:xfrm>
          <a:prstGeom prst="flowChartAlternateProcess">
            <a:avLst/>
          </a:prstGeom>
          <a:gradFill>
            <a:gsLst>
              <a:gs pos="0">
                <a:srgbClr val="C00000"/>
              </a:gs>
              <a:gs pos="18000">
                <a:schemeClr val="accent1">
                  <a:lumMod val="45000"/>
                  <a:lumOff val="55000"/>
                </a:schemeClr>
              </a:gs>
              <a:gs pos="51000">
                <a:schemeClr val="accent1">
                  <a:lumMod val="45000"/>
                  <a:lumOff val="55000"/>
                </a:schemeClr>
              </a:gs>
              <a:gs pos="88000">
                <a:srgbClr val="FFFF00"/>
              </a:gs>
            </a:gsLst>
            <a:lin ang="5400000" scaled="1"/>
          </a:gra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Satyajit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Goswami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Head Teacher </a:t>
            </a:r>
          </a:p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Betory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GPS </a:t>
            </a:r>
          </a:p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Sadar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Moulvibazar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7540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defined Process 1">
            <a:extLst>
              <a:ext uri="{FF2B5EF4-FFF2-40B4-BE49-F238E27FC236}">
                <a16:creationId xmlns:a16="http://schemas.microsoft.com/office/drawing/2014/main" xmlns="" id="{ABF95F76-61FD-4D33-9601-99AE908B46B1}"/>
              </a:ext>
            </a:extLst>
          </p:cNvPr>
          <p:cNvSpPr/>
          <p:nvPr/>
        </p:nvSpPr>
        <p:spPr>
          <a:xfrm>
            <a:off x="3701845" y="412955"/>
            <a:ext cx="4321278" cy="1002890"/>
          </a:xfrm>
          <a:prstGeom prst="flowChartPredefinedProcess">
            <a:avLst/>
          </a:prstGeom>
          <a:ln w="762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</a:rPr>
              <a:t>Evaluation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08DAADE-5587-4FAA-8A45-F9175EE03FFA}"/>
              </a:ext>
            </a:extLst>
          </p:cNvPr>
          <p:cNvSpPr txBox="1"/>
          <p:nvPr/>
        </p:nvSpPr>
        <p:spPr>
          <a:xfrm>
            <a:off x="626806" y="3005005"/>
            <a:ext cx="104713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arenBoth"/>
            </a:pPr>
            <a:r>
              <a:rPr lang="en-US" sz="3600" b="1" dirty="0">
                <a:latin typeface="Times New Roman" panose="02020603050405020304" pitchFamily="18" charset="0"/>
              </a:rPr>
              <a:t>What are the main tourist spots in Bangladesh</a:t>
            </a:r>
            <a:r>
              <a:rPr lang="en-US" sz="3600" b="1" dirty="0" smtClean="0">
                <a:latin typeface="Times New Roman" panose="02020603050405020304" pitchFamily="18" charset="0"/>
              </a:rPr>
              <a:t>?</a:t>
            </a:r>
          </a:p>
          <a:p>
            <a:pPr marL="742950" indent="-742950">
              <a:buAutoNum type="arabicParenBoth"/>
            </a:pPr>
            <a:endParaRPr lang="en-US" sz="3600" b="1" dirty="0">
              <a:latin typeface="Times New Roman" panose="02020603050405020304" pitchFamily="18" charset="0"/>
            </a:endParaRPr>
          </a:p>
          <a:p>
            <a:pPr marL="742950" indent="-742950">
              <a:buAutoNum type="arabicParenBoth"/>
            </a:pPr>
            <a:r>
              <a:rPr lang="en-US" sz="3600" b="1" dirty="0">
                <a:latin typeface="Times New Roman" panose="02020603050405020304" pitchFamily="18" charset="0"/>
              </a:rPr>
              <a:t>Why do people visit Cox’s Bazar</a:t>
            </a:r>
            <a:r>
              <a:rPr lang="en-US" sz="3600" b="1" dirty="0" smtClean="0">
                <a:latin typeface="Times New Roman" panose="02020603050405020304" pitchFamily="18" charset="0"/>
              </a:rPr>
              <a:t>?</a:t>
            </a:r>
            <a:endParaRPr lang="en-US" sz="3600" b="1" dirty="0">
              <a:latin typeface="Times New Roman" panose="02020603050405020304" pitchFamily="18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3"/>
            </a:avLst>
          </a:prstGeom>
          <a:gradFill>
            <a:gsLst>
              <a:gs pos="0">
                <a:srgbClr val="C00000"/>
              </a:gs>
              <a:gs pos="36000">
                <a:schemeClr val="accent1">
                  <a:lumMod val="45000"/>
                  <a:lumOff val="55000"/>
                </a:schemeClr>
              </a:gs>
              <a:gs pos="53000">
                <a:srgbClr val="FFFF00"/>
              </a:gs>
              <a:gs pos="88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887" y="139832"/>
            <a:ext cx="1465536" cy="102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824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2">
            <a:extLst>
              <a:ext uri="{FF2B5EF4-FFF2-40B4-BE49-F238E27FC236}">
                <a16:creationId xmlns:a16="http://schemas.microsoft.com/office/drawing/2014/main" xmlns="" id="{42A4189F-888A-4EAF-A59F-5E30EAE58DA0}"/>
              </a:ext>
            </a:extLst>
          </p:cNvPr>
          <p:cNvSpPr/>
          <p:nvPr/>
        </p:nvSpPr>
        <p:spPr>
          <a:xfrm>
            <a:off x="1270427" y="2944863"/>
            <a:ext cx="10076228" cy="2123768"/>
          </a:xfrm>
          <a:prstGeom prst="roundRect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000" b="1" dirty="0" smtClean="0">
                <a:latin typeface="Times New Roman" panose="02020603050405020304" pitchFamily="18" charset="0"/>
              </a:rPr>
              <a:t> </a:t>
            </a:r>
            <a:r>
              <a:rPr lang="en-US" sz="6000" b="1" dirty="0">
                <a:latin typeface="Times New Roman" panose="02020603050405020304" pitchFamily="18" charset="0"/>
              </a:rPr>
              <a:t>W</a:t>
            </a:r>
            <a:r>
              <a:rPr lang="en-US" sz="6000" b="1" dirty="0" smtClean="0">
                <a:latin typeface="Times New Roman" panose="02020603050405020304" pitchFamily="18" charset="0"/>
              </a:rPr>
              <a:t>rite 5 sentences </a:t>
            </a:r>
            <a:r>
              <a:rPr lang="en-US" sz="6000" b="1" dirty="0">
                <a:latin typeface="Times New Roman" panose="02020603050405020304" pitchFamily="18" charset="0"/>
              </a:rPr>
              <a:t>about Saint Martin’s Island.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9E403F7-AF95-4628-B1B9-A02895F79F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281430" y="289918"/>
            <a:ext cx="3614177" cy="18527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3"/>
            </a:avLst>
          </a:prstGeom>
          <a:gradFill>
            <a:gsLst>
              <a:gs pos="0">
                <a:srgbClr val="C00000"/>
              </a:gs>
              <a:gs pos="36000">
                <a:schemeClr val="accent1">
                  <a:lumMod val="45000"/>
                  <a:lumOff val="55000"/>
                </a:schemeClr>
              </a:gs>
              <a:gs pos="53000">
                <a:srgbClr val="FFFF00"/>
              </a:gs>
              <a:gs pos="88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887" y="139832"/>
            <a:ext cx="1465536" cy="10212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96352" y="139832"/>
            <a:ext cx="4599295" cy="1015663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Homework</a:t>
            </a:r>
            <a:endParaRPr lang="en-US" sz="54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91CD1BD-9C12-4C6C-8502-DDC02CEDE1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50" b="98125" l="0" r="100000">
                        <a14:foregroundMark x1="29183" y1="25000" x2="29183" y2="25000"/>
                        <a14:foregroundMark x1="65370" y1="24375" x2="65370" y2="24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067" y="4308907"/>
            <a:ext cx="5993073" cy="26991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91CD1BD-9C12-4C6C-8502-DDC02CEDE1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50" b="98125" l="0" r="100000">
                        <a14:foregroundMark x1="29183" y1="25000" x2="29183" y2="25000"/>
                        <a14:foregroundMark x1="65370" y1="24375" x2="65370" y2="24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86350" y="4233864"/>
            <a:ext cx="5993073" cy="269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07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rgbClr val="E80A59">
                <a:alpha val="55686"/>
              </a:srgbClr>
            </a:gs>
            <a:gs pos="33000">
              <a:schemeClr val="accent1">
                <a:lumMod val="45000"/>
                <a:lumOff val="55000"/>
              </a:schemeClr>
            </a:gs>
            <a:gs pos="75000">
              <a:schemeClr val="accent3">
                <a:lumMod val="20000"/>
                <a:lumOff val="80000"/>
              </a:schemeClr>
            </a:gs>
            <a:gs pos="93000">
              <a:srgbClr val="4823CF">
                <a:alpha val="94902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F74203C-43FA-47C8-9CC7-649B655762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6" y="4639726"/>
            <a:ext cx="12010030" cy="2163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871" y="1518249"/>
            <a:ext cx="3649318" cy="4177889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3"/>
            </a:avLst>
          </a:prstGeom>
          <a:gradFill>
            <a:gsLst>
              <a:gs pos="0">
                <a:srgbClr val="C00000"/>
              </a:gs>
              <a:gs pos="36000">
                <a:schemeClr val="accent1">
                  <a:lumMod val="45000"/>
                  <a:lumOff val="55000"/>
                </a:schemeClr>
              </a:gs>
              <a:gs pos="53000">
                <a:srgbClr val="FFFF00"/>
              </a:gs>
              <a:gs pos="88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653" y="248495"/>
            <a:ext cx="1465536" cy="1021259"/>
          </a:xfrm>
          <a:prstGeom prst="rect">
            <a:avLst/>
          </a:prstGeom>
          <a:solidFill>
            <a:schemeClr val="bg1"/>
          </a:solidFill>
          <a:ln>
            <a:solidFill>
              <a:srgbClr val="4823CF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47" y="1884294"/>
            <a:ext cx="4094921" cy="2479812"/>
          </a:xfrm>
          <a:prstGeom prst="rect">
            <a:avLst/>
          </a:prstGeom>
        </p:spPr>
      </p:pic>
      <p:pic>
        <p:nvPicPr>
          <p:cNvPr id="7" name="Goodbye s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2D44DB7-8C4D-4486-8400-DB1F0EBDCA8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615" y="321234"/>
            <a:ext cx="3357028" cy="189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244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7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36000">
              <a:schemeClr val="accent1">
                <a:lumMod val="45000"/>
                <a:lumOff val="55000"/>
              </a:schemeClr>
            </a:gs>
            <a:gs pos="72000">
              <a:schemeClr val="accent3">
                <a:lumMod val="20000"/>
                <a:lumOff val="80000"/>
              </a:schemeClr>
            </a:gs>
            <a:gs pos="88000">
              <a:srgbClr val="C000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3"/>
            </a:avLst>
          </a:prstGeom>
          <a:gradFill>
            <a:gsLst>
              <a:gs pos="0">
                <a:srgbClr val="C00000"/>
              </a:gs>
              <a:gs pos="36000">
                <a:schemeClr val="accent1">
                  <a:lumMod val="45000"/>
                  <a:lumOff val="55000"/>
                </a:schemeClr>
              </a:gs>
              <a:gs pos="53000">
                <a:srgbClr val="FFFF00"/>
              </a:gs>
              <a:gs pos="88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887" y="139832"/>
            <a:ext cx="1465536" cy="1021259"/>
          </a:xfrm>
          <a:prstGeom prst="rect">
            <a:avLst/>
          </a:prstGeom>
        </p:spPr>
      </p:pic>
      <p:pic>
        <p:nvPicPr>
          <p:cNvPr id="8" name="Hello S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86400" y="3789722"/>
            <a:ext cx="609600" cy="609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774" y="1822810"/>
            <a:ext cx="1985963" cy="4543424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464275" y="772818"/>
            <a:ext cx="8653849" cy="1005293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86038" tIns="43019" rIns="86038" bIns="43019" rtlCol="0" anchor="ctr"/>
          <a:lstStyle/>
          <a:p>
            <a:pPr algn="ctr"/>
            <a:r>
              <a:rPr lang="en-US" sz="7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Let`s enjoy a song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1559" y="1927637"/>
            <a:ext cx="2282636" cy="454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396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495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9394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36000">
              <a:schemeClr val="accent1">
                <a:lumMod val="45000"/>
                <a:lumOff val="55000"/>
              </a:schemeClr>
            </a:gs>
            <a:gs pos="75000">
              <a:schemeClr val="accent3">
                <a:lumMod val="20000"/>
                <a:lumOff val="80000"/>
              </a:schemeClr>
            </a:gs>
            <a:gs pos="93000">
              <a:srgbClr val="FFFF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887" y="139832"/>
            <a:ext cx="1465536" cy="102125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59C0864-250A-4589-BAE2-8F882737AD0A}"/>
              </a:ext>
            </a:extLst>
          </p:cNvPr>
          <p:cNvSpPr txBox="1"/>
          <p:nvPr/>
        </p:nvSpPr>
        <p:spPr>
          <a:xfrm>
            <a:off x="1002889" y="4601496"/>
            <a:ext cx="1544012" cy="646331"/>
          </a:xfrm>
          <a:prstGeom prst="rect">
            <a:avLst/>
          </a:prstGeom>
          <a:gradFill>
            <a:gsLst>
              <a:gs pos="17000">
                <a:srgbClr val="C00000"/>
              </a:gs>
              <a:gs pos="36000">
                <a:schemeClr val="accent1">
                  <a:lumMod val="45000"/>
                  <a:lumOff val="55000"/>
                </a:schemeClr>
              </a:gs>
              <a:gs pos="75000">
                <a:schemeClr val="accent3">
                  <a:lumMod val="20000"/>
                  <a:lumOff val="80000"/>
                </a:schemeClr>
              </a:gs>
              <a:gs pos="93000">
                <a:srgbClr val="FFFF00"/>
              </a:gs>
            </a:gsLst>
            <a:lin ang="5400000" scaled="1"/>
          </a:gradFill>
          <a:ln w="76200">
            <a:solidFill>
              <a:srgbClr val="92D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behind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1EE0FDF-35EF-4EF1-8526-CA41AC89F0A2}"/>
              </a:ext>
            </a:extLst>
          </p:cNvPr>
          <p:cNvSpPr txBox="1"/>
          <p:nvPr/>
        </p:nvSpPr>
        <p:spPr>
          <a:xfrm>
            <a:off x="3067664" y="4616245"/>
            <a:ext cx="2176878" cy="646331"/>
          </a:xfrm>
          <a:prstGeom prst="rect">
            <a:avLst/>
          </a:prstGeom>
          <a:gradFill>
            <a:gsLst>
              <a:gs pos="17000">
                <a:srgbClr val="C00000"/>
              </a:gs>
              <a:gs pos="36000">
                <a:schemeClr val="accent1">
                  <a:lumMod val="45000"/>
                  <a:lumOff val="55000"/>
                </a:schemeClr>
              </a:gs>
              <a:gs pos="75000">
                <a:schemeClr val="accent3">
                  <a:lumMod val="20000"/>
                  <a:lumOff val="80000"/>
                </a:schemeClr>
              </a:gs>
              <a:gs pos="93000">
                <a:srgbClr val="FFFF00"/>
              </a:gs>
            </a:gsLst>
            <a:lin ang="5400000" scaled="1"/>
          </a:gradFill>
          <a:ln w="76200">
            <a:solidFill>
              <a:srgbClr val="92D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in front of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7BDC123-C2A0-4E0A-93A2-FC92E18518E3}"/>
              </a:ext>
            </a:extLst>
          </p:cNvPr>
          <p:cNvSpPr txBox="1"/>
          <p:nvPr/>
        </p:nvSpPr>
        <p:spPr>
          <a:xfrm>
            <a:off x="5781367" y="4616245"/>
            <a:ext cx="1531188" cy="646331"/>
          </a:xfrm>
          <a:prstGeom prst="rect">
            <a:avLst/>
          </a:prstGeom>
          <a:gradFill>
            <a:gsLst>
              <a:gs pos="17000">
                <a:srgbClr val="C00000"/>
              </a:gs>
              <a:gs pos="36000">
                <a:schemeClr val="accent1">
                  <a:lumMod val="45000"/>
                  <a:lumOff val="55000"/>
                </a:schemeClr>
              </a:gs>
              <a:gs pos="75000">
                <a:schemeClr val="accent3">
                  <a:lumMod val="20000"/>
                  <a:lumOff val="80000"/>
                </a:schemeClr>
              </a:gs>
              <a:gs pos="93000">
                <a:srgbClr val="FFFF00"/>
              </a:gs>
            </a:gsLst>
            <a:lin ang="5400000" scaled="1"/>
          </a:gradFill>
          <a:ln w="76200">
            <a:solidFill>
              <a:srgbClr val="92D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next to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DD5B5C3-50C5-40AA-ADEB-9410BF280EE8}"/>
              </a:ext>
            </a:extLst>
          </p:cNvPr>
          <p:cNvSpPr txBox="1"/>
          <p:nvPr/>
        </p:nvSpPr>
        <p:spPr>
          <a:xfrm>
            <a:off x="7683909" y="4616245"/>
            <a:ext cx="1826141" cy="646331"/>
          </a:xfrm>
          <a:prstGeom prst="rect">
            <a:avLst/>
          </a:prstGeom>
          <a:gradFill>
            <a:gsLst>
              <a:gs pos="17000">
                <a:srgbClr val="C00000"/>
              </a:gs>
              <a:gs pos="36000">
                <a:schemeClr val="accent1">
                  <a:lumMod val="45000"/>
                  <a:lumOff val="55000"/>
                </a:schemeClr>
              </a:gs>
              <a:gs pos="75000">
                <a:schemeClr val="accent3">
                  <a:lumMod val="20000"/>
                  <a:lumOff val="80000"/>
                </a:schemeClr>
              </a:gs>
              <a:gs pos="93000">
                <a:srgbClr val="FFFF00"/>
              </a:gs>
            </a:gsLst>
            <a:lin ang="5400000" scaled="1"/>
          </a:gradFill>
          <a:ln w="76200">
            <a:solidFill>
              <a:srgbClr val="92D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opposite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B93BF0E-6D41-44E4-8B33-741CB48372F6}"/>
              </a:ext>
            </a:extLst>
          </p:cNvPr>
          <p:cNvSpPr txBox="1"/>
          <p:nvPr/>
        </p:nvSpPr>
        <p:spPr>
          <a:xfrm>
            <a:off x="9984659" y="4660491"/>
            <a:ext cx="1595309" cy="646331"/>
          </a:xfrm>
          <a:prstGeom prst="rect">
            <a:avLst/>
          </a:prstGeom>
          <a:gradFill>
            <a:gsLst>
              <a:gs pos="17000">
                <a:srgbClr val="C00000"/>
              </a:gs>
              <a:gs pos="36000">
                <a:schemeClr val="accent1">
                  <a:lumMod val="45000"/>
                  <a:lumOff val="55000"/>
                </a:schemeClr>
              </a:gs>
              <a:gs pos="75000">
                <a:schemeClr val="accent3">
                  <a:lumMod val="20000"/>
                  <a:lumOff val="80000"/>
                </a:schemeClr>
              </a:gs>
              <a:gs pos="93000">
                <a:srgbClr val="FFFF00"/>
              </a:gs>
            </a:gsLst>
            <a:lin ang="5400000" scaled="1"/>
          </a:gradFill>
          <a:ln w="76200">
            <a:solidFill>
              <a:srgbClr val="92D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outside</a:t>
            </a:r>
          </a:p>
        </p:txBody>
      </p:sp>
      <p:sp>
        <p:nvSpPr>
          <p:cNvPr id="8" name="Callout: Down Arrow 8">
            <a:extLst>
              <a:ext uri="{FF2B5EF4-FFF2-40B4-BE49-F238E27FC236}">
                <a16:creationId xmlns:a16="http://schemas.microsoft.com/office/drawing/2014/main" xmlns="" id="{141B1071-3D44-44D0-81AA-FE7273F7E5F3}"/>
              </a:ext>
            </a:extLst>
          </p:cNvPr>
          <p:cNvSpPr/>
          <p:nvPr/>
        </p:nvSpPr>
        <p:spPr>
          <a:xfrm>
            <a:off x="4350332" y="2259182"/>
            <a:ext cx="3156155" cy="1283110"/>
          </a:xfrm>
          <a:prstGeom prst="downArrowCallout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Preposition</a:t>
            </a: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3"/>
            </a:avLst>
          </a:prstGeom>
          <a:gradFill>
            <a:gsLst>
              <a:gs pos="0">
                <a:srgbClr val="C00000"/>
              </a:gs>
              <a:gs pos="36000">
                <a:schemeClr val="accent1">
                  <a:lumMod val="45000"/>
                  <a:lumOff val="55000"/>
                </a:schemeClr>
              </a:gs>
              <a:gs pos="53000">
                <a:srgbClr val="FFFF00"/>
              </a:gs>
              <a:gs pos="88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61257" y="194686"/>
            <a:ext cx="10352630" cy="1005293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86038" tIns="43019" rIns="86038" bIns="43019" rtlCol="0" anchor="ctr"/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What had we learnt from 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the previous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class?</a:t>
            </a:r>
          </a:p>
        </p:txBody>
      </p:sp>
    </p:spTree>
    <p:extLst>
      <p:ext uri="{BB962C8B-B14F-4D97-AF65-F5344CB8AC3E}">
        <p14:creationId xmlns:p14="http://schemas.microsoft.com/office/powerpoint/2010/main" val="1091395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D884938-C559-454F-A620-35E954618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64" y="1494503"/>
            <a:ext cx="5466736" cy="3416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C28D408-9B60-4EBF-A8C3-5C873BA31A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549" y="1513816"/>
            <a:ext cx="5140342" cy="3426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988515B-58CE-4701-8BF4-39E6BB65E066}"/>
              </a:ext>
            </a:extLst>
          </p:cNvPr>
          <p:cNvSpPr txBox="1"/>
          <p:nvPr/>
        </p:nvSpPr>
        <p:spPr>
          <a:xfrm>
            <a:off x="2374490" y="516193"/>
            <a:ext cx="79082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en-US" sz="4000" b="1" dirty="0">
                <a:latin typeface="Times New Roman" panose="02020603050405020304" pitchFamily="18" charset="0"/>
              </a:rPr>
              <a:t>What can you see in the picture?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64ACE3D-79A9-4520-9F38-F73F76B660BD}"/>
              </a:ext>
            </a:extLst>
          </p:cNvPr>
          <p:cNvSpPr txBox="1"/>
          <p:nvPr/>
        </p:nvSpPr>
        <p:spPr>
          <a:xfrm>
            <a:off x="1268362" y="5250425"/>
            <a:ext cx="98158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We can see the scenery of Cox’s Bazar Sea Beach</a:t>
            </a:r>
          </a:p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and Saint Martn’s Island in the picture.</a:t>
            </a: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3"/>
            </a:avLst>
          </a:prstGeom>
          <a:gradFill>
            <a:gsLst>
              <a:gs pos="0">
                <a:srgbClr val="C00000"/>
              </a:gs>
              <a:gs pos="36000">
                <a:schemeClr val="accent1">
                  <a:lumMod val="45000"/>
                  <a:lumOff val="55000"/>
                </a:schemeClr>
              </a:gs>
              <a:gs pos="53000">
                <a:srgbClr val="FFFF00"/>
              </a:gs>
              <a:gs pos="88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887" y="139832"/>
            <a:ext cx="1465536" cy="102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936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llout: Down Arrow 1">
            <a:extLst>
              <a:ext uri="{FF2B5EF4-FFF2-40B4-BE49-F238E27FC236}">
                <a16:creationId xmlns:a16="http://schemas.microsoft.com/office/drawing/2014/main" xmlns="" id="{B1BA6215-A3AA-4573-A0C4-4304C01FE0BB}"/>
              </a:ext>
            </a:extLst>
          </p:cNvPr>
          <p:cNvSpPr/>
          <p:nvPr/>
        </p:nvSpPr>
        <p:spPr>
          <a:xfrm>
            <a:off x="2979173" y="884902"/>
            <a:ext cx="6120581" cy="2064774"/>
          </a:xfrm>
          <a:prstGeom prst="downArrowCallout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</a:rPr>
              <a:t>Our today’s lesson is…</a:t>
            </a:r>
          </a:p>
        </p:txBody>
      </p:sp>
      <p:sp>
        <p:nvSpPr>
          <p:cNvPr id="3" name="Rectangle: Beveled 2">
            <a:extLst>
              <a:ext uri="{FF2B5EF4-FFF2-40B4-BE49-F238E27FC236}">
                <a16:creationId xmlns:a16="http://schemas.microsoft.com/office/drawing/2014/main" xmlns="" id="{DED700F4-245D-4E44-8B28-486909B78355}"/>
              </a:ext>
            </a:extLst>
          </p:cNvPr>
          <p:cNvSpPr/>
          <p:nvPr/>
        </p:nvSpPr>
        <p:spPr>
          <a:xfrm>
            <a:off x="2050024" y="3421625"/>
            <a:ext cx="7875639" cy="2418735"/>
          </a:xfrm>
          <a:prstGeom prst="beve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</a:rPr>
              <a:t>How far is Saint Martin’s?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3"/>
            </a:avLst>
          </a:prstGeom>
          <a:gradFill>
            <a:gsLst>
              <a:gs pos="0">
                <a:srgbClr val="C00000"/>
              </a:gs>
              <a:gs pos="36000">
                <a:schemeClr val="accent1">
                  <a:lumMod val="45000"/>
                  <a:lumOff val="55000"/>
                </a:schemeClr>
              </a:gs>
              <a:gs pos="53000">
                <a:srgbClr val="FFFF00"/>
              </a:gs>
              <a:gs pos="88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887" y="139832"/>
            <a:ext cx="1465536" cy="102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476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BD043C5-1D90-4AEB-A828-8276EAC31531}"/>
              </a:ext>
            </a:extLst>
          </p:cNvPr>
          <p:cNvSpPr txBox="1"/>
          <p:nvPr/>
        </p:nvSpPr>
        <p:spPr>
          <a:xfrm>
            <a:off x="170848" y="1448741"/>
            <a:ext cx="116573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en-US" sz="4000" b="1" dirty="0">
                <a:latin typeface="Times New Roman" panose="02020603050405020304" pitchFamily="18" charset="0"/>
              </a:rPr>
              <a:t>By the end of this lesson students will be able to…</a:t>
            </a:r>
          </a:p>
        </p:txBody>
      </p:sp>
      <p:sp>
        <p:nvSpPr>
          <p:cNvPr id="3" name="Rectangle: Rounded Corners 5">
            <a:extLst>
              <a:ext uri="{FF2B5EF4-FFF2-40B4-BE49-F238E27FC236}">
                <a16:creationId xmlns:a16="http://schemas.microsoft.com/office/drawing/2014/main" xmlns="" id="{52A31109-1C19-4A3B-8F3D-BF7F9F285E48}"/>
              </a:ext>
            </a:extLst>
          </p:cNvPr>
          <p:cNvSpPr/>
          <p:nvPr/>
        </p:nvSpPr>
        <p:spPr>
          <a:xfrm>
            <a:off x="215093" y="2617839"/>
            <a:ext cx="11811885" cy="811161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Listening</a:t>
            </a:r>
            <a:r>
              <a:rPr lang="en-US" sz="2800" b="1" dirty="0">
                <a:latin typeface="Times New Roman" panose="02020603050405020304" pitchFamily="18" charset="0"/>
              </a:rPr>
              <a:t>:- 3.4.1 understand statements made by the teacher and students</a:t>
            </a:r>
          </a:p>
        </p:txBody>
      </p:sp>
      <p:sp>
        <p:nvSpPr>
          <p:cNvPr id="4" name="Rectangle: Rounded Corners 6">
            <a:extLst>
              <a:ext uri="{FF2B5EF4-FFF2-40B4-BE49-F238E27FC236}">
                <a16:creationId xmlns:a16="http://schemas.microsoft.com/office/drawing/2014/main" xmlns="" id="{FC3E08F9-6907-43F1-B229-B751A8A1245A}"/>
              </a:ext>
            </a:extLst>
          </p:cNvPr>
          <p:cNvSpPr/>
          <p:nvPr/>
        </p:nvSpPr>
        <p:spPr>
          <a:xfrm>
            <a:off x="215093" y="3439087"/>
            <a:ext cx="11767640" cy="811161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Speaking</a:t>
            </a:r>
            <a:r>
              <a:rPr lang="en-US" sz="3200" b="1" dirty="0">
                <a:latin typeface="Times New Roman" panose="02020603050405020304" pitchFamily="18" charset="0"/>
              </a:rPr>
              <a:t>:- 1.1.2 say sentences with proper intonation.</a:t>
            </a:r>
          </a:p>
        </p:txBody>
      </p:sp>
      <p:sp>
        <p:nvSpPr>
          <p:cNvPr id="5" name="Rectangle: Rounded Corners 7">
            <a:extLst>
              <a:ext uri="{FF2B5EF4-FFF2-40B4-BE49-F238E27FC236}">
                <a16:creationId xmlns:a16="http://schemas.microsoft.com/office/drawing/2014/main" xmlns="" id="{D9AE808F-EDDA-4337-881A-B8C8D938B037}"/>
              </a:ext>
            </a:extLst>
          </p:cNvPr>
          <p:cNvSpPr/>
          <p:nvPr/>
        </p:nvSpPr>
        <p:spPr>
          <a:xfrm>
            <a:off x="265469" y="4261795"/>
            <a:ext cx="11717264" cy="13716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Reading</a:t>
            </a:r>
            <a:r>
              <a:rPr lang="en-US" sz="3200" b="1" dirty="0">
                <a:latin typeface="Times New Roman" panose="02020603050405020304" pitchFamily="18" charset="0"/>
              </a:rPr>
              <a:t>:- 1.5.1 read words, phrases and sentences in the text</a:t>
            </a:r>
          </a:p>
          <a:p>
            <a:r>
              <a:rPr lang="en-US" sz="3200" b="1" dirty="0">
                <a:latin typeface="Times New Roman" panose="02020603050405020304" pitchFamily="18" charset="0"/>
              </a:rPr>
              <a:t>                         with proper pronunciation, stress and intonation.</a:t>
            </a:r>
          </a:p>
        </p:txBody>
      </p:sp>
      <p:sp>
        <p:nvSpPr>
          <p:cNvPr id="6" name="Rectangle: Rounded Corners 8">
            <a:extLst>
              <a:ext uri="{FF2B5EF4-FFF2-40B4-BE49-F238E27FC236}">
                <a16:creationId xmlns:a16="http://schemas.microsoft.com/office/drawing/2014/main" xmlns="" id="{45C5EFFF-B344-45AE-8C2F-30E53B80E455}"/>
              </a:ext>
            </a:extLst>
          </p:cNvPr>
          <p:cNvSpPr/>
          <p:nvPr/>
        </p:nvSpPr>
        <p:spPr>
          <a:xfrm>
            <a:off x="265468" y="5706996"/>
            <a:ext cx="11717265" cy="811161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Writing</a:t>
            </a:r>
            <a:r>
              <a:rPr lang="en-US" sz="2800" b="1" dirty="0">
                <a:latin typeface="Times New Roman" panose="02020603050405020304" pitchFamily="18" charset="0"/>
              </a:rPr>
              <a:t>:- 8.1.1 matching the words and phrases given in the textbook.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3AC5FB6-FA6C-415E-8A48-E1BC910BFF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7" y="241802"/>
            <a:ext cx="627159" cy="548764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3"/>
            </a:avLst>
          </a:prstGeom>
          <a:gradFill>
            <a:gsLst>
              <a:gs pos="0">
                <a:srgbClr val="C00000"/>
              </a:gs>
              <a:gs pos="36000">
                <a:schemeClr val="accent1">
                  <a:lumMod val="45000"/>
                  <a:lumOff val="55000"/>
                </a:schemeClr>
              </a:gs>
              <a:gs pos="53000">
                <a:srgbClr val="FFFF00"/>
              </a:gs>
              <a:gs pos="88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BD043C5-1D90-4AEB-A828-8276EAC31531}"/>
              </a:ext>
            </a:extLst>
          </p:cNvPr>
          <p:cNvSpPr txBox="1"/>
          <p:nvPr/>
        </p:nvSpPr>
        <p:spPr>
          <a:xfrm>
            <a:off x="3290740" y="379462"/>
            <a:ext cx="4964821" cy="769441"/>
          </a:xfrm>
          <a:prstGeom prst="rect">
            <a:avLst/>
          </a:prstGeom>
          <a:gradFill>
            <a:gsLst>
              <a:gs pos="0">
                <a:srgbClr val="C00000"/>
              </a:gs>
              <a:gs pos="36000">
                <a:schemeClr val="accent1">
                  <a:lumMod val="45000"/>
                  <a:lumOff val="55000"/>
                </a:schemeClr>
              </a:gs>
              <a:gs pos="53000">
                <a:schemeClr val="accent3">
                  <a:lumMod val="20000"/>
                  <a:lumOff val="80000"/>
                </a:schemeClr>
              </a:gs>
              <a:gs pos="88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>
            <a:solidFill>
              <a:srgbClr val="002060"/>
            </a:solidFill>
            <a:prstDash val="dash"/>
          </a:ln>
        </p:spPr>
        <p:txBody>
          <a:bodyPr wrap="none" rtlCol="0">
            <a:spAutoFit/>
          </a:bodyPr>
          <a:lstStyle/>
          <a:p>
            <a:pPr algn="l"/>
            <a:r>
              <a:rPr lang="en-US" sz="4400" b="1" dirty="0" smtClean="0">
                <a:latin typeface="Times New Roman" panose="02020603050405020304" pitchFamily="18" charset="0"/>
              </a:rPr>
              <a:t>Learning Outcomes</a:t>
            </a:r>
            <a:endParaRPr lang="en-US" sz="4400" b="1" dirty="0">
              <a:latin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887" y="139832"/>
            <a:ext cx="1465536" cy="102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4484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2767EDC-04AD-444F-BA6E-B80DBFD4FF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72" y="1780032"/>
            <a:ext cx="5513044" cy="35099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BF0228E-FB0C-4045-A4F1-A3D6351EA546}"/>
              </a:ext>
            </a:extLst>
          </p:cNvPr>
          <p:cNvSpPr txBox="1"/>
          <p:nvPr/>
        </p:nvSpPr>
        <p:spPr>
          <a:xfrm>
            <a:off x="2464802" y="307377"/>
            <a:ext cx="73311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000" b="1" dirty="0">
                <a:latin typeface="Times New Roman" panose="02020603050405020304" pitchFamily="18" charset="0"/>
              </a:rPr>
              <a:t>What can you see in the picture?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5CA1FDA-2DE2-4725-824D-7270B3D3A050}"/>
              </a:ext>
            </a:extLst>
          </p:cNvPr>
          <p:cNvSpPr txBox="1"/>
          <p:nvPr/>
        </p:nvSpPr>
        <p:spPr>
          <a:xfrm>
            <a:off x="516895" y="5726129"/>
            <a:ext cx="112069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>
                <a:latin typeface="Times New Roman" panose="02020603050405020304" pitchFamily="18" charset="0"/>
              </a:rPr>
              <a:t>These are the pictures of </a:t>
            </a:r>
            <a:r>
              <a:rPr lang="en-US" sz="4000" b="1" dirty="0" smtClean="0">
                <a:latin typeface="Times New Roman" panose="02020603050405020304" pitchFamily="18" charset="0"/>
              </a:rPr>
              <a:t>Cox’s Bazar </a:t>
            </a:r>
            <a:r>
              <a:rPr lang="en-US" sz="4000" b="1" dirty="0">
                <a:latin typeface="Times New Roman" panose="02020603050405020304" pitchFamily="18" charset="0"/>
              </a:rPr>
              <a:t>Sea Beach.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E7D90AF-64CB-4212-9118-D08FEDC59A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101" y="1780032"/>
            <a:ext cx="5895900" cy="34245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3"/>
            </a:avLst>
          </a:prstGeom>
          <a:gradFill>
            <a:gsLst>
              <a:gs pos="0">
                <a:srgbClr val="C00000"/>
              </a:gs>
              <a:gs pos="36000">
                <a:schemeClr val="accent1">
                  <a:lumMod val="45000"/>
                  <a:lumOff val="55000"/>
                </a:schemeClr>
              </a:gs>
              <a:gs pos="53000">
                <a:srgbClr val="FFFF00"/>
              </a:gs>
              <a:gs pos="88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887" y="139832"/>
            <a:ext cx="1465536" cy="102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78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Folded Corner 1">
            <a:extLst>
              <a:ext uri="{FF2B5EF4-FFF2-40B4-BE49-F238E27FC236}">
                <a16:creationId xmlns:a16="http://schemas.microsoft.com/office/drawing/2014/main" xmlns="" id="{E2888BA6-2354-431A-B40D-47B7FF2CDCA6}"/>
              </a:ext>
            </a:extLst>
          </p:cNvPr>
          <p:cNvSpPr/>
          <p:nvPr/>
        </p:nvSpPr>
        <p:spPr>
          <a:xfrm>
            <a:off x="2315498" y="339215"/>
            <a:ext cx="7241457" cy="766916"/>
          </a:xfrm>
          <a:prstGeom prst="foldedCorner">
            <a:avLst/>
          </a:prstGeom>
          <a:gradFill>
            <a:gsLst>
              <a:gs pos="0">
                <a:srgbClr val="C00000"/>
              </a:gs>
              <a:gs pos="23000">
                <a:schemeClr val="accent1">
                  <a:lumMod val="45000"/>
                  <a:lumOff val="55000"/>
                </a:schemeClr>
              </a:gs>
              <a:gs pos="53000">
                <a:schemeClr val="accent3">
                  <a:lumMod val="20000"/>
                  <a:lumOff val="80000"/>
                </a:schemeClr>
              </a:gs>
              <a:gs pos="88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 w="762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Let’s learn some new words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3E91AA7-A126-43AB-9A86-FC39AA703D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108" y="1422857"/>
            <a:ext cx="1638145" cy="10493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A4D9A0B-87BD-450C-87AA-F645B4DEBF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856" y="2628905"/>
            <a:ext cx="1619045" cy="9107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2C15801-3D5D-4ACC-B5B9-120EC246513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7" t="12716"/>
          <a:stretch/>
        </p:blipFill>
        <p:spPr>
          <a:xfrm>
            <a:off x="3524856" y="3672351"/>
            <a:ext cx="1622323" cy="11995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0D98BA8-FF8C-4065-856F-CD102A5437D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10" t="43442" r="1"/>
          <a:stretch/>
        </p:blipFill>
        <p:spPr>
          <a:xfrm>
            <a:off x="3524857" y="5050839"/>
            <a:ext cx="1637071" cy="11995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19A68F4-D6E4-40B8-8921-B965DB4A80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417" y="3849329"/>
            <a:ext cx="1622325" cy="12167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FA3112A-7B36-4F92-8577-417FCA513BB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421" y="2470779"/>
            <a:ext cx="1637070" cy="12262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24985EF-E5F1-4A71-91DC-50E25EA72FD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671" y="1256936"/>
            <a:ext cx="1637071" cy="10930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5325CBA-6672-45BB-AA93-1DDC8F5EC37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81" b="16219"/>
          <a:stretch/>
        </p:blipFill>
        <p:spPr>
          <a:xfrm>
            <a:off x="9910916" y="5191432"/>
            <a:ext cx="1622322" cy="1047136"/>
          </a:xfrm>
          <a:prstGeom prst="rect">
            <a:avLst/>
          </a:prstGeom>
        </p:spPr>
      </p:pic>
      <p:sp>
        <p:nvSpPr>
          <p:cNvPr id="11" name="Arrow: Pentagon 18">
            <a:extLst>
              <a:ext uri="{FF2B5EF4-FFF2-40B4-BE49-F238E27FC236}">
                <a16:creationId xmlns:a16="http://schemas.microsoft.com/office/drawing/2014/main" xmlns="" id="{94BDBC60-A954-4D6D-86AC-47A03F26F150}"/>
              </a:ext>
            </a:extLst>
          </p:cNvPr>
          <p:cNvSpPr/>
          <p:nvPr/>
        </p:nvSpPr>
        <p:spPr>
          <a:xfrm>
            <a:off x="383457" y="1548580"/>
            <a:ext cx="2905431" cy="766917"/>
          </a:xfrm>
          <a:prstGeom prst="homePlate">
            <a:avLst/>
          </a:prstGeom>
          <a:gradFill>
            <a:gsLst>
              <a:gs pos="0">
                <a:srgbClr val="C00000"/>
              </a:gs>
              <a:gs pos="23000">
                <a:schemeClr val="accent1">
                  <a:lumMod val="45000"/>
                  <a:lumOff val="55000"/>
                </a:schemeClr>
              </a:gs>
              <a:gs pos="69000">
                <a:schemeClr val="accent3">
                  <a:lumMod val="20000"/>
                  <a:lumOff val="80000"/>
                </a:schemeClr>
              </a:gs>
              <a:gs pos="88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Sea beach</a:t>
            </a:r>
          </a:p>
        </p:txBody>
      </p:sp>
      <p:sp>
        <p:nvSpPr>
          <p:cNvPr id="12" name="Arrow: Pentagon 19">
            <a:extLst>
              <a:ext uri="{FF2B5EF4-FFF2-40B4-BE49-F238E27FC236}">
                <a16:creationId xmlns:a16="http://schemas.microsoft.com/office/drawing/2014/main" xmlns="" id="{D2A44AE9-C702-4D7B-836F-6907B238FEEB}"/>
              </a:ext>
            </a:extLst>
          </p:cNvPr>
          <p:cNvSpPr/>
          <p:nvPr/>
        </p:nvSpPr>
        <p:spPr>
          <a:xfrm>
            <a:off x="398207" y="2713702"/>
            <a:ext cx="2905431" cy="766917"/>
          </a:xfrm>
          <a:prstGeom prst="homePlat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Tea garden</a:t>
            </a:r>
          </a:p>
        </p:txBody>
      </p:sp>
      <p:sp>
        <p:nvSpPr>
          <p:cNvPr id="13" name="Arrow: Pentagon 20">
            <a:extLst>
              <a:ext uri="{FF2B5EF4-FFF2-40B4-BE49-F238E27FC236}">
                <a16:creationId xmlns:a16="http://schemas.microsoft.com/office/drawing/2014/main" xmlns="" id="{28B87CDA-0B4A-447A-B1A9-7A6CDEAB56EB}"/>
              </a:ext>
            </a:extLst>
          </p:cNvPr>
          <p:cNvSpPr/>
          <p:nvPr/>
        </p:nvSpPr>
        <p:spPr>
          <a:xfrm>
            <a:off x="412957" y="3893573"/>
            <a:ext cx="2905431" cy="766917"/>
          </a:xfrm>
          <a:prstGeom prst="homePlate">
            <a:avLst/>
          </a:prstGeom>
          <a:gradFill>
            <a:gsLst>
              <a:gs pos="0">
                <a:srgbClr val="C00000"/>
              </a:gs>
              <a:gs pos="23000">
                <a:schemeClr val="accent1">
                  <a:lumMod val="45000"/>
                  <a:lumOff val="55000"/>
                </a:schemeClr>
              </a:gs>
              <a:gs pos="69000">
                <a:schemeClr val="accent3">
                  <a:lumMod val="20000"/>
                  <a:lumOff val="80000"/>
                </a:schemeClr>
              </a:gs>
              <a:gs pos="88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Tourist spots</a:t>
            </a:r>
          </a:p>
        </p:txBody>
      </p:sp>
      <p:sp>
        <p:nvSpPr>
          <p:cNvPr id="14" name="Arrow: Pentagon 21">
            <a:extLst>
              <a:ext uri="{FF2B5EF4-FFF2-40B4-BE49-F238E27FC236}">
                <a16:creationId xmlns:a16="http://schemas.microsoft.com/office/drawing/2014/main" xmlns="" id="{7FF8A873-7030-4A94-8D81-7F84597ABF81}"/>
              </a:ext>
            </a:extLst>
          </p:cNvPr>
          <p:cNvSpPr/>
          <p:nvPr/>
        </p:nvSpPr>
        <p:spPr>
          <a:xfrm>
            <a:off x="368710" y="5102941"/>
            <a:ext cx="2964428" cy="766917"/>
          </a:xfrm>
          <a:prstGeom prst="homePlat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Wooden boat</a:t>
            </a:r>
          </a:p>
        </p:txBody>
      </p:sp>
      <p:sp>
        <p:nvSpPr>
          <p:cNvPr id="15" name="Arrow: Pentagon 22">
            <a:extLst>
              <a:ext uri="{FF2B5EF4-FFF2-40B4-BE49-F238E27FC236}">
                <a16:creationId xmlns:a16="http://schemas.microsoft.com/office/drawing/2014/main" xmlns="" id="{4F8EEA81-271F-44A5-A0EE-0583E05F1587}"/>
              </a:ext>
            </a:extLst>
          </p:cNvPr>
          <p:cNvSpPr/>
          <p:nvPr/>
        </p:nvSpPr>
        <p:spPr>
          <a:xfrm>
            <a:off x="6622028" y="1371598"/>
            <a:ext cx="2905431" cy="766917"/>
          </a:xfrm>
          <a:prstGeom prst="homePlate">
            <a:avLst/>
          </a:prstGeom>
          <a:gradFill>
            <a:gsLst>
              <a:gs pos="0">
                <a:srgbClr val="C00000"/>
              </a:gs>
              <a:gs pos="23000">
                <a:schemeClr val="accent1">
                  <a:lumMod val="45000"/>
                  <a:lumOff val="55000"/>
                </a:schemeClr>
              </a:gs>
              <a:gs pos="69000">
                <a:schemeClr val="accent3">
                  <a:lumMod val="20000"/>
                  <a:lumOff val="80000"/>
                </a:schemeClr>
              </a:gs>
              <a:gs pos="88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Waterfalls</a:t>
            </a:r>
          </a:p>
        </p:txBody>
      </p:sp>
      <p:sp>
        <p:nvSpPr>
          <p:cNvPr id="16" name="Arrow: Pentagon 23">
            <a:extLst>
              <a:ext uri="{FF2B5EF4-FFF2-40B4-BE49-F238E27FC236}">
                <a16:creationId xmlns:a16="http://schemas.microsoft.com/office/drawing/2014/main" xmlns="" id="{8FE333E5-BDD3-40D6-A3E2-45BAEBA0045A}"/>
              </a:ext>
            </a:extLst>
          </p:cNvPr>
          <p:cNvSpPr/>
          <p:nvPr/>
        </p:nvSpPr>
        <p:spPr>
          <a:xfrm>
            <a:off x="6681020" y="2639957"/>
            <a:ext cx="2905431" cy="766917"/>
          </a:xfrm>
          <a:prstGeom prst="homePlat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Coral</a:t>
            </a:r>
          </a:p>
        </p:txBody>
      </p:sp>
      <p:sp>
        <p:nvSpPr>
          <p:cNvPr id="17" name="Arrow: Pentagon 24">
            <a:extLst>
              <a:ext uri="{FF2B5EF4-FFF2-40B4-BE49-F238E27FC236}">
                <a16:creationId xmlns:a16="http://schemas.microsoft.com/office/drawing/2014/main" xmlns="" id="{540B9793-D4C0-43FC-B20E-E10AC5D7FBF5}"/>
              </a:ext>
            </a:extLst>
          </p:cNvPr>
          <p:cNvSpPr/>
          <p:nvPr/>
        </p:nvSpPr>
        <p:spPr>
          <a:xfrm>
            <a:off x="6710518" y="4100051"/>
            <a:ext cx="2905431" cy="766917"/>
          </a:xfrm>
          <a:prstGeom prst="homePlate">
            <a:avLst/>
          </a:prstGeom>
          <a:gradFill>
            <a:gsLst>
              <a:gs pos="0">
                <a:srgbClr val="C00000"/>
              </a:gs>
              <a:gs pos="23000">
                <a:schemeClr val="accent1">
                  <a:lumMod val="45000"/>
                  <a:lumOff val="55000"/>
                </a:schemeClr>
              </a:gs>
              <a:gs pos="69000">
                <a:schemeClr val="accent3">
                  <a:lumMod val="20000"/>
                  <a:lumOff val="80000"/>
                </a:schemeClr>
              </a:gs>
              <a:gs pos="88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Turtle</a:t>
            </a:r>
          </a:p>
        </p:txBody>
      </p:sp>
      <p:sp>
        <p:nvSpPr>
          <p:cNvPr id="18" name="Arrow: Pentagon 25">
            <a:extLst>
              <a:ext uri="{FF2B5EF4-FFF2-40B4-BE49-F238E27FC236}">
                <a16:creationId xmlns:a16="http://schemas.microsoft.com/office/drawing/2014/main" xmlns="" id="{FE794558-95B4-41AD-9C9B-F4B8F3C6DE50}"/>
              </a:ext>
            </a:extLst>
          </p:cNvPr>
          <p:cNvSpPr/>
          <p:nvPr/>
        </p:nvSpPr>
        <p:spPr>
          <a:xfrm>
            <a:off x="6740014" y="5294670"/>
            <a:ext cx="2905431" cy="766917"/>
          </a:xfrm>
          <a:prstGeom prst="homePlat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Island</a:t>
            </a:r>
          </a:p>
        </p:txBody>
      </p:sp>
      <p:sp>
        <p:nvSpPr>
          <p:cNvPr id="19" name="Frame 1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3"/>
            </a:avLst>
          </a:prstGeom>
          <a:gradFill>
            <a:gsLst>
              <a:gs pos="0">
                <a:srgbClr val="C00000"/>
              </a:gs>
              <a:gs pos="36000">
                <a:schemeClr val="accent1">
                  <a:lumMod val="45000"/>
                  <a:lumOff val="55000"/>
                </a:schemeClr>
              </a:gs>
              <a:gs pos="53000">
                <a:srgbClr val="FFFF00"/>
              </a:gs>
              <a:gs pos="88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887" y="139832"/>
            <a:ext cx="1465536" cy="102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4016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390</Words>
  <Application>Microsoft Office PowerPoint</Application>
  <PresentationFormat>Widescreen</PresentationFormat>
  <Paragraphs>83</Paragraphs>
  <Slides>22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54</cp:revision>
  <dcterms:created xsi:type="dcterms:W3CDTF">2021-10-06T04:21:25Z</dcterms:created>
  <dcterms:modified xsi:type="dcterms:W3CDTF">2021-10-12T06:48:52Z</dcterms:modified>
</cp:coreProperties>
</file>