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6" r:id="rId3"/>
    <p:sldId id="258" r:id="rId4"/>
    <p:sldId id="295" r:id="rId5"/>
    <p:sldId id="302" r:id="rId6"/>
    <p:sldId id="271" r:id="rId7"/>
    <p:sldId id="317" r:id="rId8"/>
    <p:sldId id="318" r:id="rId9"/>
    <p:sldId id="266" r:id="rId10"/>
    <p:sldId id="280" r:id="rId11"/>
    <p:sldId id="274" r:id="rId12"/>
    <p:sldId id="263" r:id="rId13"/>
    <p:sldId id="31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D6F45-F061-4CF8-9E07-AB1B6A05F2C1}" type="datetimeFigureOut">
              <a:rPr lang="en-US" smtClean="0"/>
              <a:t>9/22/2021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6F90AF-E67C-43D4-AA8C-DEAD0AA70A3B}" type="slidenum">
              <a:rPr lang="en-US" smtClean="0"/>
              <a:t>‹#›</a:t>
            </a:fld>
            <a:endParaRPr lang="en-US"/>
          </a:p>
        </p:txBody>
      </p:sp>
    </p:spTree>
    <p:extLst>
      <p:ext uri="{BB962C8B-B14F-4D97-AF65-F5344CB8AC3E}">
        <p14:creationId xmlns:p14="http://schemas.microsoft.com/office/powerpoint/2010/main" val="308108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a:t>শিক্ষক</a:t>
            </a:r>
            <a:r>
              <a:rPr lang="bn-BD" baseline="0" dirty="0"/>
              <a:t> শিক্ষার্থীদের জিজ্ঞাসা করতে পারেন, একই পারমাণবিক সংখ্যা কিন্তু ভরসংখ্যা আলাদা হলে তাদের  আমরা কি বলতে পারি? এভাবে শিক্ষার্থীদের সহযোগিতার মাধ্যমে পাঠ ঘোষণা করা যেতে পারে। পাঠ শিরোনাম বোর্ডে লিখে দিলে ভালো হয়।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4</a:t>
            </a:fld>
            <a:endParaRPr lang="en-US"/>
          </a:p>
        </p:txBody>
      </p:sp>
    </p:spTree>
    <p:extLst>
      <p:ext uri="{BB962C8B-B14F-4D97-AF65-F5344CB8AC3E}">
        <p14:creationId xmlns:p14="http://schemas.microsoft.com/office/powerpoint/2010/main" val="2019889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5ECB01-954F-4F0C-AA8D-63FF35297E27}" type="slidenum">
              <a:rPr lang="en-US" smtClean="0"/>
              <a:pPr/>
              <a:t>7</a:t>
            </a:fld>
            <a:endParaRPr lang="en-US"/>
          </a:p>
        </p:txBody>
      </p:sp>
    </p:spTree>
    <p:extLst>
      <p:ext uri="{BB962C8B-B14F-4D97-AF65-F5344CB8AC3E}">
        <p14:creationId xmlns:p14="http://schemas.microsoft.com/office/powerpoint/2010/main" val="1425737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bn-BD" dirty="0"/>
              <a:t>শিক্ষার্থীদের</a:t>
            </a:r>
            <a:r>
              <a:rPr lang="bn-BD" baseline="0" dirty="0"/>
              <a:t> ৩/৪ টি দলে ভাগ করে কাজ দেয়া যেতে পারে।</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10</a:t>
            </a:fld>
            <a:endParaRPr lang="en-US"/>
          </a:p>
        </p:txBody>
      </p:sp>
    </p:spTree>
    <p:extLst>
      <p:ext uri="{BB962C8B-B14F-4D97-AF65-F5344CB8AC3E}">
        <p14:creationId xmlns:p14="http://schemas.microsoft.com/office/powerpoint/2010/main" val="816679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sz="2800" dirty="0"/>
              <a:t>প্রশ্নগুলির সাথে</a:t>
            </a:r>
            <a:r>
              <a:rPr lang="bn-BD" sz="2800" baseline="0" dirty="0"/>
              <a:t> উত্তরগুলি</a:t>
            </a:r>
            <a:r>
              <a:rPr lang="bn-BD" sz="2800" dirty="0"/>
              <a:t> মিলিয়ে দেখি ১) </a:t>
            </a:r>
            <a:r>
              <a:rPr lang="bn-BD" sz="2800" dirty="0">
                <a:solidFill>
                  <a:srgbClr val="7030A0"/>
                </a:solidFill>
                <a:latin typeface="NikoshBAN" panose="02000000000000000000" pitchFamily="2" charset="0"/>
                <a:cs typeface="NikoshBAN" panose="02000000000000000000" pitchFamily="2" charset="0"/>
              </a:rPr>
              <a:t>আইসোটোপ ২ প্রকার  ২) অস্থায়ী আইসোটোপ তেজস্কিয় রশ্মি বিকিরণ করে থাকে।  ৩) তেজস্ক্রিয় রশ্মি ব্যবহার</a:t>
            </a:r>
            <a:r>
              <a:rPr lang="bn-BD" sz="2800" baseline="0" dirty="0">
                <a:solidFill>
                  <a:srgbClr val="7030A0"/>
                </a:solidFill>
                <a:latin typeface="NikoshBAN" panose="02000000000000000000" pitchFamily="2" charset="0"/>
                <a:cs typeface="NikoshBAN" panose="02000000000000000000" pitchFamily="2" charset="0"/>
              </a:rPr>
              <a:t> করে</a:t>
            </a:r>
            <a:r>
              <a:rPr lang="bn-BD" sz="2800" dirty="0">
                <a:solidFill>
                  <a:srgbClr val="7030A0"/>
                </a:solidFill>
                <a:latin typeface="NikoshBAN" panose="02000000000000000000" pitchFamily="2" charset="0"/>
                <a:cs typeface="NikoshBAN" panose="02000000000000000000" pitchFamily="2" charset="0"/>
              </a:rPr>
              <a:t> ডাক্তারি যন্ত্রপাতি জীবাণুমুক্ত করা হয় ।</a:t>
            </a:r>
            <a:endParaRPr lang="en-US" sz="2800" dirty="0"/>
          </a:p>
        </p:txBody>
      </p:sp>
      <p:sp>
        <p:nvSpPr>
          <p:cNvPr id="4" name="Slide Number Placeholder 3"/>
          <p:cNvSpPr>
            <a:spLocks noGrp="1"/>
          </p:cNvSpPr>
          <p:nvPr>
            <p:ph type="sldNum" sz="quarter" idx="10"/>
          </p:nvPr>
        </p:nvSpPr>
        <p:spPr/>
        <p:txBody>
          <a:bodyPr/>
          <a:lstStyle/>
          <a:p>
            <a:fld id="{421FE062-C944-4EE8-B963-7F5EF0C2073E}" type="slidenum">
              <a:rPr lang="en-US" smtClean="0"/>
              <a:t>11</a:t>
            </a:fld>
            <a:endParaRPr lang="en-US"/>
          </a:p>
        </p:txBody>
      </p:sp>
    </p:spTree>
    <p:extLst>
      <p:ext uri="{BB962C8B-B14F-4D97-AF65-F5344CB8AC3E}">
        <p14:creationId xmlns:p14="http://schemas.microsoft.com/office/powerpoint/2010/main" val="411842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66AB-411B-4C10-BF41-35F6D928E5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142A13-B71C-436B-AC24-2F5CF0C33D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E539B8-4E63-4F60-94CB-D79552C68FA8}"/>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5" name="Footer Placeholder 4">
            <a:extLst>
              <a:ext uri="{FF2B5EF4-FFF2-40B4-BE49-F238E27FC236}">
                <a16:creationId xmlns:a16="http://schemas.microsoft.com/office/drawing/2014/main" id="{1C5CD668-7072-4771-8685-3EC66B371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29B29-4CA1-4818-8E1B-F240F64CBF0E}"/>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133054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D8D2E-B11B-4B28-AA14-005D2057B7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BEDEAA-3A81-4CEC-8C1D-68286D3C6D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5FB514-00BF-401C-88E8-2F11950EB00F}"/>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5" name="Footer Placeholder 4">
            <a:extLst>
              <a:ext uri="{FF2B5EF4-FFF2-40B4-BE49-F238E27FC236}">
                <a16:creationId xmlns:a16="http://schemas.microsoft.com/office/drawing/2014/main" id="{7E6DA554-8801-44A7-9A5B-70C2FCF58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CC78E-EAAB-4E24-8913-1A91877F8C6F}"/>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121681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E1DF19-A859-4C01-A39A-CD3443D9D7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07BA6D-0F65-4BC4-9500-540298AFF8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4BF2E7-56D2-4849-AD05-BA1B4800DD92}"/>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5" name="Footer Placeholder 4">
            <a:extLst>
              <a:ext uri="{FF2B5EF4-FFF2-40B4-BE49-F238E27FC236}">
                <a16:creationId xmlns:a16="http://schemas.microsoft.com/office/drawing/2014/main" id="{7E57A2FB-8D5D-4D42-B517-D5601128D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0B7FB-9E1F-4EF7-A6EC-52C1EFA23E86}"/>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12547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FA225-18AD-4EF8-97E6-5207E8F3AC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F2C8B4-7295-478E-89ED-3E50C2CD03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1CEFE-6D44-4F29-AC13-1285246DCF74}"/>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5" name="Footer Placeholder 4">
            <a:extLst>
              <a:ext uri="{FF2B5EF4-FFF2-40B4-BE49-F238E27FC236}">
                <a16:creationId xmlns:a16="http://schemas.microsoft.com/office/drawing/2014/main" id="{5B54463F-202A-473F-BFBE-CA84E85B36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899F03-1878-48BC-98FD-30EE382F73A1}"/>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142311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CC26-B236-48D0-9283-E3E9724F2C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DDB746-6C38-4DCD-97A0-80D778420D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9D8CAF-7AAC-4AB7-9598-F03FE9D73A2D}"/>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5" name="Footer Placeholder 4">
            <a:extLst>
              <a:ext uri="{FF2B5EF4-FFF2-40B4-BE49-F238E27FC236}">
                <a16:creationId xmlns:a16="http://schemas.microsoft.com/office/drawing/2014/main" id="{6D5C1BF6-2C53-4D39-B681-42386585F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0C6073-F511-45A7-80AB-5F04E904BC39}"/>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2330872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255DA-D077-4EFA-BCEC-ECD1E5FD81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9EA0B-9CD4-4A7F-846A-D9133CDDBF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D6AB49-00BB-4D34-A3D1-FCEF399744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58B36A-ADBA-4E08-B1EA-E5DC1D3F8C8F}"/>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6" name="Footer Placeholder 5">
            <a:extLst>
              <a:ext uri="{FF2B5EF4-FFF2-40B4-BE49-F238E27FC236}">
                <a16:creationId xmlns:a16="http://schemas.microsoft.com/office/drawing/2014/main" id="{BB6DF9CF-1BD5-472C-9710-415FA4258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98D2B3-5346-4282-9C8F-EDD428319C30}"/>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143653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5A635-27D9-4622-9069-F6734FB062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3D5D97-54BF-4E11-987C-ED9A639AA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5F4F73-0DCE-49C6-A632-8B99909545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6305BE-12C7-45F9-AB9E-3C39958576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9461D3-70A6-4C44-8274-48F8F96039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F1EBE2-B3CE-45CD-8A61-1EAE83E88926}"/>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8" name="Footer Placeholder 7">
            <a:extLst>
              <a:ext uri="{FF2B5EF4-FFF2-40B4-BE49-F238E27FC236}">
                <a16:creationId xmlns:a16="http://schemas.microsoft.com/office/drawing/2014/main" id="{0401D3EA-D07C-436B-B423-34766F5102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742754-84DB-4F47-A5C3-823531E38935}"/>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1414001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4CC00-C47B-4E8D-BA13-118F5BD2A8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E7B882-6516-4332-B64A-1E4AB8FF0203}"/>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4" name="Footer Placeholder 3">
            <a:extLst>
              <a:ext uri="{FF2B5EF4-FFF2-40B4-BE49-F238E27FC236}">
                <a16:creationId xmlns:a16="http://schemas.microsoft.com/office/drawing/2014/main" id="{4AAF702F-CF9F-46FB-9D44-469F2EE8B5C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01E04B-4AB3-409E-A493-5735166839A8}"/>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2305556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FAF0EF-C988-4556-AC5A-4288F897E33D}"/>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3" name="Footer Placeholder 2">
            <a:extLst>
              <a:ext uri="{FF2B5EF4-FFF2-40B4-BE49-F238E27FC236}">
                <a16:creationId xmlns:a16="http://schemas.microsoft.com/office/drawing/2014/main" id="{C8F72A0D-1BBB-443C-B5CD-9651020E5A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9BAE08-3B1D-4D6C-B569-D1801BBFFD5C}"/>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3955906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C0A81-BC9A-4EAB-AED5-ED171FB9EC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13EE22-40B3-44A8-B11B-ED29294ADD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428B8E-6CEB-41C4-9BB3-D3A16CA61C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A038E-15D4-4CAE-AEDA-D5B9B1ACAF97}"/>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6" name="Footer Placeholder 5">
            <a:extLst>
              <a:ext uri="{FF2B5EF4-FFF2-40B4-BE49-F238E27FC236}">
                <a16:creationId xmlns:a16="http://schemas.microsoft.com/office/drawing/2014/main" id="{90118B09-89A1-425D-90C5-8D58C13723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DC04BF-A485-410B-89F9-2D30883E9E76}"/>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73370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D812-0776-43C2-9747-82EBD03A7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EAA8A4-C459-48A4-B294-5E0B2D7B87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A68F9C-2A2B-4E0E-94A3-936B9F9ED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B3C5F4-4202-4FF3-B818-155A1B4A5756}"/>
              </a:ext>
            </a:extLst>
          </p:cNvPr>
          <p:cNvSpPr>
            <a:spLocks noGrp="1"/>
          </p:cNvSpPr>
          <p:nvPr>
            <p:ph type="dt" sz="half" idx="10"/>
          </p:nvPr>
        </p:nvSpPr>
        <p:spPr/>
        <p:txBody>
          <a:bodyPr/>
          <a:lstStyle/>
          <a:p>
            <a:fld id="{C013A3D0-7699-4ED4-A486-EEC296535493}" type="datetimeFigureOut">
              <a:rPr lang="en-US" smtClean="0"/>
              <a:t>9/22/2021</a:t>
            </a:fld>
            <a:endParaRPr lang="en-US"/>
          </a:p>
        </p:txBody>
      </p:sp>
      <p:sp>
        <p:nvSpPr>
          <p:cNvPr id="6" name="Footer Placeholder 5">
            <a:extLst>
              <a:ext uri="{FF2B5EF4-FFF2-40B4-BE49-F238E27FC236}">
                <a16:creationId xmlns:a16="http://schemas.microsoft.com/office/drawing/2014/main" id="{6894504A-E9C4-496C-9EE7-5191F33F03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F0D375-10BE-40AE-8AF6-A711A7F61BDD}"/>
              </a:ext>
            </a:extLst>
          </p:cNvPr>
          <p:cNvSpPr>
            <a:spLocks noGrp="1"/>
          </p:cNvSpPr>
          <p:nvPr>
            <p:ph type="sldNum" sz="quarter" idx="12"/>
          </p:nvPr>
        </p:nvSpPr>
        <p:spPr/>
        <p:txBody>
          <a:bodyPr/>
          <a:lstStyle/>
          <a:p>
            <a:fld id="{E47E45FC-8714-476F-B2A0-CE1D04FEA74E}" type="slidenum">
              <a:rPr lang="en-US" smtClean="0"/>
              <a:t>‹#›</a:t>
            </a:fld>
            <a:endParaRPr lang="en-US"/>
          </a:p>
        </p:txBody>
      </p:sp>
    </p:spTree>
    <p:extLst>
      <p:ext uri="{BB962C8B-B14F-4D97-AF65-F5344CB8AC3E}">
        <p14:creationId xmlns:p14="http://schemas.microsoft.com/office/powerpoint/2010/main" val="2851403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E93B66-1CB2-4A8A-A43F-C830FFF28F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7A96E3-21A9-41E2-BD69-70796C0267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EC8CE-EC0E-4E03-B665-06072686CA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3A3D0-7699-4ED4-A486-EEC296535493}" type="datetimeFigureOut">
              <a:rPr lang="en-US" smtClean="0"/>
              <a:t>9/22/2021</a:t>
            </a:fld>
            <a:endParaRPr lang="en-US"/>
          </a:p>
        </p:txBody>
      </p:sp>
      <p:sp>
        <p:nvSpPr>
          <p:cNvPr id="5" name="Footer Placeholder 4">
            <a:extLst>
              <a:ext uri="{FF2B5EF4-FFF2-40B4-BE49-F238E27FC236}">
                <a16:creationId xmlns:a16="http://schemas.microsoft.com/office/drawing/2014/main" id="{3D21AA27-E390-4DBE-ABD2-B45919B982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AE13CF-DF27-45C0-A4B7-5B1D41BCF7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7E45FC-8714-476F-B2A0-CE1D04FEA74E}" type="slidenum">
              <a:rPr lang="en-US" smtClean="0"/>
              <a:t>‹#›</a:t>
            </a:fld>
            <a:endParaRPr lang="en-US"/>
          </a:p>
        </p:txBody>
      </p:sp>
    </p:spTree>
    <p:extLst>
      <p:ext uri="{BB962C8B-B14F-4D97-AF65-F5344CB8AC3E}">
        <p14:creationId xmlns:p14="http://schemas.microsoft.com/office/powerpoint/2010/main" val="326186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1D0C32F-BCB4-40CE-8EE3-8247612FC223}"/>
              </a:ext>
            </a:extLst>
          </p:cNvPr>
          <p:cNvSpPr txBox="1"/>
          <p:nvPr/>
        </p:nvSpPr>
        <p:spPr>
          <a:xfrm>
            <a:off x="3567447" y="540913"/>
            <a:ext cx="4868214" cy="646331"/>
          </a:xfrm>
          <a:prstGeom prst="rect">
            <a:avLst/>
          </a:prstGeom>
          <a:noFill/>
        </p:spPr>
        <p:txBody>
          <a:bodyPr wrap="square" rtlCol="0">
            <a:spAutoFit/>
          </a:bodyPr>
          <a:lstStyle/>
          <a:p>
            <a:pPr algn="ctr"/>
            <a:r>
              <a:rPr lang="en-GB" sz="3600" dirty="0" err="1">
                <a:latin typeface="NikoshBAN" panose="02000000000000000000" pitchFamily="2" charset="0"/>
                <a:cs typeface="NikoshBAN" panose="02000000000000000000" pitchFamily="2" charset="0"/>
              </a:rPr>
              <a:t>আজকের</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ক্লাসে</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স্বাগতম</a:t>
            </a:r>
            <a:endParaRPr lang="en-US" sz="3600" dirty="0">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A4CF5510-970F-470C-BA15-A62A1604773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719618" y="1451312"/>
            <a:ext cx="8502555" cy="51623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454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9077" y="2624051"/>
            <a:ext cx="9713844" cy="584775"/>
          </a:xfrm>
          <a:prstGeom prst="rect">
            <a:avLst/>
          </a:prstGeom>
          <a:noFill/>
        </p:spPr>
        <p:txBody>
          <a:bodyPr wrap="square" rtlCol="0">
            <a:spAutoFit/>
          </a:bodyPr>
          <a:lstStyle/>
          <a:p>
            <a:pPr algn="ctr"/>
            <a:r>
              <a:rPr lang="bn-BD" sz="3200" dirty="0">
                <a:latin typeface="NikoshBAN" pitchFamily="2" charset="0"/>
                <a:cs typeface="NikoshBAN" pitchFamily="2" charset="0"/>
              </a:rPr>
              <a:t>সেন্টের মাধ্যমে ব্যাপন পরীক্ষণ...</a:t>
            </a:r>
            <a:endParaRPr lang="en-US" sz="3200" dirty="0">
              <a:latin typeface="NikoshBAN" pitchFamily="2" charset="0"/>
              <a:cs typeface="NikoshBAN" pitchFamily="2" charset="0"/>
            </a:endParaRPr>
          </a:p>
        </p:txBody>
      </p:sp>
      <p:sp>
        <p:nvSpPr>
          <p:cNvPr id="13" name="TextBox 12">
            <a:extLst>
              <a:ext uri="{FF2B5EF4-FFF2-40B4-BE49-F238E27FC236}">
                <a16:creationId xmlns:a16="http://schemas.microsoft.com/office/drawing/2014/main" id="{A9D6BD93-FC07-4460-B6FC-7B7A0B876635}"/>
              </a:ext>
            </a:extLst>
          </p:cNvPr>
          <p:cNvSpPr txBox="1"/>
          <p:nvPr/>
        </p:nvSpPr>
        <p:spPr>
          <a:xfrm>
            <a:off x="3756479" y="896496"/>
            <a:ext cx="4679041" cy="646331"/>
          </a:xfrm>
          <a:prstGeom prst="rect">
            <a:avLst/>
          </a:prstGeom>
          <a:noFill/>
        </p:spPr>
        <p:txBody>
          <a:bodyPr wrap="square" rtlCol="0">
            <a:spAutoFit/>
          </a:bodyPr>
          <a:lstStyle/>
          <a:p>
            <a:pPr algn="ctr"/>
            <a:r>
              <a:rPr lang="en-GB" sz="3600" dirty="0" err="1">
                <a:latin typeface="NikoshBAN" panose="02000000000000000000" pitchFamily="2" charset="0"/>
                <a:cs typeface="NikoshBAN" panose="02000000000000000000" pitchFamily="2" charset="0"/>
              </a:rPr>
              <a:t>দলগত</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কাজ</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10290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998175" y="2142005"/>
            <a:ext cx="8195648" cy="2554545"/>
          </a:xfrm>
          <a:prstGeom prst="rect">
            <a:avLst/>
          </a:prstGeom>
          <a:noFill/>
        </p:spPr>
        <p:txBody>
          <a:bodyPr wrap="square" rtlCol="0">
            <a:spAutoFit/>
          </a:bodyPr>
          <a:lstStyle/>
          <a:p>
            <a:pPr marL="342900" indent="-342900">
              <a:buFont typeface="+mj-lt"/>
              <a:buAutoNum type="arabicPeriod"/>
            </a:pPr>
            <a:r>
              <a:rPr lang="bn-BD" sz="3200" dirty="0">
                <a:latin typeface="NikoshBAN" pitchFamily="2" charset="0"/>
                <a:cs typeface="NikoshBAN" pitchFamily="2" charset="0"/>
              </a:rPr>
              <a:t>ব্যাপন কী? </a:t>
            </a:r>
          </a:p>
          <a:p>
            <a:pPr marL="342900" indent="-342900">
              <a:buFont typeface="+mj-lt"/>
              <a:buAutoNum type="arabicPeriod"/>
            </a:pPr>
            <a:r>
              <a:rPr lang="bn-BD" sz="3200" dirty="0">
                <a:latin typeface="NikoshBAN" pitchFamily="2" charset="0"/>
                <a:cs typeface="NikoshBAN" pitchFamily="2" charset="0"/>
              </a:rPr>
              <a:t>ব্যাপন চাপ কী?</a:t>
            </a:r>
          </a:p>
          <a:p>
            <a:pPr marL="342900" indent="-342900">
              <a:buFont typeface="+mj-lt"/>
              <a:buAutoNum type="arabicPeriod"/>
            </a:pPr>
            <a:r>
              <a:rPr lang="bn-BD" sz="3200" dirty="0">
                <a:latin typeface="NikoshBAN" pitchFamily="2" charset="0"/>
                <a:cs typeface="NikoshBAN" pitchFamily="2" charset="0"/>
              </a:rPr>
              <a:t>কোষে অক্সিজেন প্রবেশ ও কার্বনডাইঅক্সাইড বের হয়ে যায় কোন প্রক্রিয়ায়?</a:t>
            </a:r>
          </a:p>
          <a:p>
            <a:pPr marL="342900" indent="-342900">
              <a:buFont typeface="+mj-lt"/>
              <a:buAutoNum type="arabicPeriod"/>
            </a:pPr>
            <a:r>
              <a:rPr lang="bn-BD" sz="3200" dirty="0">
                <a:latin typeface="NikoshBAN" pitchFamily="2" charset="0"/>
                <a:cs typeface="NikoshBAN" pitchFamily="2" charset="0"/>
              </a:rPr>
              <a:t>কোন কোন কাজ ব্যাপন দ্ধারা সম্পন্ন হয়?</a:t>
            </a:r>
            <a:endParaRPr lang="en-US" sz="3200" dirty="0">
              <a:latin typeface="NikoshBAN" pitchFamily="2" charset="0"/>
              <a:cs typeface="NikoshBAN" pitchFamily="2" charset="0"/>
            </a:endParaRPr>
          </a:p>
        </p:txBody>
      </p:sp>
      <p:sp>
        <p:nvSpPr>
          <p:cNvPr id="11" name="TextBox 10">
            <a:extLst>
              <a:ext uri="{FF2B5EF4-FFF2-40B4-BE49-F238E27FC236}">
                <a16:creationId xmlns:a16="http://schemas.microsoft.com/office/drawing/2014/main" id="{E334DB4F-4711-4205-BD50-0B3A3A84E546}"/>
              </a:ext>
            </a:extLst>
          </p:cNvPr>
          <p:cNvSpPr txBox="1"/>
          <p:nvPr/>
        </p:nvSpPr>
        <p:spPr>
          <a:xfrm>
            <a:off x="3202577" y="669288"/>
            <a:ext cx="5786845" cy="646331"/>
          </a:xfrm>
          <a:prstGeom prst="rect">
            <a:avLst/>
          </a:prstGeom>
          <a:noFill/>
        </p:spPr>
        <p:txBody>
          <a:bodyPr wrap="square" rtlCol="0">
            <a:spAutoFit/>
          </a:bodyPr>
          <a:lstStyle/>
          <a:p>
            <a:pPr algn="ctr"/>
            <a:r>
              <a:rPr lang="en-GB" sz="3600" dirty="0" err="1">
                <a:latin typeface="NikoshBAN" panose="02000000000000000000" pitchFamily="2" charset="0"/>
                <a:cs typeface="NikoshBAN" panose="02000000000000000000" pitchFamily="2" charset="0"/>
              </a:rPr>
              <a:t>মূল্যায়ন</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25719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4F0D058-E692-4B42-A8AB-04EB6AA95962}"/>
              </a:ext>
            </a:extLst>
          </p:cNvPr>
          <p:cNvSpPr txBox="1"/>
          <p:nvPr/>
        </p:nvSpPr>
        <p:spPr>
          <a:xfrm>
            <a:off x="3366350" y="357512"/>
            <a:ext cx="5786845" cy="646331"/>
          </a:xfrm>
          <a:prstGeom prst="rect">
            <a:avLst/>
          </a:prstGeom>
          <a:noFill/>
        </p:spPr>
        <p:txBody>
          <a:bodyPr wrap="square" rtlCol="0">
            <a:spAutoFit/>
          </a:bodyPr>
          <a:lstStyle/>
          <a:p>
            <a:pPr algn="ctr"/>
            <a:r>
              <a:rPr lang="en-GB" sz="3600" dirty="0" err="1">
                <a:latin typeface="NikoshBAN" panose="02000000000000000000" pitchFamily="2" charset="0"/>
                <a:cs typeface="NikoshBAN" panose="02000000000000000000" pitchFamily="2" charset="0"/>
              </a:rPr>
              <a:t>বাড়ির</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কাজ</a:t>
            </a:r>
            <a:endParaRPr lang="en-US" sz="3600"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2A5885A1-312C-4282-9839-6DC21DC6E2BE}"/>
              </a:ext>
            </a:extLst>
          </p:cNvPr>
          <p:cNvSpPr txBox="1"/>
          <p:nvPr/>
        </p:nvSpPr>
        <p:spPr>
          <a:xfrm>
            <a:off x="1335075" y="2643512"/>
            <a:ext cx="9849394" cy="584775"/>
          </a:xfrm>
          <a:prstGeom prst="rect">
            <a:avLst/>
          </a:prstGeom>
          <a:noFill/>
        </p:spPr>
        <p:txBody>
          <a:bodyPr wrap="square" rtlCol="0">
            <a:spAutoFit/>
          </a:bodyPr>
          <a:lstStyle/>
          <a:p>
            <a:pPr algn="ctr"/>
            <a:r>
              <a:rPr lang="bn-BD" sz="3200" dirty="0">
                <a:latin typeface="NikoshBAN" pitchFamily="2" charset="0"/>
                <a:cs typeface="NikoshBAN" pitchFamily="2" charset="0"/>
              </a:rPr>
              <a:t>আমাদের বাড়ির চারপাশে সংঘটিত বিভিন্ন ব্যাপন ক্রিয়ার তালিকা তৈরী কর।</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518505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1D0C32F-BCB4-40CE-8EE3-8247612FC223}"/>
              </a:ext>
            </a:extLst>
          </p:cNvPr>
          <p:cNvSpPr txBox="1"/>
          <p:nvPr/>
        </p:nvSpPr>
        <p:spPr>
          <a:xfrm>
            <a:off x="3567447" y="540913"/>
            <a:ext cx="4868214" cy="646331"/>
          </a:xfrm>
          <a:prstGeom prst="rect">
            <a:avLst/>
          </a:prstGeom>
          <a:noFill/>
        </p:spPr>
        <p:txBody>
          <a:bodyPr wrap="square" rtlCol="0">
            <a:spAutoFit/>
          </a:bodyPr>
          <a:lstStyle/>
          <a:p>
            <a:pPr algn="ctr"/>
            <a:r>
              <a:rPr lang="en-GB" sz="3600" dirty="0" err="1">
                <a:latin typeface="NikoshBAN" panose="02000000000000000000" pitchFamily="2" charset="0"/>
                <a:cs typeface="NikoshBAN" panose="02000000000000000000" pitchFamily="2" charset="0"/>
              </a:rPr>
              <a:t>ধন্যবাদ</a:t>
            </a:r>
            <a:endParaRPr lang="en-US" sz="3600" dirty="0">
              <a:latin typeface="NikoshBAN" panose="02000000000000000000" pitchFamily="2" charset="0"/>
              <a:cs typeface="NikoshBAN" panose="02000000000000000000" pitchFamily="2" charset="0"/>
            </a:endParaRPr>
          </a:p>
        </p:txBody>
      </p:sp>
      <p:pic>
        <p:nvPicPr>
          <p:cNvPr id="6" name="Picture 5">
            <a:extLst>
              <a:ext uri="{FF2B5EF4-FFF2-40B4-BE49-F238E27FC236}">
                <a16:creationId xmlns:a16="http://schemas.microsoft.com/office/drawing/2014/main" id="{6E607B17-AEAB-4E37-80EE-3BBB18DBF21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59725" y="1798005"/>
            <a:ext cx="9672549" cy="376154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1333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4"/>
          <p:cNvSpPr/>
          <p:nvPr/>
        </p:nvSpPr>
        <p:spPr>
          <a:xfrm>
            <a:off x="685801" y="3894836"/>
            <a:ext cx="4470429" cy="2201294"/>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algn="ctr" defTabSz="1600200">
              <a:lnSpc>
                <a:spcPct val="90000"/>
              </a:lnSpc>
              <a:spcBef>
                <a:spcPct val="0"/>
              </a:spcBef>
              <a:spcAft>
                <a:spcPct val="35000"/>
              </a:spcAft>
            </a:pPr>
            <a:r>
              <a:rPr lang="as-IN" sz="2800" b="0" i="0" dirty="0">
                <a:solidFill>
                  <a:srgbClr val="050505"/>
                </a:solidFill>
                <a:effectLst/>
                <a:latin typeface="NikoshBAN" panose="02000000000000000000" pitchFamily="2" charset="0"/>
                <a:cs typeface="NikoshBAN" panose="02000000000000000000" pitchFamily="2" charset="0"/>
              </a:rPr>
              <a:t>মোছাঃ উম্মে ছালমা, </a:t>
            </a:r>
            <a:endParaRPr lang="en-GB" sz="2800" b="0" i="0" dirty="0">
              <a:solidFill>
                <a:srgbClr val="050505"/>
              </a:solidFill>
              <a:effectLst/>
              <a:latin typeface="NikoshBAN" panose="02000000000000000000" pitchFamily="2" charset="0"/>
              <a:cs typeface="NikoshBAN" panose="02000000000000000000" pitchFamily="2" charset="0"/>
            </a:endParaRPr>
          </a:p>
          <a:p>
            <a:pPr algn="ctr" defTabSz="1600200">
              <a:lnSpc>
                <a:spcPct val="90000"/>
              </a:lnSpc>
              <a:spcBef>
                <a:spcPct val="0"/>
              </a:spcBef>
              <a:spcAft>
                <a:spcPct val="35000"/>
              </a:spcAft>
            </a:pPr>
            <a:r>
              <a:rPr lang="as-IN" sz="2800" b="0" i="0" dirty="0">
                <a:solidFill>
                  <a:srgbClr val="050505"/>
                </a:solidFill>
                <a:effectLst/>
                <a:latin typeface="NikoshBAN" panose="02000000000000000000" pitchFamily="2" charset="0"/>
                <a:cs typeface="NikoshBAN" panose="02000000000000000000" pitchFamily="2" charset="0"/>
              </a:rPr>
              <a:t>প্রভাষক, পদার্থ বিজ্ঞান</a:t>
            </a:r>
            <a:endParaRPr lang="en-GB" sz="2800" b="0" i="0" dirty="0">
              <a:solidFill>
                <a:srgbClr val="050505"/>
              </a:solidFill>
              <a:effectLst/>
              <a:latin typeface="NikoshBAN" panose="02000000000000000000" pitchFamily="2" charset="0"/>
              <a:cs typeface="NikoshBAN" panose="02000000000000000000" pitchFamily="2" charset="0"/>
            </a:endParaRPr>
          </a:p>
          <a:p>
            <a:pPr algn="ctr" defTabSz="1600200">
              <a:lnSpc>
                <a:spcPct val="90000"/>
              </a:lnSpc>
              <a:spcBef>
                <a:spcPct val="0"/>
              </a:spcBef>
              <a:spcAft>
                <a:spcPct val="35000"/>
              </a:spcAft>
            </a:pPr>
            <a:r>
              <a:rPr lang="as-IN" sz="2800" b="0" i="0" dirty="0">
                <a:solidFill>
                  <a:srgbClr val="050505"/>
                </a:solidFill>
                <a:effectLst/>
                <a:latin typeface="NikoshBAN" panose="02000000000000000000" pitchFamily="2" charset="0"/>
                <a:cs typeface="NikoshBAN" panose="02000000000000000000" pitchFamily="2" charset="0"/>
              </a:rPr>
              <a:t>খামারগ্ৰাম ডিগ্ৰি কলেজ, এনা</a:t>
            </a:r>
            <a:r>
              <a:rPr lang="en-GB" sz="2800" dirty="0" err="1">
                <a:solidFill>
                  <a:srgbClr val="050505"/>
                </a:solidFill>
                <a:latin typeface="NikoshBAN" panose="02000000000000000000" pitchFamily="2" charset="0"/>
                <a:cs typeface="NikoshBAN" panose="02000000000000000000" pitchFamily="2" charset="0"/>
              </a:rPr>
              <a:t>য়ে</a:t>
            </a:r>
            <a:r>
              <a:rPr lang="as-IN" sz="2800" b="0" i="0" dirty="0">
                <a:solidFill>
                  <a:srgbClr val="050505"/>
                </a:solidFill>
                <a:effectLst/>
                <a:latin typeface="NikoshBAN" panose="02000000000000000000" pitchFamily="2" charset="0"/>
                <a:cs typeface="NikoshBAN" panose="02000000000000000000" pitchFamily="2" charset="0"/>
              </a:rPr>
              <a:t>তপুর, চৌহালী, সিরাজগঞ্জে।</a:t>
            </a:r>
            <a:endParaRPr lang="en-GB" sz="2800" b="0" i="0" dirty="0">
              <a:solidFill>
                <a:srgbClr val="050505"/>
              </a:solidFill>
              <a:effectLst/>
              <a:latin typeface="NikoshBAN" panose="02000000000000000000" pitchFamily="2" charset="0"/>
              <a:cs typeface="NikoshBAN" panose="02000000000000000000" pitchFamily="2" charset="0"/>
            </a:endParaRPr>
          </a:p>
        </p:txBody>
      </p:sp>
      <p:pic>
        <p:nvPicPr>
          <p:cNvPr id="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940691" y="1439871"/>
            <a:ext cx="1960648" cy="2454965"/>
          </a:xfrm>
          <a:prstGeom prst="rect">
            <a:avLst/>
          </a:prstGeom>
          <a:ln>
            <a:noFill/>
          </a:ln>
          <a:effectLst>
            <a:softEdge rad="112500"/>
          </a:effectLst>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rcRect/>
          <a:stretch/>
        </p:blipFill>
        <p:spPr>
          <a:xfrm>
            <a:off x="8290663" y="1737360"/>
            <a:ext cx="1587036" cy="1830887"/>
          </a:xfrm>
          <a:prstGeom prst="rect">
            <a:avLst/>
          </a:prstGeom>
          <a:ln>
            <a:solidFill>
              <a:srgbClr val="000000"/>
            </a:solidFill>
          </a:ln>
          <a:effectLst>
            <a:outerShdw blurRad="190500" algn="tl" rotWithShape="0">
              <a:srgbClr val="000000">
                <a:alpha val="70000"/>
              </a:srgbClr>
            </a:outerShdw>
          </a:effectLst>
        </p:spPr>
      </p:pic>
      <p:sp>
        <p:nvSpPr>
          <p:cNvPr id="10" name="Rounded Rectangle 4">
            <a:extLst>
              <a:ext uri="{FF2B5EF4-FFF2-40B4-BE49-F238E27FC236}">
                <a16:creationId xmlns:a16="http://schemas.microsoft.com/office/drawing/2014/main" id="{32740B04-4487-41D2-B111-A124C3580AF4}"/>
              </a:ext>
            </a:extLst>
          </p:cNvPr>
          <p:cNvSpPr/>
          <p:nvPr/>
        </p:nvSpPr>
        <p:spPr>
          <a:xfrm>
            <a:off x="6801076" y="3874495"/>
            <a:ext cx="4470429" cy="2201294"/>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algn="ctr" defTabSz="1600200">
              <a:lnSpc>
                <a:spcPct val="90000"/>
              </a:lnSpc>
              <a:spcBef>
                <a:spcPct val="0"/>
              </a:spcBef>
              <a:spcAft>
                <a:spcPct val="35000"/>
              </a:spcAft>
            </a:pPr>
            <a:r>
              <a:rPr lang="en-GB" sz="2800" b="0" i="0" dirty="0" err="1">
                <a:solidFill>
                  <a:srgbClr val="050505"/>
                </a:solidFill>
                <a:effectLst/>
                <a:latin typeface="NikoshBAN" panose="02000000000000000000" pitchFamily="2" charset="0"/>
                <a:cs typeface="NikoshBAN" panose="02000000000000000000" pitchFamily="2" charset="0"/>
              </a:rPr>
              <a:t>বিষয়ঃ</a:t>
            </a:r>
            <a:r>
              <a:rPr lang="en-GB" sz="2800" b="0" i="0" dirty="0">
                <a:solidFill>
                  <a:srgbClr val="050505"/>
                </a:solidFill>
                <a:effectLst/>
                <a:latin typeface="NikoshBAN" panose="02000000000000000000" pitchFamily="2" charset="0"/>
                <a:cs typeface="NikoshBAN" panose="02000000000000000000" pitchFamily="2" charset="0"/>
              </a:rPr>
              <a:t> </a:t>
            </a:r>
            <a:r>
              <a:rPr lang="en-GB" sz="2800" b="0" i="0" dirty="0" err="1">
                <a:solidFill>
                  <a:srgbClr val="050505"/>
                </a:solidFill>
                <a:effectLst/>
                <a:latin typeface="NikoshBAN" panose="02000000000000000000" pitchFamily="2" charset="0"/>
                <a:cs typeface="NikoshBAN" panose="02000000000000000000" pitchFamily="2" charset="0"/>
              </a:rPr>
              <a:t>বিজ্ঞান</a:t>
            </a:r>
            <a:endParaRPr lang="en-GB" sz="2800" b="0" i="0" dirty="0">
              <a:solidFill>
                <a:srgbClr val="050505"/>
              </a:solidFill>
              <a:effectLst/>
              <a:latin typeface="NikoshBAN" panose="02000000000000000000" pitchFamily="2" charset="0"/>
              <a:cs typeface="NikoshBAN" panose="02000000000000000000" pitchFamily="2" charset="0"/>
            </a:endParaRPr>
          </a:p>
          <a:p>
            <a:pPr algn="ctr" defTabSz="1600200">
              <a:lnSpc>
                <a:spcPct val="90000"/>
              </a:lnSpc>
              <a:spcBef>
                <a:spcPct val="0"/>
              </a:spcBef>
              <a:spcAft>
                <a:spcPct val="35000"/>
              </a:spcAft>
            </a:pPr>
            <a:r>
              <a:rPr lang="en-GB" sz="2800" dirty="0" err="1">
                <a:solidFill>
                  <a:srgbClr val="050505"/>
                </a:solidFill>
                <a:latin typeface="NikoshBAN" panose="02000000000000000000" pitchFamily="2" charset="0"/>
                <a:cs typeface="NikoshBAN" panose="02000000000000000000" pitchFamily="2" charset="0"/>
              </a:rPr>
              <a:t>শ্রেণিঃ</a:t>
            </a:r>
            <a:r>
              <a:rPr lang="en-GB" sz="2800" dirty="0">
                <a:solidFill>
                  <a:srgbClr val="050505"/>
                </a:solidFill>
                <a:latin typeface="NikoshBAN" panose="02000000000000000000" pitchFamily="2" charset="0"/>
                <a:cs typeface="NikoshBAN" panose="02000000000000000000" pitchFamily="2" charset="0"/>
              </a:rPr>
              <a:t> </a:t>
            </a:r>
            <a:r>
              <a:rPr lang="en-GB" sz="2800" dirty="0" err="1">
                <a:solidFill>
                  <a:srgbClr val="050505"/>
                </a:solidFill>
                <a:latin typeface="NikoshBAN" panose="02000000000000000000" pitchFamily="2" charset="0"/>
                <a:cs typeface="NikoshBAN" panose="02000000000000000000" pitchFamily="2" charset="0"/>
              </a:rPr>
              <a:t>অষ্টম</a:t>
            </a:r>
            <a:endParaRPr lang="en-GB" sz="2800" dirty="0">
              <a:solidFill>
                <a:srgbClr val="050505"/>
              </a:solidFill>
              <a:latin typeface="NikoshBAN" panose="02000000000000000000" pitchFamily="2" charset="0"/>
              <a:cs typeface="NikoshBAN" panose="02000000000000000000" pitchFamily="2" charset="0"/>
            </a:endParaRPr>
          </a:p>
          <a:p>
            <a:pPr algn="ctr" defTabSz="1600200">
              <a:lnSpc>
                <a:spcPct val="90000"/>
              </a:lnSpc>
              <a:spcBef>
                <a:spcPct val="0"/>
              </a:spcBef>
              <a:spcAft>
                <a:spcPct val="35000"/>
              </a:spcAft>
            </a:pPr>
            <a:r>
              <a:rPr lang="en-GB" sz="2800" b="0" i="0" dirty="0" err="1">
                <a:solidFill>
                  <a:srgbClr val="050505"/>
                </a:solidFill>
                <a:effectLst/>
                <a:latin typeface="NikoshBAN" panose="02000000000000000000" pitchFamily="2" charset="0"/>
                <a:cs typeface="NikoshBAN" panose="02000000000000000000" pitchFamily="2" charset="0"/>
              </a:rPr>
              <a:t>অধ্যায়ঃ</a:t>
            </a:r>
            <a:r>
              <a:rPr lang="en-GB" sz="2800" b="0" i="0" dirty="0">
                <a:solidFill>
                  <a:srgbClr val="050505"/>
                </a:solidFill>
                <a:effectLst/>
                <a:latin typeface="NikoshBAN" panose="02000000000000000000" pitchFamily="2" charset="0"/>
                <a:cs typeface="NikoshBAN" panose="02000000000000000000" pitchFamily="2" charset="0"/>
              </a:rPr>
              <a:t> </a:t>
            </a:r>
            <a:r>
              <a:rPr lang="en-GB" sz="2800" dirty="0" err="1">
                <a:solidFill>
                  <a:srgbClr val="050505"/>
                </a:solidFill>
                <a:latin typeface="NikoshBAN" panose="02000000000000000000" pitchFamily="2" charset="0"/>
                <a:cs typeface="NikoshBAN" panose="02000000000000000000" pitchFamily="2" charset="0"/>
              </a:rPr>
              <a:t>তৃতীয়</a:t>
            </a:r>
            <a:endParaRPr lang="en-GB" sz="2800" dirty="0">
              <a:solidFill>
                <a:srgbClr val="050505"/>
              </a:solidFill>
              <a:latin typeface="NikoshBAN" panose="02000000000000000000" pitchFamily="2" charset="0"/>
              <a:cs typeface="NikoshBAN" panose="02000000000000000000" pitchFamily="2" charset="0"/>
            </a:endParaRPr>
          </a:p>
          <a:p>
            <a:pPr algn="ctr" defTabSz="1600200">
              <a:lnSpc>
                <a:spcPct val="90000"/>
              </a:lnSpc>
              <a:spcBef>
                <a:spcPct val="0"/>
              </a:spcBef>
              <a:spcAft>
                <a:spcPct val="35000"/>
              </a:spcAft>
            </a:pPr>
            <a:r>
              <a:rPr lang="en-GB" sz="2800" b="0" i="0" dirty="0" err="1">
                <a:solidFill>
                  <a:srgbClr val="050505"/>
                </a:solidFill>
                <a:effectLst/>
                <a:latin typeface="NikoshBAN" panose="02000000000000000000" pitchFamily="2" charset="0"/>
                <a:cs typeface="NikoshBAN" panose="02000000000000000000" pitchFamily="2" charset="0"/>
              </a:rPr>
              <a:t>সময়ঃ</a:t>
            </a:r>
            <a:r>
              <a:rPr lang="en-GB" sz="2800" b="0" i="0" dirty="0">
                <a:solidFill>
                  <a:srgbClr val="050505"/>
                </a:solidFill>
                <a:effectLst/>
                <a:latin typeface="NikoshBAN" panose="02000000000000000000" pitchFamily="2" charset="0"/>
                <a:cs typeface="NikoshBAN" panose="02000000000000000000" pitchFamily="2" charset="0"/>
              </a:rPr>
              <a:t> 45 </a:t>
            </a:r>
            <a:r>
              <a:rPr lang="en-GB" sz="2800" b="0" i="0" dirty="0" err="1">
                <a:solidFill>
                  <a:srgbClr val="050505"/>
                </a:solidFill>
                <a:effectLst/>
                <a:latin typeface="NikoshBAN" panose="02000000000000000000" pitchFamily="2" charset="0"/>
                <a:cs typeface="NikoshBAN" panose="02000000000000000000" pitchFamily="2" charset="0"/>
              </a:rPr>
              <a:t>মিনিট</a:t>
            </a:r>
            <a:endParaRPr lang="en-GB" sz="2800" b="0" i="0" dirty="0">
              <a:solidFill>
                <a:srgbClr val="050505"/>
              </a:solidFill>
              <a:effectLst/>
              <a:latin typeface="NikoshBAN" panose="02000000000000000000" pitchFamily="2" charset="0"/>
              <a:cs typeface="NikoshBAN" panose="02000000000000000000" pitchFamily="2" charset="0"/>
            </a:endParaRPr>
          </a:p>
        </p:txBody>
      </p:sp>
      <p:sp>
        <p:nvSpPr>
          <p:cNvPr id="12" name="Rounded Rectangle 4">
            <a:extLst>
              <a:ext uri="{FF2B5EF4-FFF2-40B4-BE49-F238E27FC236}">
                <a16:creationId xmlns:a16="http://schemas.microsoft.com/office/drawing/2014/main" id="{BA2E404C-FBA7-4FAB-B66D-DA05E3AA109F}"/>
              </a:ext>
            </a:extLst>
          </p:cNvPr>
          <p:cNvSpPr/>
          <p:nvPr/>
        </p:nvSpPr>
        <p:spPr>
          <a:xfrm>
            <a:off x="5156230" y="442710"/>
            <a:ext cx="1756207" cy="679001"/>
          </a:xfrm>
          <a:prstGeom prst="rect">
            <a:avLst/>
          </a:prstGeom>
          <a:noFill/>
          <a:ln>
            <a:noFill/>
          </a:ln>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algn="ctr" defTabSz="1600200">
              <a:lnSpc>
                <a:spcPct val="90000"/>
              </a:lnSpc>
              <a:spcBef>
                <a:spcPct val="0"/>
              </a:spcBef>
              <a:spcAft>
                <a:spcPct val="35000"/>
              </a:spcAft>
            </a:pPr>
            <a:r>
              <a:rPr lang="en-GB" sz="3600" b="0" i="0" dirty="0" err="1">
                <a:solidFill>
                  <a:srgbClr val="050505"/>
                </a:solidFill>
                <a:effectLst/>
                <a:latin typeface="NikoshBAN" panose="02000000000000000000" pitchFamily="2" charset="0"/>
                <a:cs typeface="NikoshBAN" panose="02000000000000000000" pitchFamily="2" charset="0"/>
              </a:rPr>
              <a:t>পরিচিতি</a:t>
            </a:r>
            <a:endParaRPr lang="en-GB" sz="3600" b="0" i="0" dirty="0">
              <a:solidFill>
                <a:srgbClr val="050505"/>
              </a:solidFill>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35068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rot="5400000">
            <a:off x="4165668" y="3142456"/>
            <a:ext cx="2895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831874" y="4210050"/>
            <a:ext cx="304800" cy="2286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5841274" y="1695450"/>
            <a:ext cx="2590800" cy="2667000"/>
            <a:chOff x="4343400" y="2133600"/>
            <a:chExt cx="2590800" cy="2667000"/>
          </a:xfrm>
        </p:grpSpPr>
        <p:sp>
          <p:nvSpPr>
            <p:cNvPr id="18" name="Oval 17"/>
            <p:cNvSpPr/>
            <p:nvPr/>
          </p:nvSpPr>
          <p:spPr>
            <a:xfrm>
              <a:off x="6629400" y="3048000"/>
              <a:ext cx="3048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343400" y="2438400"/>
              <a:ext cx="3048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477000" y="3886200"/>
              <a:ext cx="304800" cy="228600"/>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19600" y="4038600"/>
              <a:ext cx="3048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495800" y="3200400"/>
              <a:ext cx="304800" cy="2286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791200" y="4572000"/>
              <a:ext cx="3048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4876800" y="4572000"/>
              <a:ext cx="304800" cy="2286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5562600" y="3200400"/>
              <a:ext cx="3048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943600" y="2362200"/>
              <a:ext cx="304800" cy="2286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5105400" y="2133600"/>
              <a:ext cx="3048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3174274" y="1771650"/>
            <a:ext cx="2362200" cy="2743200"/>
            <a:chOff x="1524000" y="2057400"/>
            <a:chExt cx="2438400" cy="2743200"/>
          </a:xfrm>
        </p:grpSpPr>
        <p:sp>
          <p:nvSpPr>
            <p:cNvPr id="8" name="Oval 7"/>
            <p:cNvSpPr/>
            <p:nvPr/>
          </p:nvSpPr>
          <p:spPr>
            <a:xfrm>
              <a:off x="1600200" y="2971800"/>
              <a:ext cx="304800" cy="2286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209800" y="2743200"/>
              <a:ext cx="304800" cy="22860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743200" y="3505200"/>
              <a:ext cx="304800" cy="2286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581400" y="3962400"/>
              <a:ext cx="304800" cy="22860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905000" y="4343400"/>
              <a:ext cx="304800" cy="2286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429000" y="2209800"/>
              <a:ext cx="304800" cy="2286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276600" y="3581400"/>
              <a:ext cx="304800" cy="228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352800" y="2590800"/>
              <a:ext cx="304800" cy="228600"/>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514600" y="4495800"/>
              <a:ext cx="304800" cy="2286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200400" y="4572000"/>
              <a:ext cx="304800" cy="228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057400" y="3810000"/>
              <a:ext cx="3048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524000" y="3886200"/>
              <a:ext cx="3048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676400" y="2590800"/>
              <a:ext cx="3048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600200" y="3352800"/>
              <a:ext cx="304800" cy="2286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286000" y="3276600"/>
              <a:ext cx="304800" cy="2286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429000" y="3276600"/>
              <a:ext cx="304800" cy="22860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743200" y="2590800"/>
              <a:ext cx="3048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2209800" y="2209800"/>
              <a:ext cx="304800" cy="2286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2667000" y="2057400"/>
              <a:ext cx="304800" cy="2286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048000" y="2971800"/>
              <a:ext cx="304800" cy="2286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657600" y="2895600"/>
              <a:ext cx="304800" cy="228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971800" y="4038600"/>
              <a:ext cx="304800" cy="228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D2266E37-549B-4964-945D-44A68552A2A1}"/>
              </a:ext>
            </a:extLst>
          </p:cNvPr>
          <p:cNvSpPr txBox="1"/>
          <p:nvPr/>
        </p:nvSpPr>
        <p:spPr>
          <a:xfrm>
            <a:off x="2895600" y="229969"/>
            <a:ext cx="5786845" cy="646331"/>
          </a:xfrm>
          <a:prstGeom prst="rect">
            <a:avLst/>
          </a:prstGeom>
          <a:noFill/>
        </p:spPr>
        <p:txBody>
          <a:bodyPr wrap="square" rtlCol="0">
            <a:spAutoFit/>
          </a:bodyPr>
          <a:lstStyle/>
          <a:p>
            <a:pPr algn="ctr"/>
            <a:r>
              <a:rPr lang="en-GB" sz="3600" dirty="0" err="1">
                <a:latin typeface="NikoshBAN" panose="02000000000000000000" pitchFamily="2" charset="0"/>
                <a:cs typeface="NikoshBAN" panose="02000000000000000000" pitchFamily="2" charset="0"/>
              </a:rPr>
              <a:t>নিচের</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চিত্রটি</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লক্ষ্য</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কর</a:t>
            </a:r>
            <a:r>
              <a:rPr lang="en-GB" sz="3600" dirty="0">
                <a:latin typeface="NikoshBAN" panose="02000000000000000000" pitchFamily="2" charset="0"/>
                <a:cs typeface="NikoshBAN" panose="02000000000000000000" pitchFamily="2" charset="0"/>
              </a:rPr>
              <a:t>।</a:t>
            </a:r>
            <a:endParaRPr lang="en-US" sz="3600" dirty="0">
              <a:latin typeface="NikoshBAN" panose="02000000000000000000" pitchFamily="2" charset="0"/>
              <a:cs typeface="NikoshBAN" panose="02000000000000000000" pitchFamily="2" charset="0"/>
            </a:endParaRPr>
          </a:p>
        </p:txBody>
      </p:sp>
      <p:sp>
        <p:nvSpPr>
          <p:cNvPr id="42" name="TextBox 41">
            <a:extLst>
              <a:ext uri="{FF2B5EF4-FFF2-40B4-BE49-F238E27FC236}">
                <a16:creationId xmlns:a16="http://schemas.microsoft.com/office/drawing/2014/main" id="{6BF52DF5-99D1-4F8A-9FC4-AC9788888CC6}"/>
              </a:ext>
            </a:extLst>
          </p:cNvPr>
          <p:cNvSpPr txBox="1"/>
          <p:nvPr/>
        </p:nvSpPr>
        <p:spPr>
          <a:xfrm>
            <a:off x="1645920" y="5410200"/>
            <a:ext cx="9052560" cy="584775"/>
          </a:xfrm>
          <a:prstGeom prst="rect">
            <a:avLst/>
          </a:prstGeom>
          <a:noFill/>
        </p:spPr>
        <p:txBody>
          <a:bodyPr wrap="square" rtlCol="0">
            <a:spAutoFit/>
          </a:bodyPr>
          <a:lstStyle/>
          <a:p>
            <a:pPr algn="ctr"/>
            <a:r>
              <a:rPr lang="bn-BD" sz="3200" dirty="0">
                <a:latin typeface="NikoshBAN" pitchFamily="2" charset="0"/>
                <a:cs typeface="NikoshBAN" pitchFamily="2" charset="0"/>
              </a:rPr>
              <a:t>দ্রাবক অনুগুলোর বেশি ঘন এলাকা থেকে কম ঘন এলাকার দিকে গমন</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285042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repeatCount="indefinite" accel="50000" decel="50000" fill="hold" nodeType="withEffect">
                                  <p:stCondLst>
                                    <p:cond delay="0"/>
                                  </p:stCondLst>
                                  <p:endCondLst>
                                    <p:cond evt="onNext" delay="0">
                                      <p:tgtEl>
                                        <p:sldTgt/>
                                      </p:tgtEl>
                                    </p:cond>
                                  </p:endCondLst>
                                  <p:childTnLst>
                                    <p:animMotion origin="layout" path="M -1.66667E-6 -3.33333E-6 L 0.25 -3.33333E-6 " pathEditMode="relative" rAng="0" ptsTypes="AA">
                                      <p:cBhvr>
                                        <p:cTn id="6" dur="2000" fill="hold"/>
                                        <p:tgtEl>
                                          <p:spTgt spid="43"/>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D08F22D-699D-4AAB-BE05-7795AC59CDA6}"/>
              </a:ext>
            </a:extLst>
          </p:cNvPr>
          <p:cNvSpPr txBox="1"/>
          <p:nvPr/>
        </p:nvSpPr>
        <p:spPr>
          <a:xfrm>
            <a:off x="3560840" y="779490"/>
            <a:ext cx="4679041" cy="646331"/>
          </a:xfrm>
          <a:prstGeom prst="rect">
            <a:avLst/>
          </a:prstGeom>
          <a:noFill/>
        </p:spPr>
        <p:txBody>
          <a:bodyPr wrap="square" rtlCol="0">
            <a:spAutoFit/>
          </a:bodyPr>
          <a:lstStyle/>
          <a:p>
            <a:pPr algn="ctr"/>
            <a:r>
              <a:rPr lang="en-GB" sz="3600" dirty="0" err="1">
                <a:latin typeface="NikoshBAN" panose="02000000000000000000" pitchFamily="2" charset="0"/>
                <a:cs typeface="NikoshBAN" panose="02000000000000000000" pitchFamily="2" charset="0"/>
              </a:rPr>
              <a:t>আজকের</a:t>
            </a:r>
            <a:r>
              <a:rPr lang="en-GB" sz="3600" dirty="0">
                <a:latin typeface="NikoshBAN" panose="02000000000000000000" pitchFamily="2" charset="0"/>
                <a:cs typeface="NikoshBAN" panose="02000000000000000000" pitchFamily="2" charset="0"/>
              </a:rPr>
              <a:t> </a:t>
            </a:r>
            <a:r>
              <a:rPr lang="en-GB" sz="3600" dirty="0" err="1">
                <a:latin typeface="NikoshBAN" panose="02000000000000000000" pitchFamily="2" charset="0"/>
                <a:cs typeface="NikoshBAN" panose="02000000000000000000" pitchFamily="2" charset="0"/>
              </a:rPr>
              <a:t>পাঠ</a:t>
            </a:r>
            <a:endParaRPr lang="en-US" sz="3600" dirty="0">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D122A25A-035F-4857-BCD8-FC11F33E34DF}"/>
              </a:ext>
            </a:extLst>
          </p:cNvPr>
          <p:cNvSpPr txBox="1"/>
          <p:nvPr/>
        </p:nvSpPr>
        <p:spPr>
          <a:xfrm>
            <a:off x="5231494" y="2988034"/>
            <a:ext cx="1337731" cy="646331"/>
          </a:xfrm>
          <a:prstGeom prst="rect">
            <a:avLst/>
          </a:prstGeom>
          <a:noFill/>
        </p:spPr>
        <p:txBody>
          <a:bodyPr wrap="square" rtlCol="0">
            <a:spAutoFit/>
          </a:bodyPr>
          <a:lstStyle/>
          <a:p>
            <a:pPr algn="ctr"/>
            <a:r>
              <a:rPr lang="bn-BD" sz="3600" dirty="0">
                <a:latin typeface="NikoshBAN" pitchFamily="2" charset="0"/>
                <a:cs typeface="NikoshBAN" pitchFamily="2" charset="0"/>
              </a:rPr>
              <a:t>ব্যাপন</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36646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7476" y="1759345"/>
            <a:ext cx="3830753" cy="600164"/>
          </a:xfrm>
          <a:prstGeom prst="rect">
            <a:avLst/>
          </a:prstGeom>
          <a:noFill/>
        </p:spPr>
        <p:txBody>
          <a:bodyPr wrap="square" rtlCol="0">
            <a:spAutoFit/>
          </a:bodyPr>
          <a:lstStyle/>
          <a:p>
            <a:r>
              <a:rPr lang="bn-BD" sz="3200" dirty="0">
                <a:latin typeface="NikoshBAN" panose="02000000000000000000" pitchFamily="2" charset="0"/>
                <a:cs typeface="NikoshBAN" panose="02000000000000000000" pitchFamily="2" charset="0"/>
              </a:rPr>
              <a:t>এই পাঠ শেষে শিক্ষার্থীরা-</a:t>
            </a:r>
            <a:endParaRPr lang="en-US" sz="3200" dirty="0">
              <a:latin typeface="NikoshBAN" panose="02000000000000000000" pitchFamily="2" charset="0"/>
              <a:cs typeface="NikoshBAN" panose="02000000000000000000" pitchFamily="2" charset="0"/>
            </a:endParaRPr>
          </a:p>
        </p:txBody>
      </p:sp>
      <p:sp>
        <p:nvSpPr>
          <p:cNvPr id="7" name="TextBox 6"/>
          <p:cNvSpPr txBox="1"/>
          <p:nvPr/>
        </p:nvSpPr>
        <p:spPr>
          <a:xfrm>
            <a:off x="1267098" y="2741479"/>
            <a:ext cx="10711542" cy="1384995"/>
          </a:xfrm>
          <a:prstGeom prst="rect">
            <a:avLst/>
          </a:prstGeom>
          <a:noFill/>
        </p:spPr>
        <p:txBody>
          <a:bodyPr wrap="square" rtlCol="0">
            <a:spAutoFit/>
          </a:bodyPr>
          <a:lstStyle/>
          <a:p>
            <a:pPr marL="342900" indent="-342900">
              <a:buFont typeface="+mj-lt"/>
              <a:buAutoNum type="arabicPeriod"/>
            </a:pPr>
            <a:r>
              <a:rPr lang="bn-BD" sz="2800" dirty="0">
                <a:latin typeface="NikoshBAN" pitchFamily="2" charset="0"/>
                <a:cs typeface="NikoshBAN" pitchFamily="2" charset="0"/>
              </a:rPr>
              <a:t>ব্যাপন</a:t>
            </a:r>
            <a:r>
              <a:rPr lang="bn-IN" sz="2800" dirty="0">
                <a:latin typeface="NikoshBAN" pitchFamily="2" charset="0"/>
                <a:cs typeface="NikoshBAN" pitchFamily="2" charset="0"/>
              </a:rPr>
              <a:t>,ব্যাপন চাপ </a:t>
            </a:r>
            <a:r>
              <a:rPr lang="bn-BD" sz="2800" dirty="0">
                <a:latin typeface="NikoshBAN" pitchFamily="2" charset="0"/>
                <a:cs typeface="NikoshBAN" pitchFamily="2" charset="0"/>
              </a:rPr>
              <a:t>কী </a:t>
            </a:r>
            <a:r>
              <a:rPr lang="bn-IN" sz="2800" dirty="0">
                <a:latin typeface="NikoshBAN" pitchFamily="2" charset="0"/>
                <a:cs typeface="NikoshBAN" pitchFamily="2" charset="0"/>
              </a:rPr>
              <a:t>তা</a:t>
            </a:r>
            <a:r>
              <a:rPr lang="bn-BD" sz="2800" dirty="0">
                <a:latin typeface="NikoshBAN" pitchFamily="2" charset="0"/>
                <a:cs typeface="NikoshBAN" pitchFamily="2" charset="0"/>
              </a:rPr>
              <a:t> করতে পারবে।</a:t>
            </a:r>
            <a:r>
              <a:rPr lang="bn-IN" sz="2800" dirty="0">
                <a:latin typeface="NikoshBAN" pitchFamily="2" charset="0"/>
                <a:cs typeface="NikoshBAN" pitchFamily="2" charset="0"/>
              </a:rPr>
              <a:t> </a:t>
            </a:r>
            <a:endParaRPr lang="bn-BD" sz="2800" dirty="0">
              <a:latin typeface="NikoshBAN" pitchFamily="2" charset="0"/>
              <a:cs typeface="NikoshBAN" pitchFamily="2" charset="0"/>
            </a:endParaRPr>
          </a:p>
          <a:p>
            <a:pPr marL="342900" indent="-342900">
              <a:buFont typeface="+mj-lt"/>
              <a:buAutoNum type="arabicPeriod"/>
            </a:pPr>
            <a:r>
              <a:rPr lang="bn-BD" sz="2800" dirty="0">
                <a:latin typeface="NikoshBAN" pitchFamily="2" charset="0"/>
                <a:cs typeface="NikoshBAN" pitchFamily="2" charset="0"/>
              </a:rPr>
              <a:t>জীবের সবরকম শারীরবৃত্তীয় কাজে ব্যাপন প্রক্রিয়া ঘটে তা বিশ্লেষণ করতে পারবে।</a:t>
            </a:r>
          </a:p>
          <a:p>
            <a:pPr marL="342900" indent="-342900">
              <a:buFont typeface="+mj-lt"/>
              <a:buAutoNum type="arabicPeriod"/>
            </a:pPr>
            <a:r>
              <a:rPr lang="bn-BD" sz="2800" dirty="0">
                <a:latin typeface="NikoshBAN" pitchFamily="2" charset="0"/>
                <a:cs typeface="NikoshBAN" pitchFamily="2" charset="0"/>
              </a:rPr>
              <a:t>ব্যাপনের গুরুত্ব </a:t>
            </a:r>
            <a:r>
              <a:rPr lang="bn-IN" sz="2800" dirty="0">
                <a:latin typeface="NikoshBAN" pitchFamily="2" charset="0"/>
                <a:cs typeface="NikoshBAN" pitchFamily="2" charset="0"/>
              </a:rPr>
              <a:t>ব্যাখ্যা করতে</a:t>
            </a:r>
            <a:r>
              <a:rPr lang="bn-BD" sz="2800" dirty="0">
                <a:latin typeface="NikoshBAN" pitchFamily="2" charset="0"/>
                <a:cs typeface="NikoshBAN" pitchFamily="2" charset="0"/>
              </a:rPr>
              <a:t> পারবে।</a:t>
            </a:r>
            <a:r>
              <a:rPr lang="bn-IN" sz="2800" dirty="0">
                <a:latin typeface="NikoshBAN" pitchFamily="2" charset="0"/>
                <a:cs typeface="NikoshBAN" pitchFamily="2" charset="0"/>
              </a:rPr>
              <a:t> </a:t>
            </a:r>
            <a:endParaRPr lang="bn-BD" sz="2800" dirty="0">
              <a:latin typeface="NikoshBAN" pitchFamily="2" charset="0"/>
              <a:cs typeface="NikoshBAN" pitchFamily="2" charset="0"/>
            </a:endParaRPr>
          </a:p>
        </p:txBody>
      </p:sp>
      <p:sp>
        <p:nvSpPr>
          <p:cNvPr id="13" name="TextBox 12">
            <a:extLst>
              <a:ext uri="{FF2B5EF4-FFF2-40B4-BE49-F238E27FC236}">
                <a16:creationId xmlns:a16="http://schemas.microsoft.com/office/drawing/2014/main" id="{AC6E871B-BD30-46AA-9531-77C6F156CA60}"/>
              </a:ext>
            </a:extLst>
          </p:cNvPr>
          <p:cNvSpPr txBox="1"/>
          <p:nvPr/>
        </p:nvSpPr>
        <p:spPr>
          <a:xfrm>
            <a:off x="4586619" y="502853"/>
            <a:ext cx="3830753" cy="646331"/>
          </a:xfrm>
          <a:prstGeom prst="rect">
            <a:avLst/>
          </a:prstGeom>
          <a:noFill/>
        </p:spPr>
        <p:txBody>
          <a:bodyPr wrap="square" rtlCol="0">
            <a:spAutoFit/>
          </a:bodyPr>
          <a:lstStyle/>
          <a:p>
            <a:pPr algn="ctr"/>
            <a:r>
              <a:rPr lang="en-GB" sz="3600" dirty="0" err="1">
                <a:latin typeface="NikoshBAN" panose="02000000000000000000" pitchFamily="2" charset="0"/>
                <a:cs typeface="NikoshBAN" panose="02000000000000000000" pitchFamily="2" charset="0"/>
              </a:rPr>
              <a:t>শিখনফল</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91707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2777" y="1452155"/>
            <a:ext cx="10463349" cy="3046988"/>
          </a:xfrm>
          <a:prstGeom prst="rect">
            <a:avLst/>
          </a:prstGeom>
          <a:noFill/>
        </p:spPr>
        <p:txBody>
          <a:bodyPr wrap="square" rtlCol="0">
            <a:spAutoFit/>
          </a:bodyPr>
          <a:lstStyle/>
          <a:p>
            <a:pPr algn="just"/>
            <a:r>
              <a:rPr lang="bn-BD" sz="3200" dirty="0">
                <a:solidFill>
                  <a:srgbClr val="7030A0"/>
                </a:solidFill>
                <a:latin typeface="NikoshBAN" pitchFamily="2" charset="0"/>
                <a:cs typeface="NikoshBAN" pitchFamily="2" charset="0"/>
              </a:rPr>
              <a:t>ব্যাপনঃ</a:t>
            </a:r>
            <a:r>
              <a:rPr lang="bn-BD" sz="3200" dirty="0">
                <a:latin typeface="NikoshBAN" pitchFamily="2" charset="0"/>
                <a:cs typeface="NikoshBAN" pitchFamily="2" charset="0"/>
              </a:rPr>
              <a:t> যে ভৌত প্রক্রিয়ায় কোন পদার্থের অনু পরমানুগুলো তাদের গতি শক্তির প্রভাবে অধিক ঘনস্থান থেকে কম ঘন স্থানে বিস্তার লাভ করে তাকে ব্যাপন বলে।</a:t>
            </a:r>
          </a:p>
          <a:p>
            <a:pPr algn="just"/>
            <a:endParaRPr lang="bn-BD" sz="3200" dirty="0">
              <a:latin typeface="NikoshBAN" pitchFamily="2" charset="0"/>
              <a:cs typeface="NikoshBAN" pitchFamily="2" charset="0"/>
            </a:endParaRPr>
          </a:p>
          <a:p>
            <a:pPr algn="just"/>
            <a:r>
              <a:rPr lang="bn-BD" sz="3200" dirty="0">
                <a:solidFill>
                  <a:srgbClr val="7030A0"/>
                </a:solidFill>
                <a:latin typeface="NikoshBAN" pitchFamily="2" charset="0"/>
                <a:cs typeface="NikoshBAN" pitchFamily="2" charset="0"/>
              </a:rPr>
              <a:t>ব্যাপন চাপঃ </a:t>
            </a:r>
            <a:r>
              <a:rPr lang="bn-BD" sz="3200" dirty="0">
                <a:latin typeface="NikoshBAN" pitchFamily="2" charset="0"/>
                <a:cs typeface="NikoshBAN" pitchFamily="2" charset="0"/>
              </a:rPr>
              <a:t>ব্যাপনকারী পদার্থের অনুপরমানুগুলোর গতি শক্তির প্রভাবে এক প্রকার চাপ সৃষ্টি হয় যার প্রভাবে অধিক ঘন যুক্ত স্থান থেকে কম ঘন যুক্ত স্থানে অনু গুলো ছড়িয়ে পড়ে। এ প্রকার চাপকে ব্যাপন চাপ বলে।</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92519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2"/>
          <p:cNvPicPr>
            <a:picLocks noChangeAspect="1" noChangeArrowheads="1"/>
          </p:cNvPicPr>
          <p:nvPr/>
        </p:nvPicPr>
        <p:blipFill>
          <a:blip r:embed="rId3" cstate="print"/>
          <a:srcRect/>
          <a:stretch>
            <a:fillRect/>
          </a:stretch>
        </p:blipFill>
        <p:spPr bwMode="auto">
          <a:xfrm>
            <a:off x="4225834" y="699381"/>
            <a:ext cx="3048000" cy="4017818"/>
          </a:xfrm>
          <a:prstGeom prst="rect">
            <a:avLst/>
          </a:prstGeom>
          <a:blipFill>
            <a:blip r:embed="rId4"/>
            <a:tile tx="0" ty="0" sx="100000" sy="100000" flip="none" algn="tl"/>
          </a:blipFill>
          <a:ln w="9525">
            <a:noFill/>
            <a:miter lim="800000"/>
            <a:headEnd/>
            <a:tailEnd/>
          </a:ln>
          <a:effectLst/>
        </p:spPr>
      </p:pic>
      <p:grpSp>
        <p:nvGrpSpPr>
          <p:cNvPr id="16" name="Group 15"/>
          <p:cNvGrpSpPr/>
          <p:nvPr/>
        </p:nvGrpSpPr>
        <p:grpSpPr>
          <a:xfrm>
            <a:off x="4530634" y="1613781"/>
            <a:ext cx="762000" cy="798732"/>
            <a:chOff x="2743200" y="990600"/>
            <a:chExt cx="762000" cy="798732"/>
          </a:xfrm>
        </p:grpSpPr>
        <p:sp>
          <p:nvSpPr>
            <p:cNvPr id="14" name="TextBox 13"/>
            <p:cNvSpPr txBox="1"/>
            <p:nvPr/>
          </p:nvSpPr>
          <p:spPr>
            <a:xfrm>
              <a:off x="2743200" y="990600"/>
              <a:ext cx="609600" cy="707886"/>
            </a:xfrm>
            <a:prstGeom prst="rect">
              <a:avLst/>
            </a:prstGeom>
            <a:noFill/>
          </p:spPr>
          <p:txBody>
            <a:bodyPr wrap="square" rtlCol="0">
              <a:spAutoFit/>
            </a:bodyPr>
            <a:lstStyle/>
            <a:p>
              <a:r>
                <a:rPr lang="en-US" sz="4000" dirty="0">
                  <a:solidFill>
                    <a:srgbClr val="FF0000"/>
                  </a:solidFill>
                </a:rPr>
                <a:t>0</a:t>
              </a:r>
              <a:endParaRPr lang="en-US" sz="1050" dirty="0">
                <a:solidFill>
                  <a:srgbClr val="FF0000"/>
                </a:solidFill>
              </a:endParaRPr>
            </a:p>
          </p:txBody>
        </p:sp>
        <p:sp>
          <p:nvSpPr>
            <p:cNvPr id="15" name="TextBox 14"/>
            <p:cNvSpPr txBox="1"/>
            <p:nvPr/>
          </p:nvSpPr>
          <p:spPr>
            <a:xfrm>
              <a:off x="3048000" y="1143001"/>
              <a:ext cx="457200" cy="646331"/>
            </a:xfrm>
            <a:prstGeom prst="rect">
              <a:avLst/>
            </a:prstGeom>
            <a:noFill/>
          </p:spPr>
          <p:txBody>
            <a:bodyPr wrap="square" rtlCol="0">
              <a:spAutoFit/>
            </a:bodyPr>
            <a:lstStyle/>
            <a:p>
              <a:r>
                <a:rPr lang="en-US" sz="3600" dirty="0">
                  <a:solidFill>
                    <a:srgbClr val="FF0000"/>
                  </a:solidFill>
                </a:rPr>
                <a:t>2</a:t>
              </a:r>
            </a:p>
          </p:txBody>
        </p:sp>
      </p:grpSp>
      <p:grpSp>
        <p:nvGrpSpPr>
          <p:cNvPr id="19" name="Group 18"/>
          <p:cNvGrpSpPr/>
          <p:nvPr/>
        </p:nvGrpSpPr>
        <p:grpSpPr>
          <a:xfrm>
            <a:off x="7807234" y="1994782"/>
            <a:ext cx="1219200" cy="842665"/>
            <a:chOff x="3810000" y="838200"/>
            <a:chExt cx="1219200" cy="842665"/>
          </a:xfrm>
          <a:noFill/>
        </p:grpSpPr>
        <p:sp>
          <p:nvSpPr>
            <p:cNvPr id="17" name="TextBox 16"/>
            <p:cNvSpPr txBox="1"/>
            <p:nvPr/>
          </p:nvSpPr>
          <p:spPr>
            <a:xfrm>
              <a:off x="3810000" y="838200"/>
              <a:ext cx="1219200" cy="769441"/>
            </a:xfrm>
            <a:prstGeom prst="rect">
              <a:avLst/>
            </a:prstGeom>
            <a:grpFill/>
          </p:spPr>
          <p:txBody>
            <a:bodyPr wrap="square" rtlCol="0">
              <a:spAutoFit/>
            </a:bodyPr>
            <a:lstStyle/>
            <a:p>
              <a:r>
                <a:rPr lang="en-US" sz="4400" dirty="0">
                  <a:solidFill>
                    <a:srgbClr val="FF0000"/>
                  </a:solidFill>
                </a:rPr>
                <a:t>co</a:t>
              </a:r>
            </a:p>
          </p:txBody>
        </p:sp>
        <p:sp>
          <p:nvSpPr>
            <p:cNvPr id="18" name="TextBox 17"/>
            <p:cNvSpPr txBox="1"/>
            <p:nvPr/>
          </p:nvSpPr>
          <p:spPr>
            <a:xfrm>
              <a:off x="4343400" y="1219200"/>
              <a:ext cx="381000" cy="461665"/>
            </a:xfrm>
            <a:prstGeom prst="rect">
              <a:avLst/>
            </a:prstGeom>
            <a:grpFill/>
          </p:spPr>
          <p:txBody>
            <a:bodyPr wrap="square" rtlCol="0">
              <a:spAutoFit/>
            </a:bodyPr>
            <a:lstStyle/>
            <a:p>
              <a:r>
                <a:rPr lang="en-US" sz="2400" dirty="0">
                  <a:solidFill>
                    <a:srgbClr val="FF0000"/>
                  </a:solidFill>
                </a:rPr>
                <a:t>2</a:t>
              </a:r>
            </a:p>
          </p:txBody>
        </p:sp>
      </p:grpSp>
      <p:sp>
        <p:nvSpPr>
          <p:cNvPr id="21" name="Left Arrow 20"/>
          <p:cNvSpPr/>
          <p:nvPr/>
        </p:nvSpPr>
        <p:spPr>
          <a:xfrm>
            <a:off x="7197634" y="2375781"/>
            <a:ext cx="457200" cy="228600"/>
          </a:xfrm>
          <a:prstGeom prst="lef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p:cNvSpPr/>
          <p:nvPr/>
        </p:nvSpPr>
        <p:spPr>
          <a:xfrm>
            <a:off x="3997234" y="2070981"/>
            <a:ext cx="304800" cy="228600"/>
          </a:xfrm>
          <a:prstGeom prst="lef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rot="5400000">
            <a:off x="5269536" y="-62111"/>
            <a:ext cx="1219203" cy="3046988"/>
          </a:xfrm>
          <a:prstGeom prst="rect">
            <a:avLst/>
          </a:prstGeom>
          <a:noFill/>
        </p:spPr>
        <p:txBody>
          <a:bodyPr wrap="square" rtlCol="0">
            <a:spAutoFit/>
          </a:bodyPr>
          <a:lstStyle/>
          <a:p>
            <a:endParaRPr lang="en-US" sz="3200" dirty="0">
              <a:solidFill>
                <a:schemeClr val="accent1">
                  <a:lumMod val="75000"/>
                </a:schemeClr>
              </a:solidFill>
            </a:endParaRPr>
          </a:p>
          <a:p>
            <a:r>
              <a:rPr lang="en-US" sz="3200" dirty="0">
                <a:solidFill>
                  <a:schemeClr val="accent1">
                    <a:lumMod val="75000"/>
                  </a:schemeClr>
                </a:solidFill>
              </a:rPr>
              <a:t>-;-=‘’;.;’.;’-’;.=-’;;’’./;../;-</a:t>
            </a:r>
            <a:r>
              <a:rPr lang="en-US" sz="3200" dirty="0"/>
              <a:t>=;’-</a:t>
            </a:r>
          </a:p>
        </p:txBody>
      </p:sp>
      <p:grpSp>
        <p:nvGrpSpPr>
          <p:cNvPr id="30" name="Group 29"/>
          <p:cNvGrpSpPr/>
          <p:nvPr/>
        </p:nvGrpSpPr>
        <p:grpSpPr>
          <a:xfrm>
            <a:off x="5368834" y="1385181"/>
            <a:ext cx="980388" cy="549634"/>
            <a:chOff x="5105400" y="222257"/>
            <a:chExt cx="1295400" cy="583521"/>
          </a:xfrm>
        </p:grpSpPr>
        <p:sp>
          <p:nvSpPr>
            <p:cNvPr id="24" name="TextBox 23"/>
            <p:cNvSpPr txBox="1"/>
            <p:nvPr/>
          </p:nvSpPr>
          <p:spPr>
            <a:xfrm>
              <a:off x="5105400" y="228600"/>
              <a:ext cx="1066800" cy="555479"/>
            </a:xfrm>
            <a:prstGeom prst="rect">
              <a:avLst/>
            </a:prstGeom>
            <a:noFill/>
          </p:spPr>
          <p:txBody>
            <a:bodyPr wrap="square" rtlCol="0">
              <a:spAutoFit/>
            </a:bodyPr>
            <a:lstStyle/>
            <a:p>
              <a:r>
                <a:rPr lang="en-US" sz="2800" dirty="0">
                  <a:solidFill>
                    <a:srgbClr val="FF0000"/>
                  </a:solidFill>
                </a:rPr>
                <a:t>H</a:t>
              </a:r>
              <a:endParaRPr lang="en-US" dirty="0">
                <a:solidFill>
                  <a:srgbClr val="FF0000"/>
                </a:solidFill>
              </a:endParaRPr>
            </a:p>
          </p:txBody>
        </p:sp>
        <p:sp>
          <p:nvSpPr>
            <p:cNvPr id="25" name="TextBox 24"/>
            <p:cNvSpPr txBox="1"/>
            <p:nvPr/>
          </p:nvSpPr>
          <p:spPr>
            <a:xfrm>
              <a:off x="5334000" y="381000"/>
              <a:ext cx="1066800" cy="424778"/>
            </a:xfrm>
            <a:prstGeom prst="rect">
              <a:avLst/>
            </a:prstGeom>
            <a:noFill/>
          </p:spPr>
          <p:txBody>
            <a:bodyPr wrap="square" rtlCol="0">
              <a:spAutoFit/>
            </a:bodyPr>
            <a:lstStyle/>
            <a:p>
              <a:r>
                <a:rPr lang="en-US" sz="2000" dirty="0">
                  <a:solidFill>
                    <a:srgbClr val="FF0000"/>
                  </a:solidFill>
                </a:rPr>
                <a:t>2</a:t>
              </a:r>
              <a:endParaRPr lang="en-US" dirty="0">
                <a:solidFill>
                  <a:srgbClr val="FF0000"/>
                </a:solidFill>
              </a:endParaRPr>
            </a:p>
          </p:txBody>
        </p:sp>
        <p:sp>
          <p:nvSpPr>
            <p:cNvPr id="26" name="TextBox 25"/>
            <p:cNvSpPr txBox="1"/>
            <p:nvPr/>
          </p:nvSpPr>
          <p:spPr>
            <a:xfrm>
              <a:off x="5475514" y="222257"/>
              <a:ext cx="304801" cy="555478"/>
            </a:xfrm>
            <a:prstGeom prst="rect">
              <a:avLst/>
            </a:prstGeom>
            <a:noFill/>
          </p:spPr>
          <p:txBody>
            <a:bodyPr wrap="square" rtlCol="0">
              <a:spAutoFit/>
            </a:bodyPr>
            <a:lstStyle/>
            <a:p>
              <a:r>
                <a:rPr lang="en-US" sz="2800" dirty="0">
                  <a:solidFill>
                    <a:srgbClr val="FF0000"/>
                  </a:solidFill>
                </a:rPr>
                <a:t>0</a:t>
              </a:r>
              <a:endParaRPr lang="en-US" dirty="0">
                <a:solidFill>
                  <a:srgbClr val="FF0000"/>
                </a:solidFill>
              </a:endParaRPr>
            </a:p>
          </p:txBody>
        </p:sp>
      </p:grpSp>
      <p:sp>
        <p:nvSpPr>
          <p:cNvPr id="31" name="Left Arrow 30"/>
          <p:cNvSpPr/>
          <p:nvPr/>
        </p:nvSpPr>
        <p:spPr>
          <a:xfrm rot="5400000">
            <a:off x="5559334" y="1118481"/>
            <a:ext cx="304800" cy="228600"/>
          </a:xfrm>
          <a:prstGeom prst="lef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p:cNvGrpSpPr/>
          <p:nvPr/>
        </p:nvGrpSpPr>
        <p:grpSpPr>
          <a:xfrm>
            <a:off x="5368835" y="4128381"/>
            <a:ext cx="533401" cy="1371600"/>
            <a:chOff x="3429000" y="3429000"/>
            <a:chExt cx="533401" cy="1371600"/>
          </a:xfrm>
        </p:grpSpPr>
        <p:grpSp>
          <p:nvGrpSpPr>
            <p:cNvPr id="54" name="Group 53"/>
            <p:cNvGrpSpPr/>
            <p:nvPr/>
          </p:nvGrpSpPr>
          <p:grpSpPr>
            <a:xfrm>
              <a:off x="3581400" y="3429000"/>
              <a:ext cx="381001" cy="1371600"/>
              <a:chOff x="5562600" y="3581400"/>
              <a:chExt cx="381001" cy="1371600"/>
            </a:xfrm>
          </p:grpSpPr>
          <p:cxnSp>
            <p:nvCxnSpPr>
              <p:cNvPr id="40" name="Straight Arrow Connector 39"/>
              <p:cNvCxnSpPr/>
              <p:nvPr/>
            </p:nvCxnSpPr>
            <p:spPr>
              <a:xfrm rot="5400000" flipH="1" flipV="1">
                <a:off x="5486401" y="4267199"/>
                <a:ext cx="914399"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flipH="1" flipV="1">
                <a:off x="5334794" y="4495006"/>
                <a:ext cx="9144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flipH="1" flipV="1">
                <a:off x="5410994" y="3885406"/>
                <a:ext cx="6096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5400000" flipH="1" flipV="1">
                <a:off x="5144294" y="4304506"/>
                <a:ext cx="8382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3429000" y="4191002"/>
              <a:ext cx="533400" cy="573261"/>
              <a:chOff x="4343400" y="3352800"/>
              <a:chExt cx="533400" cy="642615"/>
            </a:xfrm>
          </p:grpSpPr>
          <p:sp>
            <p:nvSpPr>
              <p:cNvPr id="55" name="TextBox 54"/>
              <p:cNvSpPr txBox="1"/>
              <p:nvPr/>
            </p:nvSpPr>
            <p:spPr>
              <a:xfrm>
                <a:off x="4343400" y="3429000"/>
                <a:ext cx="228600" cy="414015"/>
              </a:xfrm>
              <a:prstGeom prst="rect">
                <a:avLst/>
              </a:prstGeom>
              <a:noFill/>
            </p:spPr>
            <p:txBody>
              <a:bodyPr wrap="square" rtlCol="0">
                <a:spAutoFit/>
              </a:bodyPr>
              <a:lstStyle/>
              <a:p>
                <a:r>
                  <a:rPr lang="en-US" dirty="0">
                    <a:solidFill>
                      <a:srgbClr val="FF0000"/>
                    </a:solidFill>
                  </a:rPr>
                  <a:t>H</a:t>
                </a:r>
              </a:p>
            </p:txBody>
          </p:sp>
          <p:sp>
            <p:nvSpPr>
              <p:cNvPr id="56" name="TextBox 55"/>
              <p:cNvSpPr txBox="1"/>
              <p:nvPr/>
            </p:nvSpPr>
            <p:spPr>
              <a:xfrm>
                <a:off x="4495800" y="3581400"/>
                <a:ext cx="228600" cy="414015"/>
              </a:xfrm>
              <a:prstGeom prst="rect">
                <a:avLst/>
              </a:prstGeom>
              <a:noFill/>
            </p:spPr>
            <p:txBody>
              <a:bodyPr wrap="square" rtlCol="0">
                <a:spAutoFit/>
              </a:bodyPr>
              <a:lstStyle/>
              <a:p>
                <a:r>
                  <a:rPr lang="en-US" dirty="0"/>
                  <a:t>2</a:t>
                </a:r>
              </a:p>
            </p:txBody>
          </p:sp>
          <p:sp>
            <p:nvSpPr>
              <p:cNvPr id="57" name="TextBox 56"/>
              <p:cNvSpPr txBox="1"/>
              <p:nvPr/>
            </p:nvSpPr>
            <p:spPr>
              <a:xfrm>
                <a:off x="4572000" y="3352800"/>
                <a:ext cx="304800" cy="586520"/>
              </a:xfrm>
              <a:prstGeom prst="rect">
                <a:avLst/>
              </a:prstGeom>
              <a:noFill/>
            </p:spPr>
            <p:txBody>
              <a:bodyPr wrap="square" rtlCol="0">
                <a:spAutoFit/>
              </a:bodyPr>
              <a:lstStyle/>
              <a:p>
                <a:r>
                  <a:rPr lang="en-US" sz="2800" dirty="0">
                    <a:solidFill>
                      <a:srgbClr val="FF0000"/>
                    </a:solidFill>
                  </a:rPr>
                  <a:t>o</a:t>
                </a:r>
                <a:endParaRPr lang="en-US" dirty="0">
                  <a:solidFill>
                    <a:srgbClr val="FF0000"/>
                  </a:solidFill>
                </a:endParaRPr>
              </a:p>
            </p:txBody>
          </p:sp>
        </p:grpSp>
      </p:grpSp>
      <p:sp>
        <p:nvSpPr>
          <p:cNvPr id="28" name="TextBox 27"/>
          <p:cNvSpPr txBox="1"/>
          <p:nvPr/>
        </p:nvSpPr>
        <p:spPr>
          <a:xfrm>
            <a:off x="1339561" y="5499981"/>
            <a:ext cx="9340054"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BD" sz="2800" dirty="0">
                <a:latin typeface="NikoshBAN" pitchFamily="2" charset="0"/>
                <a:cs typeface="NikoshBAN" pitchFamily="2" charset="0"/>
              </a:rPr>
              <a:t>উদ্ভিদ সালোকসংশ্লেষণের সময় বাতাসের কার্বনডাইঅক্সাইড গ্রহন ও অক্সজেন ত্যাগ করে এবং প্রস্বেদন প্রক্রিয়ায় পানি বের করে দেয় ব্যাপনের মাধ্যমে।</a:t>
            </a:r>
          </a:p>
        </p:txBody>
      </p:sp>
      <p:sp>
        <p:nvSpPr>
          <p:cNvPr id="29" name="TextBox 28">
            <a:extLst>
              <a:ext uri="{FF2B5EF4-FFF2-40B4-BE49-F238E27FC236}">
                <a16:creationId xmlns:a16="http://schemas.microsoft.com/office/drawing/2014/main" id="{5D01B726-6B20-4C89-91E7-32B9170C0C08}"/>
              </a:ext>
            </a:extLst>
          </p:cNvPr>
          <p:cNvSpPr txBox="1"/>
          <p:nvPr/>
        </p:nvSpPr>
        <p:spPr>
          <a:xfrm>
            <a:off x="1275506" y="92055"/>
            <a:ext cx="9340054" cy="523220"/>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800" dirty="0" err="1">
                <a:latin typeface="NikoshBAN" pitchFamily="2" charset="0"/>
                <a:cs typeface="NikoshBAN" pitchFamily="2" charset="0"/>
              </a:rPr>
              <a:t>ছবিতে</a:t>
            </a:r>
            <a:r>
              <a:rPr lang="en-GB" sz="2800" dirty="0">
                <a:latin typeface="NikoshBAN" pitchFamily="2" charset="0"/>
                <a:cs typeface="NikoshBAN" pitchFamily="2" charset="0"/>
              </a:rPr>
              <a:t> </a:t>
            </a:r>
            <a:r>
              <a:rPr lang="en-GB" sz="2800" dirty="0" err="1">
                <a:latin typeface="NikoshBAN" pitchFamily="2" charset="0"/>
                <a:cs typeface="NikoshBAN" pitchFamily="2" charset="0"/>
              </a:rPr>
              <a:t>আমরা</a:t>
            </a:r>
            <a:r>
              <a:rPr lang="en-GB" sz="2800" dirty="0">
                <a:latin typeface="NikoshBAN" pitchFamily="2" charset="0"/>
                <a:cs typeface="NikoshBAN" pitchFamily="2" charset="0"/>
              </a:rPr>
              <a:t> </a:t>
            </a:r>
            <a:r>
              <a:rPr lang="en-GB" sz="2800" dirty="0" err="1">
                <a:latin typeface="NikoshBAN" pitchFamily="2" charset="0"/>
                <a:cs typeface="NikoshBAN" pitchFamily="2" charset="0"/>
              </a:rPr>
              <a:t>কী</a:t>
            </a:r>
            <a:r>
              <a:rPr lang="en-GB" sz="2800" dirty="0">
                <a:latin typeface="NikoshBAN" pitchFamily="2" charset="0"/>
                <a:cs typeface="NikoshBAN" pitchFamily="2" charset="0"/>
              </a:rPr>
              <a:t> </a:t>
            </a:r>
            <a:r>
              <a:rPr lang="en-GB" sz="2800" dirty="0" err="1">
                <a:latin typeface="NikoshBAN" pitchFamily="2" charset="0"/>
                <a:cs typeface="NikoshBAN" pitchFamily="2" charset="0"/>
              </a:rPr>
              <a:t>দেখতে</a:t>
            </a:r>
            <a:r>
              <a:rPr lang="en-GB" sz="2800" dirty="0">
                <a:latin typeface="NikoshBAN" pitchFamily="2" charset="0"/>
                <a:cs typeface="NikoshBAN" pitchFamily="2" charset="0"/>
              </a:rPr>
              <a:t> </a:t>
            </a:r>
            <a:r>
              <a:rPr lang="en-GB" sz="2800" dirty="0" err="1">
                <a:latin typeface="NikoshBAN" pitchFamily="2" charset="0"/>
                <a:cs typeface="NikoshBAN" pitchFamily="2" charset="0"/>
              </a:rPr>
              <a:t>পাচ্ছি</a:t>
            </a:r>
            <a:r>
              <a:rPr lang="en-GB" sz="2800" dirty="0">
                <a:latin typeface="NikoshBAN" pitchFamily="2" charset="0"/>
                <a:cs typeface="NikoshBAN" pitchFamily="2" charset="0"/>
              </a:rPr>
              <a:t>?</a:t>
            </a:r>
            <a:endParaRPr lang="bn-BD" sz="2800" dirty="0">
              <a:latin typeface="NikoshBAN" pitchFamily="2" charset="0"/>
              <a:cs typeface="NikoshBAN" pitchFamily="2" charset="0"/>
            </a:endParaRPr>
          </a:p>
        </p:txBody>
      </p:sp>
    </p:spTree>
    <p:extLst>
      <p:ext uri="{BB962C8B-B14F-4D97-AF65-F5344CB8AC3E}">
        <p14:creationId xmlns:p14="http://schemas.microsoft.com/office/powerpoint/2010/main" val="391707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repeatCount="indefinite" accel="50000" decel="50000" fill="hold" nodeType="withEffect">
                                  <p:stCondLst>
                                    <p:cond delay="0"/>
                                  </p:stCondLst>
                                  <p:endCondLst>
                                    <p:cond evt="onNext" delay="0">
                                      <p:tgtEl>
                                        <p:sldTgt/>
                                      </p:tgtEl>
                                    </p:cond>
                                  </p:endCondLst>
                                  <p:childTnLst>
                                    <p:animMotion origin="layout" path="M -4.58333E-6 1.48148E-6 L -0.25 1.48148E-6 " pathEditMode="relative" rAng="0" ptsTypes="AA">
                                      <p:cBhvr>
                                        <p:cTn id="6" dur="2000" fill="hold"/>
                                        <p:tgtEl>
                                          <p:spTgt spid="16"/>
                                        </p:tgtEl>
                                        <p:attrNameLst>
                                          <p:attrName>ppt_x</p:attrName>
                                          <p:attrName>ppt_y</p:attrName>
                                        </p:attrNameLst>
                                      </p:cBhvr>
                                      <p:rCtr x="-12500" y="0"/>
                                    </p:animMotion>
                                  </p:childTnLst>
                                </p:cTn>
                              </p:par>
                              <p:par>
                                <p:cTn id="7" presetID="35" presetClass="path" presetSubtype="0" repeatCount="indefinite" fill="hold" nodeType="withEffect">
                                  <p:stCondLst>
                                    <p:cond delay="0"/>
                                  </p:stCondLst>
                                  <p:endCondLst>
                                    <p:cond evt="onNext" delay="0">
                                      <p:tgtEl>
                                        <p:sldTgt/>
                                      </p:tgtEl>
                                    </p:cond>
                                  </p:endCondLst>
                                  <p:childTnLst>
                                    <p:animMotion origin="layout" path="M -4.58333E-6 -4.81481E-6 L -0.25 -4.81481E-6 " pathEditMode="relative" rAng="0" ptsTypes="AA">
                                      <p:cBhvr>
                                        <p:cTn id="8" dur="2000" fill="hold"/>
                                        <p:tgtEl>
                                          <p:spTgt spid="19"/>
                                        </p:tgtEl>
                                        <p:attrNameLst>
                                          <p:attrName>ppt_x</p:attrName>
                                          <p:attrName>ppt_y</p:attrName>
                                        </p:attrNameLst>
                                      </p:cBhvr>
                                      <p:rCtr x="-12500" y="0"/>
                                    </p:animMotion>
                                  </p:childTnLst>
                                  <p:subTnLst>
                                    <p:animClr clrSpc="rgb" dir="cw">
                                      <p:cBhvr override="childStyle">
                                        <p:cTn dur="1" fill="hold" display="0" masterRel="nextClick" afterEffect="1"/>
                                        <p:tgtEl>
                                          <p:spTgt spid="19"/>
                                        </p:tgtEl>
                                        <p:attrNameLst>
                                          <p:attrName>ppt_c</p:attrName>
                                        </p:attrNameLst>
                                      </p:cBhvr>
                                      <p:to>
                                        <a:schemeClr val="folHlink"/>
                                      </p:to>
                                    </p:animClr>
                                  </p:subTnLst>
                                </p:cTn>
                              </p:par>
                            </p:childTnLst>
                          </p:cTn>
                        </p:par>
                        <p:par>
                          <p:cTn id="9" fill="hold">
                            <p:stCondLst>
                              <p:cond delay="2000"/>
                            </p:stCondLst>
                            <p:childTnLst>
                              <p:par>
                                <p:cTn id="10" presetID="12" presetClass="entr" presetSubtype="4" repeatCount="indefinite" fill="hold" grpId="0" nodeType="afterEffect">
                                  <p:stCondLst>
                                    <p:cond delay="0"/>
                                  </p:stCondLst>
                                  <p:endCondLst>
                                    <p:cond evt="onNext" delay="0">
                                      <p:tgtEl>
                                        <p:sldTgt/>
                                      </p:tgtEl>
                                    </p:cond>
                                  </p:endCondLst>
                                  <p:childTnLst>
                                    <p:set>
                                      <p:cBhvr>
                                        <p:cTn id="11" dur="1" fill="hold">
                                          <p:stCondLst>
                                            <p:cond delay="0"/>
                                          </p:stCondLst>
                                        </p:cTn>
                                        <p:tgtEl>
                                          <p:spTgt spid="23"/>
                                        </p:tgtEl>
                                        <p:attrNameLst>
                                          <p:attrName>style.visibility</p:attrName>
                                        </p:attrNameLst>
                                      </p:cBhvr>
                                      <p:to>
                                        <p:strVal val="visible"/>
                                      </p:to>
                                    </p:set>
                                    <p:animEffect transition="in" filter="slide(fromBottom)">
                                      <p:cBhvr>
                                        <p:cTn id="12" dur="500"/>
                                        <p:tgtEl>
                                          <p:spTgt spid="23"/>
                                        </p:tgtEl>
                                      </p:cBhvr>
                                    </p:animEffect>
                                  </p:childTnLst>
                                </p:cTn>
                              </p:par>
                            </p:childTnLst>
                          </p:cTn>
                        </p:par>
                        <p:par>
                          <p:cTn id="13" fill="hold">
                            <p:stCondLst>
                              <p:cond delay="2500"/>
                            </p:stCondLst>
                            <p:childTnLst>
                              <p:par>
                                <p:cTn id="14" presetID="64" presetClass="path" presetSubtype="0" repeatCount="indefinite" accel="50000" decel="50000" fill="hold" nodeType="afterEffect">
                                  <p:stCondLst>
                                    <p:cond delay="0"/>
                                  </p:stCondLst>
                                  <p:endCondLst>
                                    <p:cond evt="onNext" delay="0">
                                      <p:tgtEl>
                                        <p:sldTgt/>
                                      </p:tgtEl>
                                    </p:cond>
                                  </p:endCondLst>
                                  <p:childTnLst>
                                    <p:animMotion origin="layout" path="M -0.02031 0.00093 L -0.01667 -0.09398 " pathEditMode="relative" rAng="0" ptsTypes="AA">
                                      <p:cBhvr>
                                        <p:cTn id="15" dur="2000" fill="hold"/>
                                        <p:tgtEl>
                                          <p:spTgt spid="30"/>
                                        </p:tgtEl>
                                        <p:attrNameLst>
                                          <p:attrName>ppt_x</p:attrName>
                                          <p:attrName>ppt_y</p:attrName>
                                        </p:attrNameLst>
                                      </p:cBhvr>
                                      <p:rCtr x="182" y="-4745"/>
                                    </p:animMotion>
                                  </p:childTnLst>
                                </p:cTn>
                              </p:par>
                            </p:childTnLst>
                          </p:cTn>
                        </p:par>
                        <p:par>
                          <p:cTn id="16" fill="hold">
                            <p:stCondLst>
                              <p:cond delay="4500"/>
                            </p:stCondLst>
                            <p:childTnLst>
                              <p:par>
                                <p:cTn id="17" presetID="64" presetClass="path" presetSubtype="0" repeatCount="indefinite" accel="50000" decel="50000" fill="hold" nodeType="afterEffect">
                                  <p:stCondLst>
                                    <p:cond delay="0"/>
                                  </p:stCondLst>
                                  <p:endCondLst>
                                    <p:cond evt="onNext" delay="0">
                                      <p:tgtEl>
                                        <p:sldTgt/>
                                      </p:tgtEl>
                                    </p:cond>
                                  </p:endCondLst>
                                  <p:childTnLst>
                                    <p:animMotion origin="layout" path="M 4.16667E-7 -3.33333E-6 L 0.00417 -0.28889 " pathEditMode="relative" rAng="0" ptsTypes="AA">
                                      <p:cBhvr>
                                        <p:cTn id="18" dur="2000" fill="hold"/>
                                        <p:tgtEl>
                                          <p:spTgt spid="59"/>
                                        </p:tgtEl>
                                        <p:attrNameLst>
                                          <p:attrName>ppt_x</p:attrName>
                                          <p:attrName>ppt_y</p:attrName>
                                        </p:attrNameLst>
                                      </p:cBhvr>
                                      <p:rCtr x="208" y="-14444"/>
                                    </p:animMotion>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left)">
                                      <p:cBhvr>
                                        <p:cTn id="2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7707" y="1765437"/>
            <a:ext cx="10296586" cy="3539430"/>
          </a:xfrm>
          <a:prstGeom prst="rect">
            <a:avLst/>
          </a:prstGeom>
          <a:noFill/>
        </p:spPr>
        <p:txBody>
          <a:bodyPr wrap="square" rtlCol="0">
            <a:spAutoFit/>
          </a:bodyPr>
          <a:lstStyle/>
          <a:p>
            <a:pPr marL="463550" indent="-463550" algn="just"/>
            <a:r>
              <a:rPr lang="bn-BD" sz="2800" dirty="0">
                <a:latin typeface="NikoshBAN" pitchFamily="2" charset="0"/>
                <a:cs typeface="NikoshBAN" pitchFamily="2" charset="0"/>
              </a:rPr>
              <a:t>১.</a:t>
            </a:r>
            <a:r>
              <a:rPr lang="en-GB" sz="2800" dirty="0">
                <a:latin typeface="NikoshBAN" pitchFamily="2" charset="0"/>
                <a:cs typeface="NikoshBAN" pitchFamily="2" charset="0"/>
              </a:rPr>
              <a:t>  </a:t>
            </a:r>
            <a:r>
              <a:rPr lang="bn-BD" sz="2800" dirty="0">
                <a:latin typeface="NikoshBAN" pitchFamily="2" charset="0"/>
                <a:cs typeface="NikoshBAN" pitchFamily="2" charset="0"/>
              </a:rPr>
              <a:t>জীবের সব রকম শারীর বৃত্তিয় কাজে ব্যাপন প্রক্রিয়া ঘটে।</a:t>
            </a:r>
          </a:p>
          <a:p>
            <a:pPr marL="463550" indent="-463550" algn="just"/>
            <a:r>
              <a:rPr lang="bn-BD" sz="2800" dirty="0">
                <a:latin typeface="NikoshBAN" pitchFamily="2" charset="0"/>
                <a:cs typeface="NikoshBAN" pitchFamily="2" charset="0"/>
              </a:rPr>
              <a:t>২. উদ্ভিদ সালোকসংশ্লেষণ</a:t>
            </a:r>
            <a:r>
              <a:rPr lang="en-US" sz="2800" dirty="0">
                <a:latin typeface="NikoshBAN" pitchFamily="2" charset="0"/>
                <a:cs typeface="NikoshBAN" pitchFamily="2" charset="0"/>
              </a:rPr>
              <a:t> </a:t>
            </a:r>
            <a:r>
              <a:rPr lang="bn-BD" sz="2800" dirty="0">
                <a:latin typeface="NikoshBAN" pitchFamily="2" charset="0"/>
                <a:cs typeface="NikoshBAN" pitchFamily="2" charset="0"/>
              </a:rPr>
              <a:t>প্রক্রিয়ায় ব্যাপনের  মাধ্যমে বাতাসের কার্বনডাইঅক্সাইড গ্রহন</a:t>
            </a:r>
            <a:r>
              <a:rPr lang="en-GB" sz="2800" dirty="0">
                <a:latin typeface="NikoshBAN" pitchFamily="2" charset="0"/>
                <a:cs typeface="NikoshBAN" pitchFamily="2" charset="0"/>
              </a:rPr>
              <a:t> </a:t>
            </a:r>
            <a:r>
              <a:rPr lang="bn-BD" sz="2800" dirty="0">
                <a:latin typeface="NikoshBAN" pitchFamily="2" charset="0"/>
                <a:cs typeface="NikoshBAN" pitchFamily="2" charset="0"/>
              </a:rPr>
              <a:t>করে এবংঅক্সিজেন ত্যাগ করে।</a:t>
            </a:r>
            <a:endParaRPr lang="en-GB" sz="2800" dirty="0">
              <a:latin typeface="NikoshBAN" pitchFamily="2" charset="0"/>
              <a:cs typeface="NikoshBAN" pitchFamily="2" charset="0"/>
            </a:endParaRPr>
          </a:p>
          <a:p>
            <a:pPr marL="463550" indent="-463550" algn="just"/>
            <a:r>
              <a:rPr lang="bn-BD" sz="2800" dirty="0">
                <a:latin typeface="NikoshBAN" pitchFamily="2" charset="0"/>
                <a:cs typeface="NikoshBAN" pitchFamily="2" charset="0"/>
              </a:rPr>
              <a:t>৩.</a:t>
            </a:r>
            <a:r>
              <a:rPr lang="en-GB" sz="2800" dirty="0">
                <a:latin typeface="NikoshBAN" pitchFamily="2" charset="0"/>
                <a:cs typeface="NikoshBAN" pitchFamily="2" charset="0"/>
              </a:rPr>
              <a:t>	</a:t>
            </a:r>
            <a:r>
              <a:rPr lang="bn-BD" sz="2800" dirty="0">
                <a:latin typeface="NikoshBAN" pitchFamily="2" charset="0"/>
                <a:cs typeface="NikoshBAN" pitchFamily="2" charset="0"/>
              </a:rPr>
              <a:t>উদ্ভিদ দেহে শোষিত পানি বাস্পাকারে প্রস্বেদনের মাধ্যমে দেহ থেকে ব্যাপন প্রক্রিয়ায় বের করে দেয়।</a:t>
            </a:r>
            <a:endParaRPr lang="en-US" sz="2800" dirty="0">
              <a:latin typeface="NikoshBAN" pitchFamily="2" charset="0"/>
              <a:cs typeface="NikoshBAN" pitchFamily="2" charset="0"/>
            </a:endParaRPr>
          </a:p>
          <a:p>
            <a:pPr marL="463550" indent="-463550" algn="just"/>
            <a:r>
              <a:rPr lang="bn-BD" sz="2800" dirty="0">
                <a:latin typeface="NikoshBAN" pitchFamily="2" charset="0"/>
                <a:cs typeface="NikoshBAN" pitchFamily="2" charset="0"/>
              </a:rPr>
              <a:t>৪.  প্রাণিদের শ্বসনের সময় অক্সিজেন ও কার্বনডাইঅক্সাইডের আদান প্রদান করে।</a:t>
            </a:r>
          </a:p>
          <a:p>
            <a:pPr marL="463550" indent="-463550" algn="just"/>
            <a:r>
              <a:rPr lang="bn-BD" sz="2800" dirty="0">
                <a:latin typeface="NikoshBAN" pitchFamily="2" charset="0"/>
                <a:cs typeface="NikoshBAN" pitchFamily="2" charset="0"/>
              </a:rPr>
              <a:t>৫. রক্ত থেকে খাদ্য, অক্সিজেন প্রভৃতির লসিকায় বহন ও লসিকা থেকে কোষে পরিবহন করা ব্যাপন দ্ধারা সম্পন্ন হয়।</a:t>
            </a:r>
          </a:p>
        </p:txBody>
      </p:sp>
      <p:sp>
        <p:nvSpPr>
          <p:cNvPr id="4" name="TextBox 3">
            <a:extLst>
              <a:ext uri="{FF2B5EF4-FFF2-40B4-BE49-F238E27FC236}">
                <a16:creationId xmlns:a16="http://schemas.microsoft.com/office/drawing/2014/main" id="{AC4D289C-C999-4586-8C86-A60BAF76DC17}"/>
              </a:ext>
            </a:extLst>
          </p:cNvPr>
          <p:cNvSpPr txBox="1"/>
          <p:nvPr/>
        </p:nvSpPr>
        <p:spPr>
          <a:xfrm>
            <a:off x="3347358" y="555162"/>
            <a:ext cx="6093822" cy="646331"/>
          </a:xfrm>
          <a:prstGeom prst="rect">
            <a:avLst/>
          </a:prstGeom>
          <a:noFill/>
        </p:spPr>
        <p:txBody>
          <a:bodyPr wrap="square">
            <a:spAutoFit/>
          </a:bodyPr>
          <a:lstStyle/>
          <a:p>
            <a:pPr marL="742950" indent="-742950" algn="ctr"/>
            <a:r>
              <a:rPr lang="bn-BD" sz="3600" dirty="0">
                <a:latin typeface="NikoshBAN" pitchFamily="2" charset="0"/>
                <a:cs typeface="NikoshBAN" pitchFamily="2" charset="0"/>
              </a:rPr>
              <a:t>ব্যাপনের গুরুত্বঃ</a:t>
            </a:r>
            <a:r>
              <a:rPr lang="en-US" sz="3600" dirty="0">
                <a:latin typeface="NikoshBAN" pitchFamily="2" charset="0"/>
                <a:cs typeface="NikoshBAN" pitchFamily="2" charset="0"/>
              </a:rPr>
              <a:t> </a:t>
            </a:r>
          </a:p>
        </p:txBody>
      </p:sp>
    </p:spTree>
    <p:extLst>
      <p:ext uri="{BB962C8B-B14F-4D97-AF65-F5344CB8AC3E}">
        <p14:creationId xmlns:p14="http://schemas.microsoft.com/office/powerpoint/2010/main" val="2885512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133600" y="1447800"/>
            <a:ext cx="8382000" cy="1752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sz="3200" dirty="0">
                <a:solidFill>
                  <a:schemeClr val="tx1"/>
                </a:solidFill>
                <a:latin typeface="NikoshBAN" pitchFamily="2" charset="0"/>
                <a:cs typeface="NikoshBAN" pitchFamily="2" charset="0"/>
              </a:rPr>
              <a:t>ব্যাপন ক্রিয়ার দ্ধারা কোষে অক্সিজেন প্রবেশ করে এবং কার্বনডাইঅক্সাইড বের হয়।</a:t>
            </a:r>
            <a:endParaRPr lang="en-US" sz="3200" dirty="0">
              <a:solidFill>
                <a:schemeClr val="tx1"/>
              </a:solidFill>
              <a:latin typeface="NikoshBAN" pitchFamily="2" charset="0"/>
              <a:cs typeface="NikoshBAN" pitchFamily="2" charset="0"/>
            </a:endParaRPr>
          </a:p>
        </p:txBody>
      </p:sp>
      <p:sp>
        <p:nvSpPr>
          <p:cNvPr id="12" name="Rectangle 11"/>
          <p:cNvSpPr/>
          <p:nvPr/>
        </p:nvSpPr>
        <p:spPr>
          <a:xfrm>
            <a:off x="2097206" y="3505200"/>
            <a:ext cx="8418394" cy="2209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bn-BD" sz="3200" dirty="0">
                <a:solidFill>
                  <a:schemeClr val="tx1"/>
                </a:solidFill>
                <a:latin typeface="NikoshBAN" pitchFamily="2" charset="0"/>
                <a:cs typeface="NikoshBAN" pitchFamily="2" charset="0"/>
              </a:rPr>
              <a:t>উদ্ভিদ দেহে শোষিত পানি বাষ্পাকারে প্রস্বেদনের মাধ্যমে দেহ থেকে  ব্যাপনের মাধ্যমে বের করে দেয়।</a:t>
            </a:r>
            <a:endParaRPr lang="en-US" sz="32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187546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strVal val="#ppt_w*0.05"/>
                                          </p:val>
                                        </p:tav>
                                        <p:tav tm="100000">
                                          <p:val>
                                            <p:strVal val="#ppt_w"/>
                                          </p:val>
                                        </p:tav>
                                      </p:tavLst>
                                    </p:anim>
                                    <p:anim calcmode="lin" valueType="num">
                                      <p:cBhvr>
                                        <p:cTn id="8" dur="2000" fill="hold"/>
                                        <p:tgtEl>
                                          <p:spTgt spid="10"/>
                                        </p:tgtEl>
                                        <p:attrNameLst>
                                          <p:attrName>ppt_h</p:attrName>
                                        </p:attrNameLst>
                                      </p:cBhvr>
                                      <p:tavLst>
                                        <p:tav tm="0">
                                          <p:val>
                                            <p:strVal val="#ppt_h"/>
                                          </p:val>
                                        </p:tav>
                                        <p:tav tm="100000">
                                          <p:val>
                                            <p:strVal val="#ppt_h"/>
                                          </p:val>
                                        </p:tav>
                                      </p:tavLst>
                                    </p:anim>
                                    <p:anim calcmode="lin" valueType="num">
                                      <p:cBhvr>
                                        <p:cTn id="9" dur="2000" fill="hold"/>
                                        <p:tgtEl>
                                          <p:spTgt spid="10"/>
                                        </p:tgtEl>
                                        <p:attrNameLst>
                                          <p:attrName>ppt_x</p:attrName>
                                        </p:attrNameLst>
                                      </p:cBhvr>
                                      <p:tavLst>
                                        <p:tav tm="0">
                                          <p:val>
                                            <p:strVal val="#ppt_x-.2"/>
                                          </p:val>
                                        </p:tav>
                                        <p:tav tm="100000">
                                          <p:val>
                                            <p:strVal val="#ppt_x"/>
                                          </p:val>
                                        </p:tav>
                                      </p:tavLst>
                                    </p:anim>
                                    <p:anim calcmode="lin" valueType="num">
                                      <p:cBhvr>
                                        <p:cTn id="10" dur="2000" fill="hold"/>
                                        <p:tgtEl>
                                          <p:spTgt spid="10"/>
                                        </p:tgtEl>
                                        <p:attrNameLst>
                                          <p:attrName>ppt_y</p:attrName>
                                        </p:attrNameLst>
                                      </p:cBhvr>
                                      <p:tavLst>
                                        <p:tav tm="0">
                                          <p:val>
                                            <p:strVal val="#ppt_y"/>
                                          </p:val>
                                        </p:tav>
                                        <p:tav tm="100000">
                                          <p:val>
                                            <p:strVal val="#ppt_y"/>
                                          </p:val>
                                        </p:tav>
                                      </p:tavLst>
                                    </p:anim>
                                    <p:animEffect transition="in" filter="fade">
                                      <p:cBhvr>
                                        <p:cTn id="11" dur="20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p:cTn id="16" dur="2000" fill="hold"/>
                                        <p:tgtEl>
                                          <p:spTgt spid="12"/>
                                        </p:tgtEl>
                                        <p:attrNameLst>
                                          <p:attrName>ppt_w</p:attrName>
                                        </p:attrNameLst>
                                      </p:cBhvr>
                                      <p:tavLst>
                                        <p:tav tm="0">
                                          <p:val>
                                            <p:strVal val="#ppt_w*0.05"/>
                                          </p:val>
                                        </p:tav>
                                        <p:tav tm="100000">
                                          <p:val>
                                            <p:strVal val="#ppt_w"/>
                                          </p:val>
                                        </p:tav>
                                      </p:tavLst>
                                    </p:anim>
                                    <p:anim calcmode="lin" valueType="num">
                                      <p:cBhvr>
                                        <p:cTn id="17" dur="2000" fill="hold"/>
                                        <p:tgtEl>
                                          <p:spTgt spid="12"/>
                                        </p:tgtEl>
                                        <p:attrNameLst>
                                          <p:attrName>ppt_h</p:attrName>
                                        </p:attrNameLst>
                                      </p:cBhvr>
                                      <p:tavLst>
                                        <p:tav tm="0">
                                          <p:val>
                                            <p:strVal val="#ppt_h"/>
                                          </p:val>
                                        </p:tav>
                                        <p:tav tm="100000">
                                          <p:val>
                                            <p:strVal val="#ppt_h"/>
                                          </p:val>
                                        </p:tav>
                                      </p:tavLst>
                                    </p:anim>
                                    <p:anim calcmode="lin" valueType="num">
                                      <p:cBhvr>
                                        <p:cTn id="18" dur="2000" fill="hold"/>
                                        <p:tgtEl>
                                          <p:spTgt spid="12"/>
                                        </p:tgtEl>
                                        <p:attrNameLst>
                                          <p:attrName>ppt_x</p:attrName>
                                        </p:attrNameLst>
                                      </p:cBhvr>
                                      <p:tavLst>
                                        <p:tav tm="0">
                                          <p:val>
                                            <p:strVal val="#ppt_x-.2"/>
                                          </p:val>
                                        </p:tav>
                                        <p:tav tm="100000">
                                          <p:val>
                                            <p:strVal val="#ppt_x"/>
                                          </p:val>
                                        </p:tav>
                                      </p:tavLst>
                                    </p:anim>
                                    <p:anim calcmode="lin" valueType="num">
                                      <p:cBhvr>
                                        <p:cTn id="19" dur="2000" fill="hold"/>
                                        <p:tgtEl>
                                          <p:spTgt spid="12"/>
                                        </p:tgtEl>
                                        <p:attrNameLst>
                                          <p:attrName>ppt_y</p:attrName>
                                        </p:attrNameLst>
                                      </p:cBhvr>
                                      <p:tavLst>
                                        <p:tav tm="0">
                                          <p:val>
                                            <p:strVal val="#ppt_y"/>
                                          </p:val>
                                        </p:tav>
                                        <p:tav tm="100000">
                                          <p:val>
                                            <p:strVal val="#ppt_y"/>
                                          </p:val>
                                        </p:tav>
                                      </p:tavLst>
                                    </p:anim>
                                    <p:animEffect transition="in" filter="fade">
                                      <p:cBhvr>
                                        <p:cTn id="2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421</Words>
  <Application>Microsoft Office PowerPoint</Application>
  <PresentationFormat>Widescreen</PresentationFormat>
  <Paragraphs>60</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Afzal Hossain</dc:creator>
  <cp:lastModifiedBy>Afzal Hossain</cp:lastModifiedBy>
  <cp:revision>20</cp:revision>
  <dcterms:created xsi:type="dcterms:W3CDTF">2021-09-19T13:21:35Z</dcterms:created>
  <dcterms:modified xsi:type="dcterms:W3CDTF">2021-09-22T08:09:35Z</dcterms:modified>
</cp:coreProperties>
</file>