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3" r:id="rId2"/>
    <p:sldId id="277" r:id="rId3"/>
    <p:sldId id="260" r:id="rId4"/>
    <p:sldId id="279" r:id="rId5"/>
    <p:sldId id="280" r:id="rId6"/>
    <p:sldId id="262" r:id="rId7"/>
    <p:sldId id="263" r:id="rId8"/>
    <p:sldId id="282" r:id="rId9"/>
    <p:sldId id="283" r:id="rId10"/>
    <p:sldId id="284" r:id="rId11"/>
    <p:sldId id="285" r:id="rId12"/>
    <p:sldId id="287" r:id="rId13"/>
    <p:sldId id="289" r:id="rId14"/>
    <p:sldId id="295" r:id="rId15"/>
    <p:sldId id="264" r:id="rId16"/>
    <p:sldId id="265" r:id="rId17"/>
    <p:sldId id="266" r:id="rId18"/>
    <p:sldId id="271" r:id="rId19"/>
    <p:sldId id="291" r:id="rId20"/>
    <p:sldId id="292" r:id="rId21"/>
    <p:sldId id="273" r:id="rId22"/>
    <p:sldId id="274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9DF"/>
    <a:srgbClr val="09FF09"/>
    <a:srgbClr val="A10F19"/>
    <a:srgbClr val="7DFF7D"/>
    <a:srgbClr val="FBFBFB"/>
    <a:srgbClr val="6DD9FF"/>
    <a:srgbClr val="E325DA"/>
    <a:srgbClr val="74A1FC"/>
    <a:srgbClr val="6292BE"/>
    <a:srgbClr val="967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62CB2-FE28-46DC-9032-62DE0BD8CDC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33BC7-4CA4-4987-ACF0-FE9C329F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9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2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2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0244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86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5195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333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29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125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686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8917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5873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71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340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1B1D-DF46-4DA4-A284-837F6EB13B0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3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hyperlink" Target="mailto:foizahmedrana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304800"/>
            <a:ext cx="12093263" cy="61722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96215" y="609600"/>
            <a:ext cx="11462196" cy="5638800"/>
          </a:xfrm>
          <a:prstGeom prst="frame">
            <a:avLst>
              <a:gd name="adj1" fmla="val 11532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64" y="3665448"/>
            <a:ext cx="1306840" cy="164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90" y="3685512"/>
            <a:ext cx="1336911" cy="1684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6839" y="3852555"/>
            <a:ext cx="49969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915" y="1516087"/>
            <a:ext cx="6379359" cy="221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403"/>
              </a:avLst>
            </a:prstTxWarp>
            <a:spAutoFit/>
          </a:bodyPr>
          <a:lstStyle/>
          <a:p>
            <a:pPr algn="ctr" defTabSz="685800"/>
            <a:r>
              <a:rPr lang="bn-BD" sz="32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320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32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32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5" y="1293828"/>
            <a:ext cx="1366424" cy="1994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65" y="1293830"/>
            <a:ext cx="1269843" cy="18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40308" y="5883444"/>
            <a:ext cx="8845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1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1.72331 2.96296E-6 " pathEditMode="relative" rAng="0" ptsTypes="AA">
                                      <p:cBhvr>
                                        <p:cTn id="16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92" y="715111"/>
            <a:ext cx="5709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648" y="2318217"/>
            <a:ext cx="1118126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পরিসীমা = ২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(দৈর্ঘ্য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+ প্রস্থ )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একক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 			  = ২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(৮০+৬০)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মিটার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</a:p>
          <a:p>
            <a:pPr lvl="0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   			  = ২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১৪০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মিটার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   			  = ২৮০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মিটার</a:t>
            </a:r>
            <a:endParaRPr lang="bn-IN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3014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5108" y="794212"/>
            <a:ext cx="4705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416064" y="278402"/>
            <a:ext cx="5603600" cy="2774056"/>
            <a:chOff x="5416064" y="278402"/>
            <a:chExt cx="5603600" cy="2774056"/>
          </a:xfrm>
        </p:grpSpPr>
        <p:sp>
          <p:nvSpPr>
            <p:cNvPr id="4" name="Rectangle 3"/>
            <p:cNvSpPr/>
            <p:nvPr/>
          </p:nvSpPr>
          <p:spPr>
            <a:xfrm>
              <a:off x="5990492" y="937846"/>
              <a:ext cx="4255477" cy="1676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6064" y="759043"/>
              <a:ext cx="785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A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45018" y="2212696"/>
              <a:ext cx="785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B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234218" y="770767"/>
              <a:ext cx="785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D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40464" y="2221461"/>
              <a:ext cx="785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C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02214" y="1414195"/>
              <a:ext cx="679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b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9281" y="278402"/>
              <a:ext cx="785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6049" y="1724648"/>
            <a:ext cx="614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মনেকরি</a:t>
            </a:r>
            <a:r>
              <a:rPr lang="en-US" sz="3200" dirty="0"/>
              <a:t>,  ABCD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3E3824-856E-40BA-9298-392130CF31F9}"/>
              </a:ext>
            </a:extLst>
          </p:cNvPr>
          <p:cNvSpPr txBox="1"/>
          <p:nvPr/>
        </p:nvSpPr>
        <p:spPr>
          <a:xfrm>
            <a:off x="474781" y="2924816"/>
            <a:ext cx="7405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AD=a  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 = b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ea typeface="Microsoft JhengHei UI" panose="020B0604030504040204" pitchFamily="34" charset="-120"/>
                <a:cs typeface="NikoshBAN" panose="02000000000000000000" pitchFamily="2" charset="0"/>
              </a:rPr>
              <a:t>∴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/>
              <a:t>=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/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	= (AD × AB)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/>
              <a:t> </a:t>
            </a:r>
          </a:p>
          <a:p>
            <a:r>
              <a:rPr lang="en-US" sz="3200" dirty="0"/>
              <a:t>	 </a:t>
            </a:r>
            <a:r>
              <a:rPr lang="en-US" sz="3200" dirty="0" smtClean="0"/>
              <a:t>      	= </a:t>
            </a:r>
            <a:r>
              <a:rPr lang="en-US" sz="3200" dirty="0" err="1" smtClean="0"/>
              <a:t>ab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/>
          </a:p>
        </p:txBody>
      </p:sp>
    </p:spTree>
    <p:extLst>
      <p:ext uri="{BB962C8B-B14F-4D97-AF65-F5344CB8AC3E}">
        <p14:creationId xmlns:p14="http://schemas.microsoft.com/office/powerpoint/2010/main" val="256684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8689" y="4919074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44505" y="901147"/>
            <a:ext cx="3587363" cy="2619330"/>
            <a:chOff x="8244505" y="901147"/>
            <a:chExt cx="3587363" cy="261933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DC48D12A-D153-4525-8974-4717A0A7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99"/>
            <a:stretch/>
          </p:blipFill>
          <p:spPr>
            <a:xfrm>
              <a:off x="8476779" y="2965456"/>
              <a:ext cx="3026108" cy="55502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72F58E4E-2589-458A-840A-7C93BA1E11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4" t="5601" r="7648" b="9057"/>
            <a:stretch/>
          </p:blipFill>
          <p:spPr>
            <a:xfrm>
              <a:off x="8244505" y="901147"/>
              <a:ext cx="3587363" cy="220502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AA72915B-D0A8-4872-B49D-BA2E497F7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42" r="23751" b="7785"/>
            <a:stretch/>
          </p:blipFill>
          <p:spPr>
            <a:xfrm>
              <a:off x="9295714" y="1320857"/>
              <a:ext cx="600963" cy="196186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B6CF6F-2B55-49A6-A022-932A936FF4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2"/>
          <a:stretch/>
        </p:blipFill>
        <p:spPr>
          <a:xfrm>
            <a:off x="669553" y="230831"/>
            <a:ext cx="4889416" cy="467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B09C83-8430-4518-A8E5-97486326EA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" r="7969" b="25976"/>
          <a:stretch/>
        </p:blipFill>
        <p:spPr>
          <a:xfrm>
            <a:off x="346895" y="870776"/>
            <a:ext cx="8129884" cy="584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64BCFE-2DC0-4915-8964-8C2E490DB2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r="38089" b="2852"/>
          <a:stretch/>
        </p:blipFill>
        <p:spPr>
          <a:xfrm>
            <a:off x="360132" y="1565149"/>
            <a:ext cx="7884373" cy="1155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3CE0D8-87AA-4905-AC24-056C017E59C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9" b="12595"/>
          <a:stretch/>
        </p:blipFill>
        <p:spPr>
          <a:xfrm>
            <a:off x="2383135" y="2838753"/>
            <a:ext cx="5306369" cy="5550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F83E3DB-23E7-401B-AFAB-0A72B5F2CC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" r="5924" b="5721"/>
          <a:stretch/>
        </p:blipFill>
        <p:spPr>
          <a:xfrm>
            <a:off x="683449" y="4083321"/>
            <a:ext cx="3018713" cy="2120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6D1835FF-9CF5-4A44-ADB3-FBCBE1358B16}"/>
                  </a:ext>
                </a:extLst>
              </p:cNvPr>
              <p:cNvSpPr txBox="1"/>
              <p:nvPr/>
            </p:nvSpPr>
            <p:spPr>
              <a:xfrm>
                <a:off x="1780703" y="5895835"/>
                <a:ext cx="7964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D1835FF-9CF5-4A44-ADB3-FBCBE1358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703" y="5895835"/>
                <a:ext cx="79641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D2D3E27-A017-402B-9042-A0505C52C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r="9104" b="14645"/>
          <a:stretch/>
        </p:blipFill>
        <p:spPr>
          <a:xfrm>
            <a:off x="2577115" y="3817648"/>
            <a:ext cx="9254753" cy="11552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27DD577-1310-4476-84CB-43059EF4B99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6" b="5742"/>
          <a:stretch/>
        </p:blipFill>
        <p:spPr>
          <a:xfrm>
            <a:off x="4411837" y="5181600"/>
            <a:ext cx="7110610" cy="12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25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62" y="257909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003" y="5756681"/>
            <a:ext cx="6698992" cy="769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416061" y="765740"/>
            <a:ext cx="5955324" cy="4576342"/>
            <a:chOff x="5416061" y="1273572"/>
            <a:chExt cx="5955324" cy="4576342"/>
          </a:xfrm>
        </p:grpSpPr>
        <p:sp>
          <p:nvSpPr>
            <p:cNvPr id="4" name="TextBox 3"/>
            <p:cNvSpPr txBox="1"/>
            <p:nvPr/>
          </p:nvSpPr>
          <p:spPr>
            <a:xfrm>
              <a:off x="7819292" y="5142028"/>
              <a:ext cx="35520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৫০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sz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6663102" y="3259762"/>
              <a:ext cx="2570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  <a:sym typeface="Symbol" panose="05050102010706020507" pitchFamily="18" charset="2"/>
                </a:rPr>
                <a:t>৪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০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5416061" y="1273572"/>
              <a:ext cx="5955324" cy="3861136"/>
            </a:xfrm>
            <a:prstGeom prst="triangl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3" idx="0"/>
              <a:endCxn id="13" idx="3"/>
            </p:cNvCxnSpPr>
            <p:nvPr/>
          </p:nvCxnSpPr>
          <p:spPr>
            <a:xfrm>
              <a:off x="8393723" y="1273572"/>
              <a:ext cx="0" cy="386113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4047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53A130-9DA7-4950-B819-FA0F009E9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19091" r="8693" b="28856"/>
          <a:stretch/>
        </p:blipFill>
        <p:spPr>
          <a:xfrm>
            <a:off x="470997" y="778660"/>
            <a:ext cx="5145470" cy="429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3766" y="1348159"/>
                <a:ext cx="7805495" cy="4361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ত্রিভুজক্ষেত্রের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ভূমি</m:t>
                    </m:r>
                    <m:r>
                      <a:rPr lang="bn-IN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৫০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bn-IN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</m:t>
                    </m:r>
                  </m:oMath>
                </a14:m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ত্রিভুজক্ষেত্রের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উচ্চতা</m:t>
                    </m:r>
                    <m:r>
                      <a:rPr lang="bn-IN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 ৪০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bn-IN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d>
                      <m:d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উচ্চতা</m:t>
                        </m:r>
                      </m:e>
                    </m:d>
                    <m:r>
                      <a:rPr lang="bn-IN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IN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একক</m:t>
                    </m:r>
                    <m:r>
                      <a:rPr lang="bn-IN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bn-IN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 </m:t>
                    </m:r>
                  </m:oMath>
                </a14:m>
                <a:r>
                  <a:rPr lang="en-US" sz="3200" dirty="0" smtClean="0"/>
                  <a:t>(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৫০ </a:t>
                </a:r>
                <a:r>
                  <a:rPr lang="en-US" sz="3200" dirty="0"/>
                  <a:t>×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৪০)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= ১০০০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66" y="1348159"/>
                <a:ext cx="7805495" cy="4361066"/>
              </a:xfrm>
              <a:prstGeom prst="rect">
                <a:avLst/>
              </a:prstGeom>
              <a:blipFill rotWithShape="1">
                <a:blip r:embed="rId3"/>
                <a:stretch>
                  <a:fillRect l="-1953" t="-1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316064" y="5829156"/>
            <a:ext cx="7496151" cy="769441"/>
          </a:xfrm>
          <a:prstGeom prst="rect">
            <a:avLst/>
          </a:prstGeom>
          <a:noFill/>
          <a:ln w="28575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ea typeface="Microsoft JhengHei UI" panose="020B0604030504040204" pitchFamily="34" charset="-120"/>
                <a:cs typeface="NikoshBAN" panose="02000000000000000000" pitchFamily="2" charset="0"/>
              </a:rPr>
              <a:t>∴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নির্নেয়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১০০০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72400" y="668214"/>
            <a:ext cx="4079630" cy="3325713"/>
            <a:chOff x="5416061" y="1273572"/>
            <a:chExt cx="5955324" cy="4576342"/>
          </a:xfrm>
        </p:grpSpPr>
        <p:sp>
          <p:nvSpPr>
            <p:cNvPr id="10" name="TextBox 9"/>
            <p:cNvSpPr txBox="1"/>
            <p:nvPr/>
          </p:nvSpPr>
          <p:spPr>
            <a:xfrm>
              <a:off x="7819292" y="5142028"/>
              <a:ext cx="35520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৫০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sz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6663102" y="3259762"/>
              <a:ext cx="2570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  <a:sym typeface="Symbol" panose="05050102010706020507" pitchFamily="18" charset="2"/>
                </a:rPr>
                <a:t>৪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০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5416061" y="1273572"/>
              <a:ext cx="5955324" cy="3861136"/>
            </a:xfrm>
            <a:prstGeom prst="triangl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2" idx="0"/>
              <a:endCxn id="12" idx="3"/>
            </p:cNvCxnSpPr>
            <p:nvPr/>
          </p:nvCxnSpPr>
          <p:spPr>
            <a:xfrm>
              <a:off x="8393723" y="1273572"/>
              <a:ext cx="0" cy="386113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7966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46523" y="5955632"/>
            <a:ext cx="893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746500" y="584200"/>
            <a:ext cx="4699000" cy="8128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E32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 </a:t>
            </a:r>
            <a:r>
              <a:rPr lang="b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66900"/>
            <a:ext cx="10985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সমস্যাঃ একটি আয়তাকার মাঠের দৈর্ঘ্য ৬০ মিটার, প্রস্থ ৪০ মিটার। এর ভিতরের চারদিকে ৩ মিটার চওড়া একটি রাস্থা আছে। রাস্থার ক্ষত্রফল কত?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3530600"/>
            <a:ext cx="9144000" cy="224676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ক্ষেত্রে ৩ টি ধাপে সমস্যাটির সমাধান করতে হবে-</a:t>
            </a:r>
          </a:p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রাস্থাসহ মাঠের ক্ষেত্রফল বের করতে হবে।</a:t>
            </a:r>
          </a:p>
          <a:p>
            <a:pPr lvl="0"/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রাস্থাবাদে </a:t>
            </a:r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ক্ষেত্রফল বের করতে হবে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/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রাস্থাসহ মাঠের 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থেকে </a:t>
            </a:r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রাস্থাবাদে মাঠের 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বিয়োগ করতে হবে। </a:t>
            </a:r>
            <a:endParaRPr lang="b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82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1.72136 4.8148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58246" y="5859380"/>
            <a:ext cx="892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" y="584200"/>
            <a:ext cx="293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261" y="3302000"/>
            <a:ext cx="66948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ধাপ- 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রাস্থাসহ মাঠের দৈর্ঘ্য = ৬০ মিটার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রাস্থাসহ মাঠের প্রস্থ = ৪০ মিটার </a:t>
            </a:r>
          </a:p>
          <a:p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রাস্থাসহ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ক্ষেত্র = (৬০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 ৪০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বর্গমিটার</a:t>
            </a:r>
          </a:p>
          <a:p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= ২৪০০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0789" y="429847"/>
            <a:ext cx="5175335" cy="3388551"/>
            <a:chOff x="3882982" y="429847"/>
            <a:chExt cx="5175335" cy="3388551"/>
          </a:xfrm>
        </p:grpSpPr>
        <p:sp>
          <p:nvSpPr>
            <p:cNvPr id="3" name="Rectangle 2"/>
            <p:cNvSpPr/>
            <p:nvPr/>
          </p:nvSpPr>
          <p:spPr>
            <a:xfrm>
              <a:off x="4573952" y="971059"/>
              <a:ext cx="3934072" cy="22596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78350" y="1437081"/>
              <a:ext cx="2926080" cy="1371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8058652" y="1638026"/>
              <a:ext cx="14145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18200" y="429847"/>
              <a:ext cx="2253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৬০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87292" y="3172067"/>
              <a:ext cx="1762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৬০ মিটার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98662" y="1035537"/>
              <a:ext cx="1580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3599" y="2771529"/>
              <a:ext cx="1277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3415339" y="1719110"/>
              <a:ext cx="1520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4239387" y="1784571"/>
              <a:ext cx="1300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7586305" y="1766987"/>
              <a:ext cx="121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815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1.71341 -4.8148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3077" y="5979696"/>
            <a:ext cx="896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46100"/>
            <a:ext cx="7734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ধাপ-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রাস্থাবাদে মাঠের দৈর্ঘ্য = {৬০ – (৩+৩)} মিটার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  = (৬০ - ৬) মিটার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  = ৫৪ মিটার </a:t>
            </a: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রাস্থাবাদে মাঠের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{৪০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(৩+৩)} মিটার 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      = (৪০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৬) মিটার</a:t>
            </a: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      =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৩৪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 </a:t>
            </a: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রাস্থাবাদে মাঠের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(৫৪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 ৩৪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বর্গমিটার </a:t>
            </a: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= ১৮৩৬ বর্গমিটার </a:t>
            </a:r>
          </a:p>
          <a:p>
            <a:pPr lvl="0"/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 ধাপ-</a:t>
            </a:r>
          </a:p>
          <a:p>
            <a:pPr lvl="0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রাস্থার ক্ষেত্রফল = (২৪০০ - ১৮৩৬) বর্গমিটার</a:t>
            </a: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= ৫৬৪ বর্গমিটার (উত্তর)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071638" y="1273903"/>
            <a:ext cx="5175335" cy="3388551"/>
            <a:chOff x="3882982" y="429847"/>
            <a:chExt cx="5175335" cy="3388551"/>
          </a:xfrm>
        </p:grpSpPr>
        <p:sp>
          <p:nvSpPr>
            <p:cNvPr id="5" name="Rectangle 4"/>
            <p:cNvSpPr/>
            <p:nvPr/>
          </p:nvSpPr>
          <p:spPr>
            <a:xfrm>
              <a:off x="4573952" y="971059"/>
              <a:ext cx="3934072" cy="22596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78350" y="1437081"/>
              <a:ext cx="2926080" cy="1371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8058652" y="1638026"/>
              <a:ext cx="14145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18200" y="429847"/>
              <a:ext cx="2253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৬০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87292" y="3172067"/>
              <a:ext cx="1762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৬০ মিটার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98662" y="1035537"/>
              <a:ext cx="1580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3599" y="2771529"/>
              <a:ext cx="1277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415339" y="1719110"/>
              <a:ext cx="1520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239387" y="1784571"/>
              <a:ext cx="1300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7586305" y="1766987"/>
              <a:ext cx="121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018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1.7194 2.59259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63754" y="5931569"/>
            <a:ext cx="8822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55282" y="1180119"/>
            <a:ext cx="5175335" cy="3388551"/>
            <a:chOff x="3882982" y="429847"/>
            <a:chExt cx="5175335" cy="3388551"/>
          </a:xfrm>
        </p:grpSpPr>
        <p:sp>
          <p:nvSpPr>
            <p:cNvPr id="7" name="Rectangle 6"/>
            <p:cNvSpPr/>
            <p:nvPr/>
          </p:nvSpPr>
          <p:spPr>
            <a:xfrm>
              <a:off x="4573952" y="971059"/>
              <a:ext cx="3934072" cy="22596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78350" y="1437081"/>
              <a:ext cx="2926080" cy="1371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7991733" y="1716667"/>
              <a:ext cx="1548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18200" y="429847"/>
              <a:ext cx="2253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87292" y="3172067"/>
              <a:ext cx="1762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98662" y="1035537"/>
              <a:ext cx="1580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3599" y="2771529"/>
              <a:ext cx="1277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415339" y="1719110"/>
              <a:ext cx="1520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4239387" y="1784571"/>
              <a:ext cx="1300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586305" y="1766987"/>
              <a:ext cx="121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B0EA24E-480F-4C3A-BB1B-EE655193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08" y="391886"/>
            <a:ext cx="4261473" cy="36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1" y="2168773"/>
            <a:ext cx="47973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৩০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2492" y="5158154"/>
            <a:ext cx="623423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25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1.71537 -1.48148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1" y="926135"/>
                <a:ext cx="7727746" cy="726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পাড়সহ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পুকুরের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= ৪০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পাড়সহ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পুকুরের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= ৩০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পাড়সহ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পুকুরের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= (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 dirty="0">
                        <a:latin typeface="NikoshBAN" pitchFamily="2" charset="0"/>
                        <a:cs typeface="NikoshBAN" pitchFamily="2" charset="0"/>
                      </a:rPr>
                      <m:t>প্রস্থ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		    = (৪০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৩০)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		    = ১২০০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926135"/>
                <a:ext cx="7727746" cy="7263527"/>
              </a:xfrm>
              <a:prstGeom prst="rect">
                <a:avLst/>
              </a:prstGeom>
              <a:blipFill rotWithShape="1">
                <a:blip r:embed="rId2"/>
                <a:stretch>
                  <a:fillRect l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684779" y="1180119"/>
            <a:ext cx="5175335" cy="3388551"/>
            <a:chOff x="3882982" y="429847"/>
            <a:chExt cx="5175335" cy="3388551"/>
          </a:xfrm>
        </p:grpSpPr>
        <p:sp>
          <p:nvSpPr>
            <p:cNvPr id="4" name="Rectangle 3"/>
            <p:cNvSpPr/>
            <p:nvPr/>
          </p:nvSpPr>
          <p:spPr>
            <a:xfrm>
              <a:off x="4573952" y="971059"/>
              <a:ext cx="3934072" cy="22596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78350" y="1437081"/>
              <a:ext cx="2926080" cy="1371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7991733" y="1716667"/>
              <a:ext cx="1548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18200" y="429847"/>
              <a:ext cx="2253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87292" y="3172067"/>
              <a:ext cx="1762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98662" y="1035537"/>
              <a:ext cx="1580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599" y="2771529"/>
              <a:ext cx="1277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415339" y="1719110"/>
              <a:ext cx="1520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239387" y="1784571"/>
              <a:ext cx="1300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7586305" y="1766987"/>
              <a:ext cx="121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4849B8-F881-4FEA-8890-DC6135FF812E}"/>
              </a:ext>
            </a:extLst>
          </p:cNvPr>
          <p:cNvSpPr txBox="1"/>
          <p:nvPr/>
        </p:nvSpPr>
        <p:spPr>
          <a:xfrm>
            <a:off x="639711" y="667252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78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2622" y="1046442"/>
            <a:ext cx="3035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5363" y="3554563"/>
            <a:ext cx="3598114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শ্রেণি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গনিত  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3য়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০৫/০৯/২১  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61636"/>
            <a:ext cx="2743200" cy="365125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261636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64" y="671938"/>
            <a:ext cx="2556860" cy="2649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5785334" y="2280136"/>
            <a:ext cx="1081495" cy="346077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4799" y="3314241"/>
            <a:ext cx="5257800" cy="320040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সুরজী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নন্দী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ইনস্টিটিউশন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০1৭৩৩১৫৯৫৩৯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surajitnandi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4"/>
              </a:rPr>
              <a:t>@gmail.com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71938"/>
            <a:ext cx="2743200" cy="24661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65169" y="5907506"/>
            <a:ext cx="922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43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1.72136 7.40741E-7 " pathEditMode="relative" rAng="0" ptsTypes="AA">
                                      <p:cBhvr>
                                        <p:cTn id="3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13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353" y="1500554"/>
                <a:ext cx="8276493" cy="4308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পাড়বাদে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পুকুরের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 {৪০-(২+২)}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		  =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(৪০ – ৪)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		  = ৩৬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পাড়বাদে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পুকুরের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 {৩০-(২+২)}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		= (৩০ – ৪)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		= ২৬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পাড়বাদে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পুকুরের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 (৩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৬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২৬)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		      = ৯৩৬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3" y="1500554"/>
                <a:ext cx="8276493" cy="4308872"/>
              </a:xfrm>
              <a:prstGeom prst="rect">
                <a:avLst/>
              </a:prstGeom>
              <a:blipFill rotWithShape="1">
                <a:blip r:embed="rId2"/>
                <a:stretch>
                  <a:fillRect l="-1841" t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719948" y="1180119"/>
            <a:ext cx="5175335" cy="3388551"/>
            <a:chOff x="3882982" y="429847"/>
            <a:chExt cx="5175335" cy="3388551"/>
          </a:xfrm>
        </p:grpSpPr>
        <p:sp>
          <p:nvSpPr>
            <p:cNvPr id="4" name="Rectangle 3"/>
            <p:cNvSpPr/>
            <p:nvPr/>
          </p:nvSpPr>
          <p:spPr>
            <a:xfrm>
              <a:off x="4573952" y="971059"/>
              <a:ext cx="3934072" cy="22596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78350" y="1437081"/>
              <a:ext cx="2926080" cy="1371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7991733" y="1716667"/>
              <a:ext cx="1548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18200" y="429847"/>
              <a:ext cx="2253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87292" y="3172067"/>
              <a:ext cx="1762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98662" y="1035537"/>
              <a:ext cx="1580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599" y="2771529"/>
              <a:ext cx="1277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415339" y="1719110"/>
              <a:ext cx="1520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239387" y="1784571"/>
              <a:ext cx="1300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7586305" y="1766987"/>
              <a:ext cx="121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85295" y="5580182"/>
            <a:ext cx="6234238" cy="8309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নির্নেয়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৯৩৬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96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40308" y="5883443"/>
            <a:ext cx="884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Up Ribbon 1"/>
          <p:cNvSpPr/>
          <p:nvPr/>
        </p:nvSpPr>
        <p:spPr>
          <a:xfrm>
            <a:off x="4589462" y="546100"/>
            <a:ext cx="3013076" cy="825500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650" y="1835636"/>
                <a:ext cx="10934700" cy="3988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কোনটি বর্গাকার ক্ষেত্রের ক্ষেত্রফলের সূত্র?  </a:t>
                </a:r>
              </a:p>
              <a:p>
                <a:pPr>
                  <a:lnSpc>
                    <a:spcPct val="150000"/>
                  </a:lnSpc>
                </a:pP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(ক) দৈর্ঘ্য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প্রস্থ 	  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(খ) ২ (দৈর্ঘ্য + প্রস্থ)   (গ)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একবাহু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(ঘ) ৪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একবাহুর দৈর্ঘ্য </a:t>
                </a:r>
                <a:endParaRPr lang="bn-IN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আয়তাকার ঘরের মেঝের দৈর্ঘ্য ২০ মিটার এবং প্রস্থ ৮ মিটার হলে, এর ক্ষেত্রফল কত? </a:t>
                </a:r>
              </a:p>
              <a:p>
                <a:pPr>
                  <a:lnSpc>
                    <a:spcPct val="150000"/>
                  </a:lnSpc>
                </a:pP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(ক) ১৬০ বর্গমিটার 	   (খ) ৫৬ মিটার         (গ) ১৬০ মিটার 	      (ঘ) ৩২০ বর্গমিটার 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bn-IN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কোনটি </a:t>
                </a:r>
                <a:r>
                  <a:rPr lang="en-US" sz="2800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</a:t>
                </a: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কার </a:t>
                </a:r>
                <a:r>
                  <a:rPr lang="bn-IN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ক্ষেত্রের ক্ষেত্রফলের সূত্র?  </a:t>
                </a:r>
              </a:p>
              <a:p>
                <a:pPr>
                  <a:lnSpc>
                    <a:spcPct val="150000"/>
                  </a:lnSpc>
                </a:pPr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(ক) দৈর্ঘ্য </a:t>
                </a:r>
                <a:r>
                  <a:rPr lang="bn-BD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প্রস্থ 	  </a:t>
                </a:r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(খ) ২ (দৈর্ঘ্য + প্রস্থ)   (গ)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একবাহু</m:t>
                        </m:r>
                        <m: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(ঘ) ৪ </a:t>
                </a:r>
                <a:r>
                  <a:rPr lang="bn-BD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একবাহুর দৈর্ঘ্য </a:t>
                </a:r>
                <a:endParaRPr lang="bn-I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35636"/>
                <a:ext cx="10934700" cy="3988849"/>
              </a:xfrm>
              <a:prstGeom prst="rect">
                <a:avLst/>
              </a:prstGeom>
              <a:blipFill rotWithShape="1">
                <a:blip r:embed="rId2"/>
                <a:stretch>
                  <a:fillRect l="-1171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-1003300" y="1587500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54100" y="4005080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4100" y="5354585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2715846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6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1.72331 2.96296E-6 " pathEditMode="relative" rAng="0" ptsTypes="AA">
                                      <p:cBhvr>
                                        <p:cTn id="36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26" y="1012722"/>
            <a:ext cx="3756547" cy="1935635"/>
          </a:xfrm>
          <a:prstGeom prst="rect">
            <a:avLst/>
          </a:prstGeom>
          <a:solidFill>
            <a:srgbClr val="09FF09"/>
          </a:solidFill>
        </p:spPr>
      </p:pic>
      <p:sp>
        <p:nvSpPr>
          <p:cNvPr id="5" name="TextBox 4"/>
          <p:cNvSpPr txBox="1"/>
          <p:nvPr/>
        </p:nvSpPr>
        <p:spPr>
          <a:xfrm>
            <a:off x="4510585" y="129832"/>
            <a:ext cx="3170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57908" y="2643558"/>
            <a:ext cx="11019692" cy="3921365"/>
          </a:xfrm>
          <a:prstGeom prst="horizontalScroll">
            <a:avLst/>
          </a:prstGeom>
          <a:gradFill flip="none" rotWithShape="1">
            <a:gsLst>
              <a:gs pos="0">
                <a:srgbClr val="7DFF7D">
                  <a:tint val="66000"/>
                  <a:satMod val="160000"/>
                </a:srgbClr>
              </a:gs>
              <a:gs pos="50000">
                <a:srgbClr val="7DFF7D">
                  <a:tint val="44500"/>
                  <a:satMod val="160000"/>
                </a:srgbClr>
              </a:gs>
              <a:gs pos="100000">
                <a:srgbClr val="7DFF7D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একটি বাগানের দৈর্ঘ্য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মিটার এবং প্রস্থ ৬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মিটার। এর ভিতরের চারিদিকে ৪ মিটার চওড়া একটি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আছে।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পরিশিমা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ক্ষত্রফল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ক্ষত্রফল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4011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8897" y="-3"/>
            <a:ext cx="11943104" cy="6858002"/>
            <a:chOff x="248897" y="-3"/>
            <a:chExt cx="11943104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296" y="228598"/>
              <a:ext cx="3465583" cy="300838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726418" y="108887"/>
              <a:ext cx="3465583" cy="30083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80" y="3849616"/>
              <a:ext cx="3465583" cy="30083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26417" y="3621017"/>
              <a:ext cx="3465583" cy="300838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774645" y="753889"/>
              <a:ext cx="6603090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9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endParaRPr lang="en-US" sz="19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04575" y="2817255"/>
              <a:ext cx="5953874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9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876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75477" y="5955632"/>
            <a:ext cx="8999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8150" y="520700"/>
            <a:ext cx="369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ছবিগুলো দেখি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87" y="1244600"/>
            <a:ext cx="2005013" cy="1854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696727"/>
            <a:ext cx="2159001" cy="154837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679988"/>
            <a:ext cx="2032000" cy="153971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3" y="3697606"/>
            <a:ext cx="1751367" cy="153813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05" y="1282700"/>
            <a:ext cx="2018995" cy="18161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1206500"/>
            <a:ext cx="1930400" cy="1828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346700" y="52324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মাপ চোঙ্গ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5300" y="5219700"/>
            <a:ext cx="6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স্কেল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7200" y="3147367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ঘড়ি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52000" y="3060700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নিক্তি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8750" y="31369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 ফিতা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8950" y="52324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 ফিতা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9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1.72304 4.8148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7108" y="2997199"/>
            <a:ext cx="7854461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 কাজ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হয়?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85" y="4333630"/>
            <a:ext cx="9952892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হ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5626100"/>
            <a:ext cx="134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12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9" t="1398" r="8135" b="1983"/>
          <a:stretch/>
        </p:blipFill>
        <p:spPr>
          <a:xfrm>
            <a:off x="1956954" y="1376605"/>
            <a:ext cx="8898615" cy="51488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555206" y="1427032"/>
            <a:ext cx="3628704" cy="1446550"/>
            <a:chOff x="1105099" y="1239464"/>
            <a:chExt cx="3628704" cy="144655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0A37378A-73FA-4969-9C26-41D72EA823D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18648" y="1097068"/>
              <a:ext cx="0" cy="25603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105099" y="1239464"/>
              <a:ext cx="3628704" cy="144655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8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8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পরিমাপ</a:t>
              </a:r>
              <a:endParaRPr lang="en-US" sz="8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1089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24493" y="5859380"/>
            <a:ext cx="936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846" y="2874108"/>
            <a:ext cx="11652739" cy="28321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শিক্ষার্থীরা-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সূত্র বলতে পারবে।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1077" y="649754"/>
            <a:ext cx="5017476" cy="184665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49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1.71146 -4.8148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88615" y="5907506"/>
            <a:ext cx="9197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41473" y="1504950"/>
            <a:ext cx="3873500" cy="6985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পরিমাপের সূত্র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30200" y="3113878"/>
                <a:ext cx="9038492" cy="233442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IN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ক্ষেত্রের ক্ষত্রফল = (দৈর্ঘ্য </a:t>
                </a:r>
                <a:r>
                  <a:rPr lang="bn-IN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 প্রস্থ ) বর্গ একক</a:t>
                </a:r>
              </a:p>
              <a:p>
                <a:pPr marL="457200" lvl="0" indent="-457200">
                  <a:buFont typeface="Wingdings" panose="05000000000000000000" pitchFamily="2" charset="2"/>
                  <a:buChar char="v"/>
                </a:pPr>
                <a:r>
                  <a:rPr lang="bn-IN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ক্ষেত্রের </a:t>
                </a:r>
                <a:r>
                  <a:rPr lang="bn-IN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 </a:t>
                </a:r>
                <a:r>
                  <a:rPr lang="bn-IN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IN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r>
                  <a:rPr lang="bn-IN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bn-IN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 </a:t>
                </a:r>
                <a:r>
                  <a:rPr lang="bn-IN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+ </a:t>
                </a:r>
                <a:r>
                  <a:rPr lang="bn-IN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প্রস্থ </a:t>
                </a:r>
                <a:r>
                  <a:rPr lang="bn-IN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) একক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IN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ত্রিভুজাকার </a:t>
                </a:r>
                <a:r>
                  <a:rPr lang="bn-IN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ক্ষেত্রের ক্ষত্রফল 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IN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bn-IN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d>
                      <m:dPr>
                        <m:ctrlPr>
                          <a:rPr lang="bn-IN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উচ্চতা</m:t>
                        </m:r>
                      </m:e>
                    </m:d>
                    <m:r>
                      <a:rPr lang="bn-IN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IN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একক</m:t>
                    </m:r>
                  </m:oMath>
                </a14:m>
                <a:endParaRPr lang="bn-IN" sz="32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457200" lvl="0" indent="-457200">
                  <a:buFont typeface="Wingdings" panose="05000000000000000000" pitchFamily="2" charset="2"/>
                  <a:buChar char="v"/>
                </a:pPr>
                <a:r>
                  <a:rPr lang="bn-IN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ত্রিভুজাকার ক্ষেত্রের </a:t>
                </a:r>
                <a:r>
                  <a:rPr lang="bn-IN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 </a:t>
                </a:r>
                <a:r>
                  <a:rPr lang="bn-IN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32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তিন</m:t>
                        </m:r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বাহুর</m:t>
                        </m:r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যোগফল</m:t>
                        </m:r>
                      </m:e>
                    </m:d>
                    <m:r>
                      <a:rPr lang="bn-IN" sz="32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একক</m:t>
                    </m:r>
                    <m:r>
                      <a:rPr lang="bn-IN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" y="3113878"/>
                <a:ext cx="9038492" cy="2334422"/>
              </a:xfrm>
              <a:prstGeom prst="rect">
                <a:avLst/>
              </a:prstGeom>
              <a:blipFill rotWithShape="1">
                <a:blip r:embed="rId2"/>
                <a:stretch>
                  <a:fillRect l="-1410" t="-3856" b="-848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368692" y="1854200"/>
            <a:ext cx="2057400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9759950" y="4140200"/>
            <a:ext cx="1619250" cy="1333500"/>
          </a:xfrm>
          <a:custGeom>
            <a:avLst/>
            <a:gdLst>
              <a:gd name="connsiteX0" fmla="*/ 0 w 1612900"/>
              <a:gd name="connsiteY0" fmla="*/ 1193800 h 1193800"/>
              <a:gd name="connsiteX1" fmla="*/ 806450 w 1612900"/>
              <a:gd name="connsiteY1" fmla="*/ 0 h 1193800"/>
              <a:gd name="connsiteX2" fmla="*/ 1612900 w 1612900"/>
              <a:gd name="connsiteY2" fmla="*/ 1193800 h 1193800"/>
              <a:gd name="connsiteX3" fmla="*/ 0 w 1612900"/>
              <a:gd name="connsiteY3" fmla="*/ 1193800 h 1193800"/>
              <a:gd name="connsiteX0" fmla="*/ 6350 w 1619250"/>
              <a:gd name="connsiteY0" fmla="*/ 1333500 h 1333500"/>
              <a:gd name="connsiteX1" fmla="*/ 0 w 1619250"/>
              <a:gd name="connsiteY1" fmla="*/ 0 h 1333500"/>
              <a:gd name="connsiteX2" fmla="*/ 1619250 w 1619250"/>
              <a:gd name="connsiteY2" fmla="*/ 1333500 h 1333500"/>
              <a:gd name="connsiteX3" fmla="*/ 6350 w 1619250"/>
              <a:gd name="connsiteY3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50" h="1333500">
                <a:moveTo>
                  <a:pt x="6350" y="1333500"/>
                </a:moveTo>
                <a:cubicBezTo>
                  <a:pt x="4233" y="889000"/>
                  <a:pt x="2117" y="444500"/>
                  <a:pt x="0" y="0"/>
                </a:cubicBezTo>
                <a:lnTo>
                  <a:pt x="1619250" y="1333500"/>
                </a:lnTo>
                <a:lnTo>
                  <a:pt x="6350" y="133350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01200" y="54737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01200" y="296398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77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1.71537 7.40741E-7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 animBg="1"/>
      <p:bldP spid="5" grpId="0" animBg="1"/>
      <p:bldP spid="7" grpId="0" animBg="1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028" y="1899137"/>
            <a:ext cx="5832218" cy="264941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4712708" y="2790096"/>
            <a:ext cx="3552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প্রস্থ </a:t>
            </a:r>
            <a:r>
              <a:rPr lang="en-US" sz="54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5825" y="4727193"/>
            <a:ext cx="3552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9475" y="2773906"/>
            <a:ext cx="2356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703" y="734105"/>
            <a:ext cx="1771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দৃশ্যকল্প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6787646" y="773729"/>
            <a:ext cx="5357446" cy="4689232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32091" y="5418851"/>
            <a:ext cx="3552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7976343">
            <a:off x="6712191" y="1245464"/>
            <a:ext cx="3552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4388896">
            <a:off x="8798886" y="1245465"/>
            <a:ext cx="3552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30674" y="3414219"/>
            <a:ext cx="3552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52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8954" y="386863"/>
            <a:ext cx="3118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3669" y="1475714"/>
            <a:ext cx="8311662" cy="356520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57993" y="1655767"/>
            <a:ext cx="3552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৮০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87630" y="2743204"/>
            <a:ext cx="3552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প্রস্থ </a:t>
            </a:r>
            <a:r>
              <a:rPr lang="en-US" sz="54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6065" y="5172668"/>
            <a:ext cx="6698992" cy="830997"/>
          </a:xfrm>
          <a:prstGeom prst="rect">
            <a:avLst/>
          </a:prstGeom>
          <a:noFill/>
          <a:ln w="57150">
            <a:solidFill>
              <a:srgbClr val="E749DF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34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783</Words>
  <Application>Microsoft Office PowerPoint</Application>
  <PresentationFormat>Custom</PresentationFormat>
  <Paragraphs>202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kri</cp:lastModifiedBy>
  <cp:revision>220</cp:revision>
  <dcterms:created xsi:type="dcterms:W3CDTF">2021-06-04T17:34:12Z</dcterms:created>
  <dcterms:modified xsi:type="dcterms:W3CDTF">2021-10-11T15:58:39Z</dcterms:modified>
</cp:coreProperties>
</file>