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9" r:id="rId10"/>
    <p:sldId id="264" r:id="rId11"/>
    <p:sldId id="265" r:id="rId12"/>
    <p:sldId id="267" r:id="rId13"/>
    <p:sldId id="268" r:id="rId14"/>
    <p:sldId id="270" r:id="rId15"/>
    <p:sldId id="272" r:id="rId16"/>
    <p:sldId id="273" r:id="rId17"/>
    <p:sldId id="271" r:id="rId18"/>
    <p:sldId id="274" r:id="rId19"/>
    <p:sldId id="275" r:id="rId20"/>
    <p:sldId id="266" r:id="rId21"/>
    <p:sldId id="276" r:id="rId22"/>
    <p:sldId id="277" r:id="rId23"/>
    <p:sldId id="278" r:id="rId24"/>
    <p:sldId id="279" r:id="rId25"/>
  </p:sldIdLst>
  <p:sldSz cx="9144000" cy="5715000" type="screen16x1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57" d="100"/>
          <a:sy n="57" d="100"/>
        </p:scale>
        <p:origin x="-1746" y="-528"/>
      </p:cViewPr>
      <p:guideLst>
        <p:guide orient="horz" pos="180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75355"/>
            <a:ext cx="7772400" cy="122502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238500"/>
            <a:ext cx="6400800" cy="14605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28865"/>
            <a:ext cx="2057400" cy="487627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28865"/>
            <a:ext cx="6019800" cy="487627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672417"/>
            <a:ext cx="7772400" cy="1135063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422261"/>
            <a:ext cx="7772400" cy="1250156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33500"/>
            <a:ext cx="4038600" cy="3771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33500"/>
            <a:ext cx="4038600" cy="3771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79261"/>
            <a:ext cx="4040188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812396"/>
            <a:ext cx="4040188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279261"/>
            <a:ext cx="4041775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812396"/>
            <a:ext cx="4041775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10/13/2021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10/13/2021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10/13/2021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27542"/>
            <a:ext cx="3008313" cy="9683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27542"/>
            <a:ext cx="5111750" cy="487759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195917"/>
            <a:ext cx="3008313" cy="390921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000500"/>
            <a:ext cx="5486400" cy="47228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510646"/>
            <a:ext cx="5486400" cy="3429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472782"/>
            <a:ext cx="5486400" cy="6707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33500"/>
            <a:ext cx="8229600" cy="37716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5296959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5296959"/>
            <a:ext cx="2895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5296959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jpeg"/><Relationship Id="rId4" Type="http://schemas.openxmlformats.org/officeDocument/2006/relationships/image" Target="../media/image19.gi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gif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gif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gif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gif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jpeg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9144000" cy="5715000"/>
          </a:xfrm>
          <a:prstGeom prst="frame">
            <a:avLst>
              <a:gd name="adj1" fmla="val 2824"/>
            </a:avLst>
          </a:prstGeom>
          <a:gradFill>
            <a:gsLst>
              <a:gs pos="0">
                <a:srgbClr val="03D4A8"/>
              </a:gs>
              <a:gs pos="25000">
                <a:srgbClr val="21D6E0"/>
              </a:gs>
              <a:gs pos="75000">
                <a:srgbClr val="0087E6"/>
              </a:gs>
              <a:gs pos="100000">
                <a:srgbClr val="005CBF"/>
              </a:gs>
            </a:gsLst>
            <a:lin ang="5400000" scaled="0"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1026" name="Picture 2" descr="J:\ataur\M0hebur      COM (49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190500"/>
            <a:ext cx="8839200" cy="4641533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152400" y="4838700"/>
            <a:ext cx="8839200" cy="707886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ফুলেল</a:t>
            </a:r>
            <a:r>
              <a:rPr lang="en-US" sz="40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শু</a:t>
            </a:r>
            <a:r>
              <a:rPr lang="en-US" sz="40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ভেচ্ছা</a:t>
            </a:r>
            <a:r>
              <a:rPr lang="en-US" sz="40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40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9144000" cy="5715000"/>
          </a:xfrm>
          <a:prstGeom prst="frame">
            <a:avLst>
              <a:gd name="adj1" fmla="val 2900"/>
            </a:avLst>
          </a:prstGeom>
          <a:gradFill>
            <a:gsLst>
              <a:gs pos="0">
                <a:srgbClr val="FF3399"/>
              </a:gs>
              <a:gs pos="25000">
                <a:srgbClr val="FF6633"/>
              </a:gs>
              <a:gs pos="50000">
                <a:srgbClr val="FFFF00"/>
              </a:gs>
              <a:gs pos="75000">
                <a:srgbClr val="01A78F"/>
              </a:gs>
              <a:gs pos="100000">
                <a:srgbClr val="3366FF"/>
              </a:gs>
            </a:gsLst>
            <a:lin ang="5400000" scaled="0"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981200" y="4417993"/>
            <a:ext cx="4419600" cy="954107"/>
          </a:xfrm>
          <a:prstGeom prst="rect">
            <a:avLst/>
          </a:prstGeom>
          <a:noFill/>
          <a:ln w="19050">
            <a:solidFill>
              <a:srgbClr val="92D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বাঘ গর গর করে খোলে দিল এক ধাক্কা।  গড়িয়ে চলল লাউয়ের  খোল ।  </a:t>
            </a:r>
            <a:endParaRPr lang="en-US" sz="28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657600" y="4417993"/>
            <a:ext cx="5181600" cy="954107"/>
          </a:xfrm>
          <a:prstGeom prst="rect">
            <a:avLst/>
          </a:prstGeom>
          <a:noFill/>
          <a:ln>
            <a:solidFill>
              <a:srgbClr val="00B050"/>
            </a:solidFill>
            <a:prstDash val="sysDash"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নাতনি খোলটাকে দিল জোড়ে এক ধাক্কা ।  গড়িয়ে লাউয়ের খোল চলে এলো বাঘের কাছে।  </a:t>
            </a:r>
            <a:endParaRPr lang="en-US" sz="2800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600200" y="342900"/>
            <a:ext cx="5715000" cy="584775"/>
          </a:xfrm>
          <a:prstGeom prst="rect">
            <a:avLst/>
          </a:prstGeom>
          <a:ln w="28575"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ছবির মাধ্যমে আলোচনা </a:t>
            </a:r>
            <a:endParaRPr lang="en-US" sz="32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038600" y="3543300"/>
            <a:ext cx="2971800" cy="1815882"/>
          </a:xfrm>
          <a:prstGeom prst="rect">
            <a:avLst/>
          </a:prstGeom>
          <a:noFill/>
          <a:ln>
            <a:solidFill>
              <a:srgbClr val="002060"/>
            </a:solidFill>
            <a:prstDash val="sysDash"/>
          </a:ln>
        </p:spPr>
        <p:txBody>
          <a:bodyPr wrap="square" rtlCol="0">
            <a:spAutoFit/>
          </a:bodyPr>
          <a:lstStyle/>
          <a:p>
            <a:r>
              <a:rPr lang="bn-BD" sz="2800" dirty="0" smtClean="0">
                <a:solidFill>
                  <a:srgbClr val="92D050"/>
                </a:solidFill>
                <a:latin typeface="NikoshBAN" pitchFamily="2" charset="0"/>
                <a:cs typeface="NikoshBAN" pitchFamily="2" charset="0"/>
              </a:rPr>
              <a:t>বুড়ি ছড়া কাটে - </a:t>
            </a:r>
          </a:p>
          <a:p>
            <a:r>
              <a:rPr lang="bn-BD" sz="2800" dirty="0" smtClean="0">
                <a:solidFill>
                  <a:srgbClr val="92D050"/>
                </a:solidFill>
                <a:latin typeface="NikoshBAN" pitchFamily="2" charset="0"/>
                <a:cs typeface="NikoshBAN" pitchFamily="2" charset="0"/>
              </a:rPr>
              <a:t>লাউ গুড় গুড় লাউ গুড় গুড় </a:t>
            </a:r>
          </a:p>
          <a:p>
            <a:r>
              <a:rPr lang="bn-BD" sz="2800" dirty="0" smtClean="0">
                <a:solidFill>
                  <a:srgbClr val="92D050"/>
                </a:solidFill>
                <a:latin typeface="NikoshBAN" pitchFamily="2" charset="0"/>
                <a:cs typeface="NikoshBAN" pitchFamily="2" charset="0"/>
              </a:rPr>
              <a:t> চিড়ে খায় আর খায় গুড় </a:t>
            </a:r>
          </a:p>
          <a:p>
            <a:r>
              <a:rPr lang="bn-BD" sz="2800" dirty="0" smtClean="0">
                <a:solidFill>
                  <a:srgbClr val="92D050"/>
                </a:solidFill>
                <a:latin typeface="NikoshBAN" pitchFamily="2" charset="0"/>
                <a:cs typeface="NikoshBAN" pitchFamily="2" charset="0"/>
              </a:rPr>
              <a:t>বুড়ি গেল অনেক দূর।  </a:t>
            </a:r>
            <a:endParaRPr lang="en-US" sz="2800" dirty="0">
              <a:solidFill>
                <a:srgbClr val="92D05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9" name="Picture 8" descr="indfffex.jpg"/>
          <p:cNvPicPr>
            <a:picLocks noChangeAspect="1"/>
          </p:cNvPicPr>
          <p:nvPr/>
        </p:nvPicPr>
        <p:blipFill>
          <a:blip r:embed="rId2" cstate="print"/>
          <a:srcRect l="11583" t="10310" r="45946"/>
          <a:stretch>
            <a:fillRect/>
          </a:stretch>
        </p:blipFill>
        <p:spPr>
          <a:xfrm>
            <a:off x="5105400" y="1104900"/>
            <a:ext cx="1905000" cy="2531225"/>
          </a:xfrm>
          <a:prstGeom prst="rect">
            <a:avLst/>
          </a:prstGeom>
        </p:spPr>
      </p:pic>
      <p:pic>
        <p:nvPicPr>
          <p:cNvPr id="10" name="Picture 9" descr="indccex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81000" y="1028700"/>
            <a:ext cx="2338137" cy="1676400"/>
          </a:xfrm>
          <a:prstGeom prst="rect">
            <a:avLst/>
          </a:prstGeom>
        </p:spPr>
      </p:pic>
      <p:pic>
        <p:nvPicPr>
          <p:cNvPr id="12" name="Picture 4" descr="C:\Users\Rahim\Documents\20170320_105228.jpg"/>
          <p:cNvPicPr>
            <a:picLocks noChangeAspect="1" noChangeArrowheads="1"/>
          </p:cNvPicPr>
          <p:nvPr/>
        </p:nvPicPr>
        <p:blipFill>
          <a:blip r:embed="rId4" cstate="print"/>
          <a:srcRect l="12500" t="10073" r="3125" b="5000"/>
          <a:stretch>
            <a:fillRect/>
          </a:stretch>
        </p:blipFill>
        <p:spPr bwMode="auto">
          <a:xfrm rot="5400000" flipV="1">
            <a:off x="6781800" y="1638300"/>
            <a:ext cx="2362201" cy="1600202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3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1" presetClass="path" presetSubtype="0" repeatCount="indefinite" accel="50000" decel="50000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1.11022E-16 -0.06937 C -0.01059 -0.0788 -0.04635 -0.08796 -0.05885 -0.08796 C -0.13837 -0.08796 -0.21997 0.05966 -0.21997 0.2081 C -0.21997 0.13291 -0.26094 0.05966 -0.29948 0.05966 C -0.34045 0.05966 -0.37917 0.1343 -0.37917 0.2081 C -0.37917 0.17065 -0.39948 0.13291 -0.42014 0.13291 C -0.44045 0.13291 -0.46094 0.16981 -0.46094 0.2081 C -0.46094 0.18896 -0.47101 0.17065 -0.48125 0.17065 C -0.49149 0.17065 -0.50156 0.18979 -0.50156 0.2081 C -0.50156 0.19812 -0.50694 0.18896 -0.51181 0.18896 C -0.51458 0.18896 -0.52222 0.19812 -0.52222 0.2081 C -0.52222 0.20283 -0.52483 0.19812 -0.52743 0.19812 C -0.52743 0.19701 -0.53281 0.20283 -0.53281 0.2081 C -0.53281 0.20505 -0.53281 0.20283 -0.53542 0.20283 C -0.53542 0.20422 -0.53802 0.20561 -0.53802 0.2081 C -0.53802 0.20644 -0.53802 0.20505 -0.53802 0.20422 C -0.5408 0.20422 -0.5408 0.20561 -0.5408 0.20672 C -0.54358 0.20672 -0.54358 0.20561 -0.54358 0.20422 C -0.54583 0.20422 -0.54583 0.20561 -0.54583 0.20672 " pathEditMode="relative" rAng="0" ptsTypes="fffffffffffffffffff">
                                      <p:cBhvr>
                                        <p:cTn id="2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3" y="12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4" dur="2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2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xit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3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5" grpId="0" animBg="1"/>
      <p:bldP spid="5" grpId="1" animBg="1"/>
      <p:bldP spid="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9144000" cy="5715000"/>
          </a:xfrm>
          <a:prstGeom prst="frame">
            <a:avLst>
              <a:gd name="adj1" fmla="val 2367"/>
            </a:avLst>
          </a:prstGeom>
          <a:gradFill>
            <a:gsLst>
              <a:gs pos="0">
                <a:srgbClr val="A603AB"/>
              </a:gs>
              <a:gs pos="21001">
                <a:srgbClr val="0819FB"/>
              </a:gs>
              <a:gs pos="35001">
                <a:srgbClr val="1A8D48"/>
              </a:gs>
              <a:gs pos="52000">
                <a:srgbClr val="FFFF00"/>
              </a:gs>
              <a:gs pos="73000">
                <a:srgbClr val="EE3F17"/>
              </a:gs>
              <a:gs pos="88000">
                <a:srgbClr val="E81766"/>
              </a:gs>
              <a:gs pos="100000">
                <a:srgbClr val="A603AB"/>
              </a:gs>
            </a:gsLst>
            <a:lin ang="5400000" scaled="0"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600200" y="342900"/>
            <a:ext cx="5715000" cy="584775"/>
          </a:xfrm>
          <a:prstGeom prst="rect">
            <a:avLst/>
          </a:prstGeom>
          <a:ln w="28575"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ছবির মাধ্যমে আলোচনা </a:t>
            </a:r>
            <a:endParaRPr lang="en-US" sz="32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600200" y="4391680"/>
            <a:ext cx="4946754" cy="523220"/>
          </a:xfrm>
          <a:prstGeom prst="rect">
            <a:avLst/>
          </a:prstGeom>
          <a:noFill/>
          <a:ln>
            <a:solidFill>
              <a:srgbClr val="002060"/>
            </a:solidFill>
            <a:prstDash val="sysDot"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শিয়াল বলল, বুড়ি এবার তোমাকে খাব ।  </a:t>
            </a:r>
            <a:endParaRPr lang="en-US" sz="2800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600200" y="3782080"/>
            <a:ext cx="4953000" cy="523220"/>
          </a:xfrm>
          <a:prstGeom prst="rect">
            <a:avLst/>
          </a:prstGeom>
          <a:noFill/>
          <a:ln>
            <a:solidFill>
              <a:srgbClr val="002060"/>
            </a:solidFill>
            <a:prstDash val="sysDot"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solidFill>
                  <a:srgbClr val="92D050"/>
                </a:solidFill>
                <a:latin typeface="NikoshBAN" pitchFamily="2" charset="0"/>
                <a:cs typeface="NikoshBAN" pitchFamily="2" charset="0"/>
              </a:rPr>
              <a:t>খোল গড়াতে গড়াতে এলো শিয়ালের কাছে ।  </a:t>
            </a:r>
            <a:endParaRPr lang="en-US" sz="2800" dirty="0">
              <a:solidFill>
                <a:srgbClr val="92D05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524000" y="3782080"/>
            <a:ext cx="4946754" cy="523220"/>
          </a:xfrm>
          <a:prstGeom prst="rect">
            <a:avLst/>
          </a:prstGeom>
          <a:noFill/>
          <a:ln>
            <a:solidFill>
              <a:srgbClr val="002060"/>
            </a:solidFill>
            <a:prstDash val="sysDot"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বুড়ি বলল, আমি তোর গান শুনতে চাই।  </a:t>
            </a:r>
            <a:endParaRPr lang="en-US" sz="2800" dirty="0">
              <a:solidFill>
                <a:srgbClr val="00B0F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447800" y="4315480"/>
            <a:ext cx="5029200" cy="523220"/>
          </a:xfrm>
          <a:prstGeom prst="rect">
            <a:avLst/>
          </a:prstGeom>
          <a:noFill/>
          <a:ln>
            <a:solidFill>
              <a:srgbClr val="002060"/>
            </a:solidFill>
            <a:prstDash val="sysDot"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শিয়াল গান ধরল , হুক্কা হুয়া। হুক্কা হুয়া।  </a:t>
            </a:r>
            <a:endParaRPr lang="en-US" sz="28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419600" y="3238500"/>
            <a:ext cx="2743200" cy="2246769"/>
          </a:xfrm>
          <a:prstGeom prst="rect">
            <a:avLst/>
          </a:prstGeom>
          <a:noFill/>
          <a:ln>
            <a:solidFill>
              <a:srgbClr val="002060"/>
            </a:solidFill>
            <a:prstDash val="sysDot"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বুড়ি গানের সুরে ডাকল  </a:t>
            </a:r>
          </a:p>
          <a:p>
            <a:pPr algn="ctr"/>
            <a:r>
              <a:rPr lang="bn-BD" sz="28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আয় আয় তু তু </a:t>
            </a:r>
          </a:p>
          <a:p>
            <a:pPr algn="ctr"/>
            <a:r>
              <a:rPr lang="bn-BD" sz="28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রঙ্গা,বঙ্গা , ভুতু</a:t>
            </a:r>
          </a:p>
          <a:p>
            <a:pPr algn="ctr"/>
            <a:r>
              <a:rPr lang="bn-BD" sz="28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আয় আয় আয় </a:t>
            </a:r>
          </a:p>
          <a:p>
            <a:pPr algn="ctr"/>
            <a:r>
              <a:rPr lang="bn-BD" sz="28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জলদি চলে আয় </a:t>
            </a:r>
          </a:p>
        </p:txBody>
      </p:sp>
      <p:pic>
        <p:nvPicPr>
          <p:cNvPr id="9" name="Picture 8" descr="dd.jpg"/>
          <p:cNvPicPr>
            <a:picLocks noChangeAspect="1"/>
          </p:cNvPicPr>
          <p:nvPr/>
        </p:nvPicPr>
        <p:blipFill>
          <a:blip r:embed="rId2" cstate="print"/>
          <a:srcRect b="6111"/>
          <a:stretch>
            <a:fillRect/>
          </a:stretch>
        </p:blipFill>
        <p:spPr>
          <a:xfrm>
            <a:off x="6257192" y="1562100"/>
            <a:ext cx="2505808" cy="1447800"/>
          </a:xfrm>
          <a:prstGeom prst="rect">
            <a:avLst/>
          </a:prstGeom>
        </p:spPr>
      </p:pic>
      <p:pic>
        <p:nvPicPr>
          <p:cNvPr id="10" name="Picture 9" descr="indfffex.jpg"/>
          <p:cNvPicPr>
            <a:picLocks noChangeAspect="1"/>
          </p:cNvPicPr>
          <p:nvPr/>
        </p:nvPicPr>
        <p:blipFill>
          <a:blip r:embed="rId3" cstate="print"/>
          <a:srcRect l="11583" t="10310" r="45946"/>
          <a:stretch>
            <a:fillRect/>
          </a:stretch>
        </p:blipFill>
        <p:spPr>
          <a:xfrm>
            <a:off x="2514600" y="1104900"/>
            <a:ext cx="1752600" cy="2328727"/>
          </a:xfrm>
          <a:prstGeom prst="rect">
            <a:avLst/>
          </a:prstGeom>
        </p:spPr>
      </p:pic>
    </p:spTree>
  </p:cSld>
  <p:clrMapOvr>
    <a:masterClrMapping/>
  </p:clrMapOvr>
  <p:transition>
    <p:wheel spokes="2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xit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8" dur="2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2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2" presetClass="exit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2" dur="2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2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xit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4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22" presetClass="exit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5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5" grpId="0" animBg="1"/>
      <p:bldP spid="5" grpId="1" animBg="1"/>
      <p:bldP spid="6" grpId="0" animBg="1"/>
      <p:bldP spid="6" grpId="1" animBg="1"/>
      <p:bldP spid="7" grpId="0" animBg="1"/>
      <p:bldP spid="7" grpId="1" animBg="1"/>
      <p:bldP spid="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9144000" cy="5715000"/>
          </a:xfrm>
          <a:prstGeom prst="frame">
            <a:avLst>
              <a:gd name="adj1" fmla="val 2900"/>
            </a:avLst>
          </a:prstGeom>
          <a:gradFill>
            <a:gsLst>
              <a:gs pos="0">
                <a:srgbClr val="FC9FCB"/>
              </a:gs>
              <a:gs pos="13000">
                <a:srgbClr val="F8B049"/>
              </a:gs>
              <a:gs pos="21001">
                <a:srgbClr val="F8B049"/>
              </a:gs>
              <a:gs pos="63000">
                <a:srgbClr val="FEE7F2"/>
              </a:gs>
              <a:gs pos="67000">
                <a:srgbClr val="F952A0"/>
              </a:gs>
              <a:gs pos="69000">
                <a:srgbClr val="C50849"/>
              </a:gs>
              <a:gs pos="82001">
                <a:srgbClr val="B43E85"/>
              </a:gs>
              <a:gs pos="100000">
                <a:srgbClr val="F8B049"/>
              </a:gs>
            </a:gsLst>
            <a:lin ang="5400000" scaled="0"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600200" y="342900"/>
            <a:ext cx="5715000" cy="584775"/>
          </a:xfrm>
          <a:prstGeom prst="rect">
            <a:avLst/>
          </a:prstGeom>
          <a:ln w="28575"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ছবির মাধ্যমে আলোচনা </a:t>
            </a:r>
            <a:endParaRPr lang="en-US" sz="32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971800" y="4417993"/>
            <a:ext cx="5334000" cy="954107"/>
          </a:xfrm>
          <a:prstGeom prst="rect">
            <a:avLst/>
          </a:prstGeom>
          <a:noFill/>
          <a:ln>
            <a:solidFill>
              <a:srgbClr val="002060"/>
            </a:solidFill>
            <a:prstDash val="sysDash"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নিমেষেই ছুটে এলো বুড়ির কুকুর তিনটি।  কুকুর তিনটি ,  শিয়ালকে নাস্তানাবুদ করে ফেলল।   </a:t>
            </a:r>
            <a:endParaRPr lang="en-US" sz="2800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 descr="dd.jpg"/>
          <p:cNvPicPr>
            <a:picLocks noChangeAspect="1"/>
          </p:cNvPicPr>
          <p:nvPr/>
        </p:nvPicPr>
        <p:blipFill>
          <a:blip r:embed="rId2" cstate="print"/>
          <a:srcRect b="6111"/>
          <a:stretch>
            <a:fillRect/>
          </a:stretch>
        </p:blipFill>
        <p:spPr>
          <a:xfrm>
            <a:off x="3352800" y="1638300"/>
            <a:ext cx="2438400" cy="1408853"/>
          </a:xfrm>
          <a:prstGeom prst="rect">
            <a:avLst/>
          </a:prstGeom>
        </p:spPr>
      </p:pic>
      <p:pic>
        <p:nvPicPr>
          <p:cNvPr id="7" name="Picture 6" descr="imagbbbes.jpg"/>
          <p:cNvPicPr>
            <a:picLocks noChangeAspect="1"/>
          </p:cNvPicPr>
          <p:nvPr/>
        </p:nvPicPr>
        <p:blipFill>
          <a:blip r:embed="rId3" cstate="print"/>
          <a:srcRect t="48889"/>
          <a:stretch>
            <a:fillRect/>
          </a:stretch>
        </p:blipFill>
        <p:spPr>
          <a:xfrm rot="19822327">
            <a:off x="5895212" y="946423"/>
            <a:ext cx="2846642" cy="1454951"/>
          </a:xfrm>
          <a:prstGeom prst="rect">
            <a:avLst/>
          </a:prstGeom>
        </p:spPr>
      </p:pic>
      <p:pic>
        <p:nvPicPr>
          <p:cNvPr id="8" name="Picture 7" descr="moki_run_cycle_by_almirah-d2vxpak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2306674">
            <a:off x="430157" y="1053671"/>
            <a:ext cx="2366968" cy="1718753"/>
          </a:xfrm>
          <a:prstGeom prst="rect">
            <a:avLst/>
          </a:prstGeom>
        </p:spPr>
      </p:pic>
      <p:pic>
        <p:nvPicPr>
          <p:cNvPr id="9" name="Picture 8" descr="imagbbbes.jpg"/>
          <p:cNvPicPr>
            <a:picLocks noChangeAspect="1"/>
          </p:cNvPicPr>
          <p:nvPr/>
        </p:nvPicPr>
        <p:blipFill>
          <a:blip r:embed="rId3" cstate="print"/>
          <a:srcRect b="61481"/>
          <a:stretch>
            <a:fillRect/>
          </a:stretch>
        </p:blipFill>
        <p:spPr>
          <a:xfrm>
            <a:off x="5867400" y="3086100"/>
            <a:ext cx="2819400" cy="1215797"/>
          </a:xfrm>
          <a:prstGeom prst="rect">
            <a:avLst/>
          </a:prstGeom>
          <a:ln>
            <a:noFill/>
          </a:ln>
        </p:spPr>
      </p:pic>
      <p:pic>
        <p:nvPicPr>
          <p:cNvPr id="10" name="Picture 9" descr="suredakbar-1455087790-acc81fb_xlarge.jpg"/>
          <p:cNvPicPr>
            <a:picLocks noChangeAspect="1"/>
          </p:cNvPicPr>
          <p:nvPr/>
        </p:nvPicPr>
        <p:blipFill>
          <a:blip r:embed="rId5" cstate="print"/>
          <a:srcRect t="8869" b="18404"/>
          <a:stretch>
            <a:fillRect/>
          </a:stretch>
        </p:blipFill>
        <p:spPr>
          <a:xfrm flipH="1">
            <a:off x="381000" y="3619500"/>
            <a:ext cx="1905000" cy="1758820"/>
          </a:xfrm>
          <a:prstGeom prst="rect">
            <a:avLst/>
          </a:prstGeom>
          <a:ln w="19050">
            <a:solidFill>
              <a:srgbClr val="940E64"/>
            </a:solidFill>
          </a:ln>
        </p:spPr>
      </p:pic>
    </p:spTree>
  </p:cSld>
  <p:clrMapOvr>
    <a:masterClrMapping/>
  </p:clrMapOvr>
  <p:transition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9144000" cy="5715000"/>
          </a:xfrm>
          <a:prstGeom prst="frame">
            <a:avLst>
              <a:gd name="adj1" fmla="val 2633"/>
            </a:avLst>
          </a:prstGeom>
          <a:gradFill>
            <a:gsLst>
              <a:gs pos="0">
                <a:srgbClr val="A603AB"/>
              </a:gs>
              <a:gs pos="21001">
                <a:srgbClr val="0819FB"/>
              </a:gs>
              <a:gs pos="35001">
                <a:srgbClr val="1A8D48"/>
              </a:gs>
              <a:gs pos="52000">
                <a:srgbClr val="FFFF00"/>
              </a:gs>
              <a:gs pos="73000">
                <a:srgbClr val="EE3F17"/>
              </a:gs>
              <a:gs pos="88000">
                <a:srgbClr val="E81766"/>
              </a:gs>
              <a:gs pos="100000">
                <a:srgbClr val="A603AB"/>
              </a:gs>
            </a:gsLst>
            <a:lin ang="5400000" scaled="0"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33400" y="4848880"/>
            <a:ext cx="7924800" cy="523220"/>
          </a:xfrm>
          <a:prstGeom prst="rect">
            <a:avLst/>
          </a:prstGeom>
          <a:noFill/>
          <a:ln>
            <a:solidFill>
              <a:srgbClr val="0070C0"/>
            </a:solidFill>
            <a:prstDash val="sysDash"/>
          </a:ln>
        </p:spPr>
        <p:txBody>
          <a:bodyPr wrap="square" rtlCol="0">
            <a:spAutoFit/>
          </a:bodyPr>
          <a:lstStyle/>
          <a:p>
            <a:r>
              <a:rPr lang="bn-BD" sz="28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কুঁজো বুড়ি মহানন্দে চলল তার বাড়ির দিকে ।সঙ্গে রঙ্গা বঙ্গা আর ভুতু,   </a:t>
            </a:r>
            <a:endParaRPr lang="en-US" sz="2800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600200" y="342900"/>
            <a:ext cx="5715000" cy="584775"/>
          </a:xfrm>
          <a:prstGeom prst="rect">
            <a:avLst/>
          </a:prstGeom>
          <a:ln w="28575"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ছবির মাধ্যমে আলোচনা </a:t>
            </a:r>
            <a:endParaRPr lang="en-US" sz="32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5257800" y="1181101"/>
            <a:ext cx="3124200" cy="3352799"/>
            <a:chOff x="5715000" y="1028700"/>
            <a:chExt cx="3537397" cy="3730397"/>
          </a:xfrm>
        </p:grpSpPr>
        <p:pic>
          <p:nvPicPr>
            <p:cNvPr id="7" name="Picture 6" descr="imagbbbes.jpg"/>
            <p:cNvPicPr>
              <a:picLocks noChangeAspect="1"/>
            </p:cNvPicPr>
            <p:nvPr/>
          </p:nvPicPr>
          <p:blipFill>
            <a:blip r:embed="rId2" cstate="print"/>
            <a:srcRect t="48889"/>
            <a:stretch>
              <a:fillRect/>
            </a:stretch>
          </p:blipFill>
          <p:spPr>
            <a:xfrm>
              <a:off x="5867400" y="1028700"/>
              <a:ext cx="2846642" cy="1454951"/>
            </a:xfrm>
            <a:prstGeom prst="rect">
              <a:avLst/>
            </a:prstGeom>
          </p:spPr>
        </p:pic>
        <p:pic>
          <p:nvPicPr>
            <p:cNvPr id="8" name="Picture 7" descr="moki_run_cycle_by_almirah-d2vxpak.gif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 flipH="1">
              <a:off x="5715000" y="2205547"/>
              <a:ext cx="3124200" cy="1718753"/>
            </a:xfrm>
            <a:prstGeom prst="rect">
              <a:avLst/>
            </a:prstGeom>
          </p:spPr>
        </p:pic>
        <p:pic>
          <p:nvPicPr>
            <p:cNvPr id="9" name="Picture 8" descr="imagbbbes.jpg"/>
            <p:cNvPicPr>
              <a:picLocks noChangeAspect="1"/>
            </p:cNvPicPr>
            <p:nvPr/>
          </p:nvPicPr>
          <p:blipFill>
            <a:blip r:embed="rId2" cstate="print"/>
            <a:srcRect b="61481"/>
            <a:stretch>
              <a:fillRect/>
            </a:stretch>
          </p:blipFill>
          <p:spPr>
            <a:xfrm>
              <a:off x="6096000" y="3543300"/>
              <a:ext cx="3156397" cy="1215797"/>
            </a:xfrm>
            <a:prstGeom prst="rect">
              <a:avLst/>
            </a:prstGeom>
            <a:ln>
              <a:noFill/>
            </a:ln>
          </p:spPr>
        </p:pic>
      </p:grpSp>
      <p:pic>
        <p:nvPicPr>
          <p:cNvPr id="11" name="Picture 2" descr="C:\Users\ac\Downloads\k3.GIF"/>
          <p:cNvPicPr>
            <a:picLocks noChangeAspect="1" noChangeArrowheads="1"/>
          </p:cNvPicPr>
          <p:nvPr/>
        </p:nvPicPr>
        <p:blipFill>
          <a:blip r:embed="rId4" cstate="print"/>
          <a:srcRect t="23590" r="-2222"/>
          <a:stretch>
            <a:fillRect/>
          </a:stretch>
        </p:blipFill>
        <p:spPr bwMode="auto">
          <a:xfrm>
            <a:off x="838200" y="1104900"/>
            <a:ext cx="4368431" cy="3429000"/>
          </a:xfrm>
          <a:prstGeom prst="round2DiagRect">
            <a:avLst/>
          </a:prstGeom>
          <a:noFill/>
        </p:spPr>
      </p:pic>
    </p:spTree>
  </p:cSld>
  <p:clrMapOvr>
    <a:masterClrMapping/>
  </p:clrMapOvr>
  <p:transition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9144000" cy="5715000"/>
          </a:xfrm>
          <a:prstGeom prst="frame">
            <a:avLst>
              <a:gd name="adj1" fmla="val 2100"/>
            </a:avLst>
          </a:prstGeom>
          <a:gradFill>
            <a:gsLst>
              <a:gs pos="0">
                <a:srgbClr val="000082"/>
              </a:gs>
              <a:gs pos="30000">
                <a:srgbClr val="66008F"/>
              </a:gs>
              <a:gs pos="64999">
                <a:srgbClr val="BA0066"/>
              </a:gs>
              <a:gs pos="89999">
                <a:srgbClr val="FF0000"/>
              </a:gs>
              <a:gs pos="100000">
                <a:srgbClr val="FF8200"/>
              </a:gs>
            </a:gsLst>
            <a:lin ang="5400000" scaled="0"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581400" y="342900"/>
            <a:ext cx="5029200" cy="584775"/>
          </a:xfrm>
          <a:prstGeom prst="rect">
            <a:avLst/>
          </a:prstGeom>
          <a:noFill/>
          <a:ln w="28575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জোড়ায়  কাজ </a:t>
            </a:r>
            <a:endParaRPr lang="en-US" sz="3200" dirty="0">
              <a:solidFill>
                <a:srgbClr val="00B0F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657600" y="1830169"/>
            <a:ext cx="2819400" cy="646331"/>
          </a:xfrm>
          <a:prstGeom prst="rect">
            <a:avLst/>
          </a:prstGeom>
          <a:noFill/>
          <a:ln>
            <a:solidFill>
              <a:srgbClr val="92D050"/>
            </a:solidFill>
            <a:prstDash val="sysDash"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আ</a:t>
            </a:r>
            <a:r>
              <a:rPr lang="bn-BD" sz="3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চ্ছা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- </a:t>
            </a:r>
            <a:r>
              <a:rPr lang="bn-BD" sz="3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চ্ছ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 – চ+ছ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657600" y="2806124"/>
            <a:ext cx="2819400" cy="646331"/>
          </a:xfrm>
          <a:prstGeom prst="rect">
            <a:avLst/>
          </a:prstGeom>
          <a:noFill/>
          <a:ln>
            <a:solidFill>
              <a:srgbClr val="92D050"/>
            </a:solidFill>
            <a:prstDash val="sysDash"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ধা</a:t>
            </a:r>
            <a:r>
              <a:rPr lang="bn-BD" sz="3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ক্কা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- </a:t>
            </a:r>
            <a:r>
              <a:rPr lang="bn-BD" sz="3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ক্ক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 – ক+ক   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781800" y="1790700"/>
            <a:ext cx="1981200" cy="646331"/>
          </a:xfrm>
          <a:prstGeom prst="rect">
            <a:avLst/>
          </a:prstGeom>
          <a:noFill/>
          <a:ln w="6350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খা</a:t>
            </a:r>
            <a:r>
              <a:rPr lang="bn-BD" sz="3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চ্ছে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 , ই</a:t>
            </a:r>
            <a:r>
              <a:rPr lang="bn-BD" sz="3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চ্ছা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 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705600" y="2781300"/>
            <a:ext cx="1981200" cy="646331"/>
          </a:xfrm>
          <a:prstGeom prst="rect">
            <a:avLst/>
          </a:prstGeom>
          <a:noFill/>
          <a:ln w="6350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ছ</a:t>
            </a:r>
            <a:r>
              <a:rPr lang="bn-BD" sz="3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ক্কা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 , এ</a:t>
            </a:r>
            <a:r>
              <a:rPr lang="bn-BD" sz="3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ক্কা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  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705600" y="3771900"/>
            <a:ext cx="1981200" cy="646331"/>
          </a:xfrm>
          <a:prstGeom prst="rect">
            <a:avLst/>
          </a:prstGeom>
          <a:noFill/>
          <a:ln w="6350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পা</a:t>
            </a:r>
            <a:r>
              <a:rPr lang="bn-BD" sz="3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ন্তা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 , চি</a:t>
            </a:r>
            <a:r>
              <a:rPr lang="bn-BD" sz="3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ন্তা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 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581400" y="3811369"/>
            <a:ext cx="2895600" cy="646331"/>
          </a:xfrm>
          <a:prstGeom prst="rect">
            <a:avLst/>
          </a:prstGeom>
          <a:noFill/>
          <a:ln>
            <a:solidFill>
              <a:srgbClr val="92D050"/>
            </a:solidFill>
            <a:prstDash val="sysDash"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কি</a:t>
            </a:r>
            <a:r>
              <a:rPr lang="bn-BD" sz="3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ন্তু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 – </a:t>
            </a:r>
            <a:r>
              <a:rPr lang="bn-BD" sz="3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ন্ত 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– ন+ত 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429000" y="4725769"/>
            <a:ext cx="3124200" cy="646331"/>
          </a:xfrm>
          <a:prstGeom prst="rect">
            <a:avLst/>
          </a:prstGeom>
          <a:noFill/>
          <a:ln>
            <a:solidFill>
              <a:srgbClr val="92D050"/>
            </a:solidFill>
            <a:prstDash val="sysDash"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এ</a:t>
            </a:r>
            <a:r>
              <a:rPr lang="bn-BD" sz="3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ক্ষু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নি -  </a:t>
            </a:r>
            <a:r>
              <a:rPr lang="bn-BD" sz="3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ক্ষ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-  ক+ষ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705600" y="4700944"/>
            <a:ext cx="1981200" cy="646331"/>
          </a:xfrm>
          <a:prstGeom prst="rect">
            <a:avLst/>
          </a:prstGeom>
          <a:noFill/>
          <a:ln w="6350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ত</a:t>
            </a:r>
            <a:r>
              <a:rPr lang="bn-BD" sz="3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ক্ষু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নি ,  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581400" y="1053525"/>
            <a:ext cx="5029200" cy="523220"/>
          </a:xfrm>
          <a:prstGeom prst="rect">
            <a:avLst/>
          </a:prstGeom>
          <a:noFill/>
          <a:ln w="28575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solidFill>
                  <a:srgbClr val="92D050"/>
                </a:solidFill>
                <a:latin typeface="NikoshBAN" pitchFamily="2" charset="0"/>
                <a:cs typeface="NikoshBAN" pitchFamily="2" charset="0"/>
              </a:rPr>
              <a:t> যুক্ত বর্ণ দিয়ে নতুন শব্দ তৈরী কর। </a:t>
            </a:r>
            <a:endParaRPr lang="en-US" sz="2800" dirty="0">
              <a:solidFill>
                <a:srgbClr val="92D05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6" name="Picture 2" descr="J:\students picture\IMG_20170323_134131.jpg"/>
          <p:cNvPicPr>
            <a:picLocks noChangeAspect="1" noChangeArrowheads="1"/>
          </p:cNvPicPr>
          <p:nvPr/>
        </p:nvPicPr>
        <p:blipFill>
          <a:blip r:embed="rId2" cstate="print"/>
          <a:srcRect l="13371" t="27244" r="17097"/>
          <a:stretch>
            <a:fillRect/>
          </a:stretch>
        </p:blipFill>
        <p:spPr bwMode="auto">
          <a:xfrm>
            <a:off x="228600" y="1356360"/>
            <a:ext cx="3337395" cy="2567940"/>
          </a:xfrm>
          <a:prstGeom prst="ellipse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9144000" cy="5715000"/>
          </a:xfrm>
          <a:prstGeom prst="frame">
            <a:avLst>
              <a:gd name="adj1" fmla="val 2633"/>
            </a:avLst>
          </a:prstGeom>
          <a:gradFill>
            <a:gsLst>
              <a:gs pos="100000">
                <a:srgbClr val="000082"/>
              </a:gs>
              <a:gs pos="30000">
                <a:srgbClr val="66008F"/>
              </a:gs>
              <a:gs pos="64999">
                <a:srgbClr val="BA0066"/>
              </a:gs>
              <a:gs pos="89999">
                <a:srgbClr val="FF0000"/>
              </a:gs>
              <a:gs pos="100000">
                <a:srgbClr val="FF8200"/>
              </a:gs>
            </a:gsLst>
            <a:lin ang="5400000" scaled="0"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057400" y="342900"/>
            <a:ext cx="4876800" cy="584775"/>
          </a:xfrm>
          <a:prstGeom prst="rect">
            <a:avLst/>
          </a:prstGeom>
          <a:noFill/>
          <a:ln w="12700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শিক্ষকের আদর্শ পাঠ  </a:t>
            </a:r>
            <a:endParaRPr lang="en-US" sz="3200" dirty="0">
              <a:solidFill>
                <a:srgbClr val="00B0F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2" descr="J:\students picture\IMG_20170323_13241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28800" y="1238250"/>
            <a:ext cx="5410200" cy="4057650"/>
          </a:xfrm>
          <a:prstGeom prst="ellipse">
            <a:avLst/>
          </a:prstGeom>
          <a:noFill/>
          <a:ln>
            <a:solidFill>
              <a:srgbClr val="7030A0"/>
            </a:solidFill>
            <a:prstDash val="sysDash"/>
          </a:ln>
        </p:spPr>
      </p:pic>
    </p:spTree>
  </p:cSld>
  <p:clrMapOvr>
    <a:masterClrMapping/>
  </p:clrMapOvr>
  <p:transition>
    <p:wheel spokes="2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9144000" cy="5715000"/>
          </a:xfrm>
          <a:prstGeom prst="frame">
            <a:avLst>
              <a:gd name="adj1" fmla="val 2633"/>
            </a:avLst>
          </a:prstGeom>
          <a:gradFill>
            <a:gsLst>
              <a:gs pos="100000">
                <a:srgbClr val="000082"/>
              </a:gs>
              <a:gs pos="30000">
                <a:srgbClr val="66008F"/>
              </a:gs>
              <a:gs pos="64999">
                <a:srgbClr val="BA0066"/>
              </a:gs>
              <a:gs pos="89999">
                <a:srgbClr val="FF0000"/>
              </a:gs>
              <a:gs pos="100000">
                <a:srgbClr val="FF8200"/>
              </a:gs>
            </a:gsLst>
            <a:lin ang="5400000" scaled="0"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828800" y="419100"/>
            <a:ext cx="5715000" cy="584775"/>
          </a:xfrm>
          <a:prstGeom prst="rect">
            <a:avLst/>
          </a:prstGeom>
          <a:noFill/>
          <a:ln>
            <a:solidFill>
              <a:schemeClr val="tx1"/>
            </a:solidFill>
            <a:prstDash val="sysDash"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শিক্ষার্থীর সরব পাঠ   </a:t>
            </a:r>
            <a:endParaRPr lang="en-US" sz="3200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2" descr="J:\students picture\IMG_20170108_125028.jpg"/>
          <p:cNvPicPr>
            <a:picLocks noChangeAspect="1" noChangeArrowheads="1"/>
          </p:cNvPicPr>
          <p:nvPr/>
        </p:nvPicPr>
        <p:blipFill>
          <a:blip r:embed="rId2" cstate="print"/>
          <a:srcRect t="16667" r="1150" b="28986"/>
          <a:stretch>
            <a:fillRect/>
          </a:stretch>
        </p:blipFill>
        <p:spPr bwMode="auto">
          <a:xfrm>
            <a:off x="1447800" y="1257300"/>
            <a:ext cx="6324600" cy="3733800"/>
          </a:xfrm>
          <a:prstGeom prst="flowChartAlternateProcess">
            <a:avLst/>
          </a:prstGeom>
          <a:noFill/>
        </p:spPr>
      </p:pic>
    </p:spTree>
  </p:cSld>
  <p:clrMapOvr>
    <a:masterClrMapping/>
  </p:clrMapOvr>
  <p:transition>
    <p:wheel spokes="2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9144000" cy="5715000"/>
          </a:xfrm>
          <a:prstGeom prst="frame">
            <a:avLst>
              <a:gd name="adj1" fmla="val 1834"/>
            </a:avLst>
          </a:prstGeom>
          <a:gradFill>
            <a:gsLst>
              <a:gs pos="0">
                <a:srgbClr val="000082"/>
              </a:gs>
              <a:gs pos="30000">
                <a:srgbClr val="66008F"/>
              </a:gs>
              <a:gs pos="64999">
                <a:srgbClr val="BA0066"/>
              </a:gs>
              <a:gs pos="89999">
                <a:srgbClr val="FF0000"/>
              </a:gs>
              <a:gs pos="100000">
                <a:srgbClr val="FF8200"/>
              </a:gs>
            </a:gsLst>
            <a:lin ang="5400000" scaled="0"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886200" y="419100"/>
            <a:ext cx="4648200" cy="584775"/>
          </a:xfrm>
          <a:prstGeom prst="rect">
            <a:avLst/>
          </a:prstGeom>
          <a:noFill/>
          <a:ln>
            <a:solidFill>
              <a:srgbClr val="002060"/>
            </a:solidFill>
            <a:prstDash val="sysDash"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দলগত  কাজ </a:t>
            </a:r>
            <a:endParaRPr lang="en-US" sz="3200" dirty="0">
              <a:solidFill>
                <a:srgbClr val="00B0F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962400" y="1648480"/>
            <a:ext cx="4648200" cy="523220"/>
          </a:xfrm>
          <a:prstGeom prst="rect">
            <a:avLst/>
          </a:prstGeom>
          <a:noFill/>
          <a:ln>
            <a:solidFill>
              <a:srgbClr val="002060"/>
            </a:solidFill>
            <a:prstDash val="sysDash"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১। শিয়াল থেকে বুড়ি কীভাবে বাঁচল ?  </a:t>
            </a:r>
            <a:endParaRPr lang="en-US" sz="2800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810000" y="2744331"/>
            <a:ext cx="4876800" cy="2246769"/>
          </a:xfrm>
          <a:prstGeom prst="rect">
            <a:avLst/>
          </a:prstGeom>
          <a:noFill/>
          <a:ln>
            <a:solidFill>
              <a:srgbClr val="002060"/>
            </a:solidFill>
            <a:prstDash val="sysDash"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 উত্তরঃ- বুড়ি গানের সুরে কুকুর তিনটিকে ডাকল , নিমেষেই ছুটে এলো বুড়ির তিনটি কুকুর । কুকুরগুলো , শিয়ালের কানে , ঘাড়ে , পায়ে কামড়াতে শুরু করল । শিয়াল নাস্তানাবুদ হয়ে গেল। বুড়ি বেঁচে গেল। </a:t>
            </a:r>
            <a:endParaRPr lang="en-US" sz="28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2" descr="C:\Users\SHAHAB\Desktop\জীবন্ত ছবি\IMG_20141029_1406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876300"/>
            <a:ext cx="3276600" cy="2358483"/>
          </a:xfrm>
          <a:prstGeom prst="ellipse">
            <a:avLst/>
          </a:prstGeom>
          <a:noFill/>
        </p:spPr>
      </p:pic>
    </p:spTree>
  </p:cSld>
  <p:clrMapOvr>
    <a:masterClrMapping/>
  </p:clrMapOvr>
  <p:transition>
    <p:whee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0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1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9144000" cy="5715000"/>
          </a:xfrm>
          <a:prstGeom prst="frame">
            <a:avLst>
              <a:gd name="adj1" fmla="val 2633"/>
            </a:avLst>
          </a:prstGeom>
          <a:gradFill>
            <a:gsLst>
              <a:gs pos="100000">
                <a:srgbClr val="000082"/>
              </a:gs>
              <a:gs pos="30000">
                <a:srgbClr val="66008F"/>
              </a:gs>
              <a:gs pos="64999">
                <a:srgbClr val="BA0066"/>
              </a:gs>
              <a:gs pos="89999">
                <a:srgbClr val="FF0000"/>
              </a:gs>
              <a:gs pos="100000">
                <a:srgbClr val="FF8200"/>
              </a:gs>
            </a:gsLst>
            <a:lin ang="5400000" scaled="0"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33400" y="520125"/>
            <a:ext cx="8153400" cy="584775"/>
          </a:xfrm>
          <a:prstGeom prst="rect">
            <a:avLst/>
          </a:prstGeom>
          <a:noFill/>
          <a:ln>
            <a:solidFill>
              <a:srgbClr val="002060"/>
            </a:solidFill>
            <a:prstDash val="sysDot"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solidFill>
                  <a:srgbClr val="92D050"/>
                </a:solidFill>
                <a:latin typeface="NikoshBAN" pitchFamily="2" charset="0"/>
                <a:cs typeface="NikoshBAN" pitchFamily="2" charset="0"/>
              </a:rPr>
              <a:t>ঘরের ভিতরের শব্দগুলো খালি জায়গায় বসিয়ে বাক্য তৈরি কর।   </a:t>
            </a:r>
            <a:endParaRPr lang="en-US" sz="3200" dirty="0">
              <a:solidFill>
                <a:srgbClr val="92D05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553200" y="1257300"/>
            <a:ext cx="1524000" cy="584775"/>
          </a:xfrm>
          <a:prstGeom prst="rect">
            <a:avLst/>
          </a:prstGeom>
          <a:noFill/>
          <a:ln>
            <a:solidFill>
              <a:srgbClr val="002060"/>
            </a:solidFill>
            <a:prstDash val="sysDot"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তক্ষুনি    </a:t>
            </a:r>
            <a:endParaRPr lang="en-US" sz="32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200400" y="1257300"/>
            <a:ext cx="1524000" cy="584775"/>
          </a:xfrm>
          <a:prstGeom prst="rect">
            <a:avLst/>
          </a:prstGeom>
          <a:noFill/>
          <a:ln>
            <a:solidFill>
              <a:srgbClr val="002060"/>
            </a:solidFill>
            <a:prstDash val="sysDot"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এক্ষুনি     </a:t>
            </a:r>
            <a:endParaRPr lang="en-US" sz="32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295400" y="1257300"/>
            <a:ext cx="1600200" cy="584775"/>
          </a:xfrm>
          <a:prstGeom prst="rect">
            <a:avLst/>
          </a:prstGeom>
          <a:noFill/>
          <a:ln>
            <a:solidFill>
              <a:srgbClr val="002060"/>
            </a:solidFill>
            <a:prstDash val="sysDot"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নাস্তানাবুদ     </a:t>
            </a:r>
            <a:endParaRPr lang="en-US" sz="32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143000" y="3924300"/>
            <a:ext cx="7086600" cy="584775"/>
          </a:xfrm>
          <a:prstGeom prst="rect">
            <a:avLst/>
          </a:prstGeom>
          <a:noFill/>
          <a:ln>
            <a:solidFill>
              <a:srgbClr val="002060"/>
            </a:solidFill>
            <a:prstDash val="sysDot"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(গ) কুকুরগুলো শিয়ালটাকে ------------- করে ছাড়ল ।   </a:t>
            </a:r>
            <a:endParaRPr lang="en-US" sz="3200" dirty="0">
              <a:solidFill>
                <a:srgbClr val="00B0F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143000" y="3086100"/>
            <a:ext cx="7086600" cy="584775"/>
          </a:xfrm>
          <a:prstGeom prst="rect">
            <a:avLst/>
          </a:prstGeom>
          <a:noFill/>
          <a:ln>
            <a:solidFill>
              <a:srgbClr val="002060"/>
            </a:solidFill>
            <a:prstDash val="sysDot"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(খ) -------  -- কাজটা করে ফেললে ভালো হতো ।   </a:t>
            </a:r>
            <a:endParaRPr lang="en-US" sz="3200" dirty="0">
              <a:solidFill>
                <a:srgbClr val="00B0F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143000" y="4787325"/>
            <a:ext cx="7086600" cy="584775"/>
          </a:xfrm>
          <a:prstGeom prst="rect">
            <a:avLst/>
          </a:prstGeom>
          <a:noFill/>
          <a:ln>
            <a:solidFill>
              <a:srgbClr val="002060"/>
            </a:solidFill>
            <a:prstDash val="sysDot"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(ঘ) আমি যে তোর ------------ শোনতে চাই ।   </a:t>
            </a:r>
            <a:endParaRPr lang="en-US" sz="3200" dirty="0">
              <a:solidFill>
                <a:srgbClr val="00B0F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219200" y="2247900"/>
            <a:ext cx="7010400" cy="584775"/>
          </a:xfrm>
          <a:prstGeom prst="rect">
            <a:avLst/>
          </a:prstGeom>
          <a:noFill/>
          <a:ln>
            <a:solidFill>
              <a:srgbClr val="002060"/>
            </a:solidFill>
            <a:prstDash val="sysDot"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(ক) আমাকে -------- ------------যেতে হবে ।   </a:t>
            </a:r>
            <a:endParaRPr lang="en-US" sz="3200" dirty="0">
              <a:solidFill>
                <a:srgbClr val="00B0F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953000" y="1257300"/>
            <a:ext cx="1447800" cy="584775"/>
          </a:xfrm>
          <a:prstGeom prst="rect">
            <a:avLst/>
          </a:prstGeom>
          <a:noFill/>
          <a:ln>
            <a:solidFill>
              <a:srgbClr val="002060"/>
            </a:solidFill>
            <a:prstDash val="sysDot"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গান     </a:t>
            </a:r>
            <a:endParaRPr lang="en-US" sz="32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>
    <p:wheel spokes="2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2.10877E-7 L 0.075 0.16204 " pathEditMode="relative" rAng="0" ptsTypes="AA">
                                      <p:cBhvr>
                                        <p:cTn id="3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8" y="81"/>
                                    </p:animMotion>
                                  </p:childTnLst>
                                </p:cTn>
                              </p:par>
                              <p:par>
                                <p:cTn id="36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2.10877E-7 L -0.5 0.29523 " pathEditMode="relative" rAng="0" ptsTypes="AA">
                                      <p:cBhvr>
                                        <p:cTn id="3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0" y="148"/>
                                    </p:animMotion>
                                  </p:childTnLst>
                                </p:cTn>
                              </p:par>
                              <p:par>
                                <p:cTn id="38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2.10877E-7 L -0.07916 0.60155 " pathEditMode="relative" rAng="0" ptsTypes="AA">
                                      <p:cBhvr>
                                        <p:cTn id="39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0" y="301"/>
                                    </p:animMotion>
                                  </p:childTnLst>
                                </p:cTn>
                              </p:par>
                              <p:par>
                                <p:cTn id="40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2.10877E-7 L 0.37916 0.44173 " pathEditMode="relative" rAng="0" ptsTypes="AA">
                                      <p:cBhvr>
                                        <p:cTn id="41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0" y="22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  <p:bldP spid="7" grpId="1" animBg="1"/>
      <p:bldP spid="8" grpId="0" animBg="1"/>
      <p:bldP spid="8" grpId="1" animBg="1"/>
      <p:bldP spid="9" grpId="0" animBg="1"/>
      <p:bldP spid="9" grpId="1" animBg="1"/>
      <p:bldP spid="10" grpId="0" animBg="1"/>
      <p:bldP spid="11" grpId="0" animBg="1"/>
      <p:bldP spid="12" grpId="0" animBg="1"/>
      <p:bldP spid="13" grpId="0" animBg="1"/>
      <p:bldP spid="14" grpId="0" animBg="1"/>
      <p:bldP spid="14" grpId="1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9144000" cy="5715000"/>
          </a:xfrm>
          <a:prstGeom prst="frame">
            <a:avLst>
              <a:gd name="adj1" fmla="val 2633"/>
            </a:avLst>
          </a:prstGeom>
          <a:gradFill>
            <a:gsLst>
              <a:gs pos="100000">
                <a:srgbClr val="000082"/>
              </a:gs>
              <a:gs pos="30000">
                <a:srgbClr val="66008F"/>
              </a:gs>
              <a:gs pos="64999">
                <a:srgbClr val="BA0066"/>
              </a:gs>
              <a:gs pos="89999">
                <a:srgbClr val="FF0000"/>
              </a:gs>
              <a:gs pos="100000">
                <a:srgbClr val="FF8200"/>
              </a:gs>
            </a:gsLst>
            <a:lin ang="5400000" scaled="0"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362200" y="367725"/>
            <a:ext cx="4648200" cy="646331"/>
          </a:xfrm>
          <a:prstGeom prst="rect">
            <a:avLst/>
          </a:prstGeom>
          <a:noFill/>
          <a:ln>
            <a:solidFill>
              <a:srgbClr val="002060"/>
            </a:solidFill>
            <a:prstDash val="sysDash"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6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মূল্যায়ন   </a:t>
            </a:r>
            <a:endParaRPr lang="en-US" sz="3600" dirty="0">
              <a:solidFill>
                <a:srgbClr val="00B0F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143000" y="3300055"/>
            <a:ext cx="1572847" cy="523220"/>
          </a:xfrm>
          <a:prstGeom prst="rect">
            <a:avLst/>
          </a:prstGeom>
          <a:noFill/>
          <a:ln>
            <a:solidFill>
              <a:srgbClr val="002060"/>
            </a:solidFill>
            <a:prstDash val="sysDash"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১। রাগের    </a:t>
            </a:r>
            <a:endParaRPr lang="en-US" sz="2800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041400" y="4533900"/>
            <a:ext cx="1778000" cy="523220"/>
          </a:xfrm>
          <a:prstGeom prst="rect">
            <a:avLst/>
          </a:prstGeom>
          <a:noFill/>
          <a:ln>
            <a:solidFill>
              <a:srgbClr val="002060"/>
            </a:solidFill>
            <a:prstDash val="sysDash"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৩। রসিকতার    </a:t>
            </a:r>
            <a:endParaRPr lang="en-US" sz="2800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981939" y="3248680"/>
            <a:ext cx="1504461" cy="523220"/>
          </a:xfrm>
          <a:prstGeom prst="rect">
            <a:avLst/>
          </a:prstGeom>
          <a:noFill/>
          <a:ln>
            <a:solidFill>
              <a:srgbClr val="002060"/>
            </a:solidFill>
            <a:prstDash val="sysDash"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২। বুদ্ধির    </a:t>
            </a:r>
            <a:endParaRPr lang="en-US" sz="2800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09600" y="1308675"/>
            <a:ext cx="8001000" cy="954107"/>
          </a:xfrm>
          <a:prstGeom prst="rect">
            <a:avLst/>
          </a:prstGeom>
          <a:noFill/>
          <a:ln>
            <a:solidFill>
              <a:srgbClr val="002060"/>
            </a:solidFill>
            <a:prstDash val="sysDash"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(ক) “ আগে নাতনির বাড়ি যাই । খেয়েদেয়ে মোটাতাজা হয়ে আসি ।”</a:t>
            </a:r>
          </a:p>
          <a:p>
            <a:pPr algn="ctr"/>
            <a:r>
              <a:rPr lang="bn-BD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একথায় বুড়ির কিসের পরিচয় পাওয়া যাই।    </a:t>
            </a:r>
            <a:endParaRPr lang="en-US" sz="28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038600" y="4519255"/>
            <a:ext cx="1778000" cy="523220"/>
          </a:xfrm>
          <a:prstGeom prst="rect">
            <a:avLst/>
          </a:prstGeom>
          <a:noFill/>
          <a:ln>
            <a:solidFill>
              <a:srgbClr val="002060"/>
            </a:solidFill>
            <a:prstDash val="sysDash"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৪। বোকামির    </a:t>
            </a:r>
            <a:endParaRPr lang="en-US" sz="2800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705600" y="3782080"/>
            <a:ext cx="1447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চেষ্টা কর 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934200" y="4381500"/>
            <a:ext cx="990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সঠিক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438400" y="2486680"/>
            <a:ext cx="2286000" cy="523220"/>
          </a:xfrm>
          <a:prstGeom prst="rect">
            <a:avLst/>
          </a:prstGeom>
          <a:noFill/>
          <a:ln w="1270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bn-BD" sz="28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অপশনে ক্লিক করুন </a:t>
            </a:r>
            <a:endParaRPr lang="en-US" sz="28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>
    <p:wheel spokes="2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3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5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3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3" presetClass="entr" presetSubtype="16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7" grpId="0" animBg="1"/>
      <p:bldP spid="8" grpId="0" animBg="1"/>
      <p:bldP spid="9" grpId="0" animBg="1"/>
      <p:bldP spid="10" grpId="0" animBg="1"/>
      <p:bldP spid="11" grpId="0"/>
      <p:bldP spid="11" grpId="1"/>
      <p:bldP spid="11" grpId="2"/>
      <p:bldP spid="13" grpId="0"/>
      <p:bldP spid="1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9144000" cy="5715000"/>
          </a:xfrm>
          <a:prstGeom prst="frame">
            <a:avLst>
              <a:gd name="adj1" fmla="val 2367"/>
            </a:avLst>
          </a:prstGeom>
          <a:gradFill>
            <a:gsLst>
              <a:gs pos="0">
                <a:srgbClr val="FF3399"/>
              </a:gs>
              <a:gs pos="25000">
                <a:srgbClr val="FF6633"/>
              </a:gs>
              <a:gs pos="50000">
                <a:srgbClr val="FFFF00"/>
              </a:gs>
              <a:gs pos="75000">
                <a:srgbClr val="01A78F"/>
              </a:gs>
              <a:gs pos="100000">
                <a:srgbClr val="3366FF"/>
              </a:gs>
            </a:gsLst>
            <a:lin ang="5400000" scaled="0"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819400" y="419100"/>
            <a:ext cx="3124200" cy="707886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পরিচিতি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6200" y="3480018"/>
            <a:ext cx="4495800" cy="1815882"/>
          </a:xfrm>
          <a:prstGeom prst="rect">
            <a:avLst/>
          </a:prstGeom>
          <a:noFill/>
          <a:ln w="28575">
            <a:solidFill>
              <a:srgbClr val="16F63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800" dirty="0" err="1" smtClean="0">
                <a:blipFill>
                  <a:blip r:embed="rId3"/>
                  <a:tile tx="0" ty="0" sx="100000" sy="100000" flip="none" algn="tl"/>
                </a:blipFill>
                <a:latin typeface="NikoshBAN" pitchFamily="2" charset="0"/>
                <a:cs typeface="NikoshBAN" pitchFamily="2" charset="0"/>
              </a:rPr>
              <a:t>তারক</a:t>
            </a:r>
            <a:r>
              <a:rPr lang="en-GB" sz="2800" dirty="0" smtClean="0">
                <a:blipFill>
                  <a:blip r:embed="rId3"/>
                  <a:tile tx="0" ty="0" sx="100000" sy="100000" flip="none" algn="tl"/>
                </a:blipFill>
                <a:latin typeface="NikoshBAN" pitchFamily="2" charset="0"/>
                <a:cs typeface="NikoshBAN" pitchFamily="2" charset="0"/>
              </a:rPr>
              <a:t> </a:t>
            </a:r>
            <a:r>
              <a:rPr lang="en-GB" sz="2800" dirty="0" err="1" smtClean="0">
                <a:blipFill>
                  <a:blip r:embed="rId3"/>
                  <a:tile tx="0" ty="0" sx="100000" sy="100000" flip="none" algn="tl"/>
                </a:blipFill>
                <a:latin typeface="NikoshBAN" pitchFamily="2" charset="0"/>
                <a:cs typeface="NikoshBAN" pitchFamily="2" charset="0"/>
              </a:rPr>
              <a:t>নাথ</a:t>
            </a:r>
            <a:r>
              <a:rPr lang="en-GB" sz="2800" dirty="0" smtClean="0">
                <a:blipFill>
                  <a:blip r:embed="rId3"/>
                  <a:tile tx="0" ty="0" sx="100000" sy="100000" flip="none" algn="tl"/>
                </a:blipFill>
                <a:latin typeface="NikoshBAN" pitchFamily="2" charset="0"/>
                <a:cs typeface="NikoshBAN" pitchFamily="2" charset="0"/>
              </a:rPr>
              <a:t> </a:t>
            </a:r>
            <a:r>
              <a:rPr lang="en-GB" sz="2800" dirty="0" err="1" smtClean="0">
                <a:blipFill>
                  <a:blip r:embed="rId3"/>
                  <a:tile tx="0" ty="0" sx="100000" sy="100000" flip="none" algn="tl"/>
                </a:blipFill>
                <a:latin typeface="NikoshBAN" pitchFamily="2" charset="0"/>
                <a:cs typeface="NikoshBAN" pitchFamily="2" charset="0"/>
              </a:rPr>
              <a:t>কংসবণিক</a:t>
            </a:r>
            <a:endParaRPr lang="en-GB" sz="2800" dirty="0" smtClean="0">
              <a:blipFill>
                <a:blip r:embed="rId3"/>
                <a:tile tx="0" ty="0" sx="100000" sy="100000" flip="none" algn="tl"/>
              </a:blip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GB" sz="2800" dirty="0" err="1" smtClean="0">
                <a:blipFill>
                  <a:blip r:embed="rId3"/>
                  <a:tile tx="0" ty="0" sx="100000" sy="100000" flip="none" algn="tl"/>
                </a:blipFill>
                <a:latin typeface="NikoshBAN" pitchFamily="2" charset="0"/>
                <a:cs typeface="NikoshBAN" pitchFamily="2" charset="0"/>
              </a:rPr>
              <a:t>সহকারী</a:t>
            </a:r>
            <a:r>
              <a:rPr lang="en-GB" sz="2800" dirty="0" smtClean="0">
                <a:blipFill>
                  <a:blip r:embed="rId3"/>
                  <a:tile tx="0" ty="0" sx="100000" sy="100000" flip="none" algn="tl"/>
                </a:blipFill>
                <a:latin typeface="NikoshBAN" pitchFamily="2" charset="0"/>
                <a:cs typeface="NikoshBAN" pitchFamily="2" charset="0"/>
              </a:rPr>
              <a:t> </a:t>
            </a:r>
            <a:r>
              <a:rPr lang="en-GB" sz="2800" dirty="0" err="1" smtClean="0">
                <a:blipFill>
                  <a:blip r:embed="rId3"/>
                  <a:tile tx="0" ty="0" sx="100000" sy="100000" flip="none" algn="tl"/>
                </a:blipFill>
                <a:latin typeface="NikoshBAN" pitchFamily="2" charset="0"/>
                <a:cs typeface="NikoshBAN" pitchFamily="2" charset="0"/>
              </a:rPr>
              <a:t>শিক্ষক</a:t>
            </a:r>
            <a:endParaRPr lang="en-GB" sz="2800" dirty="0" smtClean="0">
              <a:blipFill>
                <a:blip r:embed="rId3"/>
                <a:tile tx="0" ty="0" sx="100000" sy="100000" flip="none" algn="tl"/>
              </a:blip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GB" sz="2800" dirty="0" err="1" smtClean="0">
                <a:blipFill>
                  <a:blip r:embed="rId3"/>
                  <a:tile tx="0" ty="0" sx="100000" sy="100000" flip="none" algn="tl"/>
                </a:blipFill>
                <a:latin typeface="NikoshBAN" pitchFamily="2" charset="0"/>
                <a:cs typeface="NikoshBAN" pitchFamily="2" charset="0"/>
              </a:rPr>
              <a:t>আংগারিয়া</a:t>
            </a:r>
            <a:r>
              <a:rPr lang="en-GB" sz="2800" dirty="0" smtClean="0">
                <a:blipFill>
                  <a:blip r:embed="rId3"/>
                  <a:tile tx="0" ty="0" sx="100000" sy="100000" flip="none" algn="tl"/>
                </a:blipFill>
                <a:latin typeface="NikoshBAN" pitchFamily="2" charset="0"/>
                <a:cs typeface="NikoshBAN" pitchFamily="2" charset="0"/>
              </a:rPr>
              <a:t> </a:t>
            </a:r>
            <a:r>
              <a:rPr lang="en-GB" sz="2800" dirty="0" err="1" smtClean="0">
                <a:blipFill>
                  <a:blip r:embed="rId3"/>
                  <a:tile tx="0" ty="0" sx="100000" sy="100000" flip="none" algn="tl"/>
                </a:blipFill>
                <a:latin typeface="NikoshBAN" pitchFamily="2" charset="0"/>
                <a:cs typeface="NikoshBAN" pitchFamily="2" charset="0"/>
              </a:rPr>
              <a:t>সরকারি</a:t>
            </a:r>
            <a:r>
              <a:rPr lang="en-GB" sz="2800" dirty="0" smtClean="0">
                <a:blipFill>
                  <a:blip r:embed="rId3"/>
                  <a:tile tx="0" ty="0" sx="100000" sy="100000" flip="none" algn="tl"/>
                </a:blipFill>
                <a:latin typeface="NikoshBAN" pitchFamily="2" charset="0"/>
                <a:cs typeface="NikoshBAN" pitchFamily="2" charset="0"/>
              </a:rPr>
              <a:t> </a:t>
            </a:r>
            <a:r>
              <a:rPr lang="en-GB" sz="2800" dirty="0" err="1" smtClean="0">
                <a:blipFill>
                  <a:blip r:embed="rId3"/>
                  <a:tile tx="0" ty="0" sx="100000" sy="100000" flip="none" algn="tl"/>
                </a:blipFill>
                <a:latin typeface="NikoshBAN" pitchFamily="2" charset="0"/>
                <a:cs typeface="NikoshBAN" pitchFamily="2" charset="0"/>
              </a:rPr>
              <a:t>প্রাথমিক</a:t>
            </a:r>
            <a:r>
              <a:rPr lang="en-GB" sz="2800" dirty="0" smtClean="0">
                <a:blipFill>
                  <a:blip r:embed="rId3"/>
                  <a:tile tx="0" ty="0" sx="100000" sy="100000" flip="none" algn="tl"/>
                </a:blipFill>
                <a:latin typeface="NikoshBAN" pitchFamily="2" charset="0"/>
                <a:cs typeface="NikoshBAN" pitchFamily="2" charset="0"/>
              </a:rPr>
              <a:t> </a:t>
            </a:r>
            <a:r>
              <a:rPr lang="en-GB" sz="2800" dirty="0" err="1" smtClean="0">
                <a:blipFill>
                  <a:blip r:embed="rId3"/>
                  <a:tile tx="0" ty="0" sx="100000" sy="100000" flip="none" algn="tl"/>
                </a:blipFill>
                <a:latin typeface="NikoshBAN" pitchFamily="2" charset="0"/>
                <a:cs typeface="NikoshBAN" pitchFamily="2" charset="0"/>
              </a:rPr>
              <a:t>বিদ্যালয়</a:t>
            </a:r>
            <a:endParaRPr lang="en-GB" sz="2800" dirty="0" smtClean="0">
              <a:blipFill>
                <a:blip r:embed="rId3"/>
                <a:tile tx="0" ty="0" sx="100000" sy="100000" flip="none" algn="tl"/>
              </a:blip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GB" sz="2800" dirty="0" err="1" smtClean="0">
                <a:blipFill>
                  <a:blip r:embed="rId3"/>
                  <a:tile tx="0" ty="0" sx="100000" sy="100000" flip="none" algn="tl"/>
                </a:blipFill>
                <a:latin typeface="NikoshBAN" pitchFamily="2" charset="0"/>
                <a:cs typeface="NikoshBAN" pitchFamily="2" charset="0"/>
              </a:rPr>
              <a:t>সদর</a:t>
            </a:r>
            <a:r>
              <a:rPr lang="en-GB" sz="2800" dirty="0" smtClean="0">
                <a:blipFill>
                  <a:blip r:embed="rId3"/>
                  <a:tile tx="0" ty="0" sx="100000" sy="100000" flip="none" algn="tl"/>
                </a:blipFill>
                <a:latin typeface="NikoshBAN" pitchFamily="2" charset="0"/>
                <a:cs typeface="NikoshBAN" pitchFamily="2" charset="0"/>
              </a:rPr>
              <a:t>, </a:t>
            </a:r>
            <a:r>
              <a:rPr lang="en-GB" sz="2800" dirty="0" err="1" smtClean="0">
                <a:blipFill>
                  <a:blip r:embed="rId3"/>
                  <a:tile tx="0" ty="0" sx="100000" sy="100000" flip="none" algn="tl"/>
                </a:blipFill>
                <a:latin typeface="NikoshBAN" pitchFamily="2" charset="0"/>
                <a:cs typeface="NikoshBAN" pitchFamily="2" charset="0"/>
              </a:rPr>
              <a:t>শরীয়তপুর</a:t>
            </a:r>
            <a:r>
              <a:rPr lang="en-GB" sz="2800" dirty="0" smtClean="0">
                <a:blipFill>
                  <a:blip r:embed="rId3"/>
                  <a:tile tx="0" ty="0" sx="100000" sy="100000" flip="none" algn="tl"/>
                </a:blipFill>
                <a:latin typeface="NikoshBAN" pitchFamily="2" charset="0"/>
                <a:cs typeface="NikoshBAN" pitchFamily="2" charset="0"/>
              </a:rPr>
              <a:t>। </a:t>
            </a:r>
            <a:r>
              <a:rPr lang="bn-BD" sz="2800" dirty="0" smtClean="0">
                <a:blipFill>
                  <a:blip r:embed="rId3"/>
                  <a:tile tx="0" ty="0" sx="100000" sy="100000" flip="none" algn="tl"/>
                </a:blipFill>
                <a:latin typeface="NikoshBAN" pitchFamily="2" charset="0"/>
                <a:cs typeface="NikoshBAN" pitchFamily="2" charset="0"/>
              </a:rPr>
              <a:t> </a:t>
            </a:r>
            <a:endParaRPr lang="en-US" sz="2800" dirty="0">
              <a:blipFill>
                <a:blip r:embed="rId3"/>
                <a:tile tx="0" ty="0" sx="100000" sy="100000" flip="none" algn="tl"/>
              </a:blip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410200" y="3201531"/>
            <a:ext cx="3352800" cy="2246769"/>
          </a:xfrm>
          <a:prstGeom prst="rect">
            <a:avLst/>
          </a:prstGeom>
          <a:noFill/>
          <a:ln w="28575">
            <a:solidFill>
              <a:srgbClr val="16F63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gradFill>
                  <a:gsLst>
                    <a:gs pos="0">
                      <a:srgbClr val="000082"/>
                    </a:gs>
                    <a:gs pos="30000">
                      <a:srgbClr val="66008F"/>
                    </a:gs>
                    <a:gs pos="64999">
                      <a:srgbClr val="BA0066"/>
                    </a:gs>
                    <a:gs pos="89999">
                      <a:srgbClr val="FF0000"/>
                    </a:gs>
                    <a:gs pos="100000">
                      <a:srgbClr val="FF8200"/>
                    </a:gs>
                  </a:gsLst>
                  <a:lin ang="5400000" scaled="0"/>
                </a:gradFill>
                <a:latin typeface="NikoshBAN" pitchFamily="2" charset="0"/>
                <a:cs typeface="NikoshBAN" pitchFamily="2" charset="0"/>
              </a:rPr>
              <a:t>আমার বাংলা বই তৃতীয় শ্রেণী  </a:t>
            </a:r>
          </a:p>
          <a:p>
            <a:pPr algn="ctr"/>
            <a:r>
              <a:rPr lang="bn-BD" sz="2800" dirty="0" smtClean="0">
                <a:gradFill>
                  <a:gsLst>
                    <a:gs pos="0">
                      <a:srgbClr val="000082"/>
                    </a:gs>
                    <a:gs pos="30000">
                      <a:srgbClr val="66008F"/>
                    </a:gs>
                    <a:gs pos="64999">
                      <a:srgbClr val="BA0066"/>
                    </a:gs>
                    <a:gs pos="89999">
                      <a:srgbClr val="FF0000"/>
                    </a:gs>
                    <a:gs pos="100000">
                      <a:srgbClr val="FF8200"/>
                    </a:gs>
                  </a:gsLst>
                  <a:lin ang="5400000" scaled="0"/>
                </a:gradFill>
                <a:latin typeface="NikoshBAN" pitchFamily="2" charset="0"/>
                <a:cs typeface="NikoshBAN" pitchFamily="2" charset="0"/>
              </a:rPr>
              <a:t>শিরোনাম-কুঁজো বুড়ির গল্প</a:t>
            </a:r>
            <a:r>
              <a:rPr lang="en-US" sz="2800" dirty="0" smtClean="0">
                <a:gradFill>
                  <a:gsLst>
                    <a:gs pos="0">
                      <a:srgbClr val="000082"/>
                    </a:gs>
                    <a:gs pos="30000">
                      <a:srgbClr val="66008F"/>
                    </a:gs>
                    <a:gs pos="64999">
                      <a:srgbClr val="BA0066"/>
                    </a:gs>
                    <a:gs pos="89999">
                      <a:srgbClr val="FF0000"/>
                    </a:gs>
                    <a:gs pos="100000">
                      <a:srgbClr val="FF8200"/>
                    </a:gs>
                  </a:gsLst>
                  <a:lin ang="5400000" scaled="0"/>
                </a:gradFill>
                <a:latin typeface="NikoshBAN" pitchFamily="2" charset="0"/>
                <a:cs typeface="NikoshBAN" pitchFamily="2" charset="0"/>
              </a:rPr>
              <a:t>। </a:t>
            </a:r>
          </a:p>
          <a:p>
            <a:pPr algn="ctr"/>
            <a:r>
              <a:rPr lang="bn-BD" sz="2800" dirty="0" smtClean="0">
                <a:gradFill>
                  <a:gsLst>
                    <a:gs pos="0">
                      <a:srgbClr val="000082"/>
                    </a:gs>
                    <a:gs pos="30000">
                      <a:srgbClr val="66008F"/>
                    </a:gs>
                    <a:gs pos="64999">
                      <a:srgbClr val="BA0066"/>
                    </a:gs>
                    <a:gs pos="89999">
                      <a:srgbClr val="FF0000"/>
                    </a:gs>
                    <a:gs pos="100000">
                      <a:srgbClr val="FF8200"/>
                    </a:gs>
                  </a:gsLst>
                  <a:lin ang="5400000" scaled="0"/>
                </a:gradFill>
                <a:latin typeface="NikoshBAN" pitchFamily="2" charset="0"/>
                <a:cs typeface="NikoshBAN" pitchFamily="2" charset="0"/>
              </a:rPr>
              <a:t>পাঠ্যাংশ-</a:t>
            </a:r>
            <a:r>
              <a:rPr lang="en-US" sz="2800" dirty="0" smtClean="0">
                <a:gradFill>
                  <a:gsLst>
                    <a:gs pos="0">
                      <a:srgbClr val="000082"/>
                    </a:gs>
                    <a:gs pos="30000">
                      <a:srgbClr val="66008F"/>
                    </a:gs>
                    <a:gs pos="64999">
                      <a:srgbClr val="BA0066"/>
                    </a:gs>
                    <a:gs pos="89999">
                      <a:srgbClr val="FF0000"/>
                    </a:gs>
                    <a:gs pos="100000">
                      <a:srgbClr val="FF8200"/>
                    </a:gs>
                  </a:gsLst>
                  <a:lin ang="5400000" scaled="0"/>
                </a:gradFill>
                <a:latin typeface="NikoshBAN" pitchFamily="2" charset="0"/>
                <a:cs typeface="NikoshBAN" pitchFamily="2" charset="0"/>
              </a:rPr>
              <a:t>:</a:t>
            </a:r>
            <a:r>
              <a:rPr lang="bn-BD" sz="2800" dirty="0" smtClean="0">
                <a:gradFill>
                  <a:gsLst>
                    <a:gs pos="0">
                      <a:srgbClr val="000082"/>
                    </a:gs>
                    <a:gs pos="30000">
                      <a:srgbClr val="66008F"/>
                    </a:gs>
                    <a:gs pos="64999">
                      <a:srgbClr val="BA0066"/>
                    </a:gs>
                    <a:gs pos="89999">
                      <a:srgbClr val="FF0000"/>
                    </a:gs>
                    <a:gs pos="100000">
                      <a:srgbClr val="FF8200"/>
                    </a:gs>
                  </a:gsLst>
                  <a:lin ang="5400000" scaled="0"/>
                </a:gradFill>
                <a:latin typeface="NikoshBAN" pitchFamily="2" charset="0"/>
                <a:cs typeface="NikoshBAN" pitchFamily="2" charset="0"/>
              </a:rPr>
              <a:t> আবার কুঁজো বুড়ি পথ চলল -------- বঙ্গা আর ভুতু।  । </a:t>
            </a:r>
            <a:r>
              <a:rPr lang="en-US" sz="2800" dirty="0" smtClean="0">
                <a:gradFill>
                  <a:gsLst>
                    <a:gs pos="0">
                      <a:srgbClr val="000082"/>
                    </a:gs>
                    <a:gs pos="30000">
                      <a:srgbClr val="66008F"/>
                    </a:gs>
                    <a:gs pos="64999">
                      <a:srgbClr val="BA0066"/>
                    </a:gs>
                    <a:gs pos="89999">
                      <a:srgbClr val="FF0000"/>
                    </a:gs>
                    <a:gs pos="100000">
                      <a:srgbClr val="FF8200"/>
                    </a:gs>
                  </a:gsLst>
                  <a:lin ang="5400000" scaled="0"/>
                </a:gra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dirty="0" smtClean="0">
                <a:gradFill>
                  <a:gsLst>
                    <a:gs pos="0">
                      <a:srgbClr val="000082"/>
                    </a:gs>
                    <a:gs pos="30000">
                      <a:srgbClr val="66008F"/>
                    </a:gs>
                    <a:gs pos="64999">
                      <a:srgbClr val="BA0066"/>
                    </a:gs>
                    <a:gs pos="89999">
                      <a:srgbClr val="FF0000"/>
                    </a:gs>
                    <a:gs pos="100000">
                      <a:srgbClr val="FF8200"/>
                    </a:gs>
                  </a:gsLst>
                  <a:lin ang="5400000" scaled="0"/>
                </a:gradFill>
                <a:latin typeface="NikoshBAN" pitchFamily="2" charset="0"/>
                <a:cs typeface="NikoshBAN" pitchFamily="2" charset="0"/>
              </a:rPr>
              <a:t>   </a:t>
            </a:r>
            <a:endParaRPr lang="en-US" sz="2800" dirty="0">
              <a:gradFill>
                <a:gsLst>
                  <a:gs pos="0">
                    <a:srgbClr val="000082"/>
                  </a:gs>
                  <a:gs pos="30000">
                    <a:srgbClr val="66008F"/>
                  </a:gs>
                  <a:gs pos="64999">
                    <a:srgbClr val="BA0066"/>
                  </a:gs>
                  <a:gs pos="89999">
                    <a:srgbClr val="FF0000"/>
                  </a:gs>
                  <a:gs pos="100000">
                    <a:srgbClr val="FF8200"/>
                  </a:gs>
                </a:gsLst>
                <a:lin ang="5400000" scaled="0"/>
              </a:gra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8" name="Picture 7" descr="D:\DCIM\IMG_20170104_102505.jpg"/>
          <p:cNvPicPr>
            <a:picLocks noChangeAspect="1" noChangeArrowheads="1"/>
          </p:cNvPicPr>
          <p:nvPr/>
        </p:nvPicPr>
        <p:blipFill>
          <a:blip r:embed="rId4" cstate="print"/>
          <a:srcRect r="12500" b="9375"/>
          <a:stretch>
            <a:fillRect/>
          </a:stretch>
        </p:blipFill>
        <p:spPr bwMode="auto">
          <a:xfrm>
            <a:off x="6096000" y="266700"/>
            <a:ext cx="2590800" cy="2661093"/>
          </a:xfrm>
          <a:prstGeom prst="flowChartPredefinedProcess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1026" name="Picture 2" descr="J:\ataur picture\glit47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162425" y="2724150"/>
            <a:ext cx="1400175" cy="2724150"/>
          </a:xfrm>
          <a:prstGeom prst="rect">
            <a:avLst/>
          </a:prstGeom>
          <a:noFill/>
        </p:spPr>
      </p:pic>
      <p:pic>
        <p:nvPicPr>
          <p:cNvPr id="9" name="Picture 8" descr="49 তারক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14400" y="1257300"/>
            <a:ext cx="2057400" cy="20574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ransition>
    <p:wheel spokes="2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9144000" cy="5715000"/>
          </a:xfrm>
          <a:prstGeom prst="frame">
            <a:avLst>
              <a:gd name="adj1" fmla="val 3167"/>
            </a:avLst>
          </a:prstGeom>
          <a:gradFill>
            <a:gsLst>
              <a:gs pos="0">
                <a:srgbClr val="3399FF"/>
              </a:gs>
              <a:gs pos="16000">
                <a:srgbClr val="00CCCC"/>
              </a:gs>
              <a:gs pos="47000">
                <a:srgbClr val="9999FF"/>
              </a:gs>
              <a:gs pos="60001">
                <a:srgbClr val="2E6792"/>
              </a:gs>
              <a:gs pos="71001">
                <a:srgbClr val="3333CC"/>
              </a:gs>
              <a:gs pos="81000">
                <a:srgbClr val="1170FF"/>
              </a:gs>
              <a:gs pos="100000">
                <a:srgbClr val="006699"/>
              </a:gs>
            </a:gsLst>
            <a:lin ang="5400000" scaled="0"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524000" y="1419880"/>
            <a:ext cx="6400800" cy="523220"/>
          </a:xfrm>
          <a:prstGeom prst="rect">
            <a:avLst/>
          </a:prstGeom>
          <a:noFill/>
          <a:ln w="12700">
            <a:solidFill>
              <a:schemeClr val="accent5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   (খ) নিমেশেই ছুটে এলো বুড়ির কুকুর তিনটি । কেন? </a:t>
            </a:r>
            <a:endParaRPr lang="en-US" sz="2800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419600" y="4467880"/>
            <a:ext cx="2743200" cy="523220"/>
          </a:xfrm>
          <a:prstGeom prst="rect">
            <a:avLst/>
          </a:prstGeom>
          <a:noFill/>
          <a:ln w="12700">
            <a:solidFill>
              <a:schemeClr val="accent5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৪। বুড়ির খোঁজ পেয়ে    </a:t>
            </a:r>
            <a:endParaRPr lang="en-US" sz="2800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85800" y="4391680"/>
            <a:ext cx="2674620" cy="523220"/>
          </a:xfrm>
          <a:prstGeom prst="rect">
            <a:avLst/>
          </a:prstGeom>
          <a:noFill/>
          <a:ln w="12700">
            <a:solidFill>
              <a:schemeClr val="accent5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৩। শিয়ালের গান শুনে    </a:t>
            </a:r>
            <a:endParaRPr lang="en-US" sz="2800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343400" y="2867680"/>
            <a:ext cx="4183380" cy="523220"/>
          </a:xfrm>
          <a:prstGeom prst="rect">
            <a:avLst/>
          </a:prstGeom>
          <a:noFill/>
          <a:ln w="12700">
            <a:solidFill>
              <a:schemeClr val="accent5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২। গানের সুরে বুড়ির চিৎকার শুনে    </a:t>
            </a:r>
            <a:endParaRPr lang="en-US" sz="2800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62000" y="2867680"/>
            <a:ext cx="2743200" cy="523220"/>
          </a:xfrm>
          <a:prstGeom prst="rect">
            <a:avLst/>
          </a:prstGeom>
          <a:noFill/>
          <a:ln w="12700">
            <a:solidFill>
              <a:schemeClr val="accent5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১। শিয়ালের ডাক শুনে    </a:t>
            </a:r>
            <a:endParaRPr lang="en-US" sz="2800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362200" y="367725"/>
            <a:ext cx="4648200" cy="646331"/>
          </a:xfrm>
          <a:prstGeom prst="rect">
            <a:avLst/>
          </a:prstGeom>
          <a:noFill/>
          <a:ln>
            <a:solidFill>
              <a:srgbClr val="002060"/>
            </a:solidFill>
            <a:prstDash val="sysDash"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6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মূল্যায়ন   </a:t>
            </a:r>
            <a:endParaRPr lang="en-US" sz="3600" dirty="0">
              <a:solidFill>
                <a:srgbClr val="00B0F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352800" y="3848100"/>
            <a:ext cx="990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চেষ্টা কর 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352800" y="3467100"/>
            <a:ext cx="990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সঠিক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124200" y="2105680"/>
            <a:ext cx="2286000" cy="523220"/>
          </a:xfrm>
          <a:prstGeom prst="rect">
            <a:avLst/>
          </a:prstGeom>
          <a:noFill/>
          <a:ln w="1270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bn-BD" sz="28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অপশনে ক্লিক করুন </a:t>
            </a:r>
            <a:endParaRPr lang="en-US" sz="28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3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3" presetClass="entr" presetSubtype="16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10" grpId="0" animBg="1"/>
      <p:bldP spid="9" grpId="0"/>
      <p:bldP spid="9" grpId="1"/>
      <p:bldP spid="9" grpId="2"/>
      <p:bldP spid="13" grpId="0"/>
      <p:bldP spid="14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9144000" cy="5715000"/>
          </a:xfrm>
          <a:prstGeom prst="frame">
            <a:avLst>
              <a:gd name="adj1" fmla="val 3167"/>
            </a:avLst>
          </a:prstGeom>
          <a:gradFill>
            <a:gsLst>
              <a:gs pos="0">
                <a:srgbClr val="3399FF"/>
              </a:gs>
              <a:gs pos="16000">
                <a:srgbClr val="00CCCC"/>
              </a:gs>
              <a:gs pos="47000">
                <a:srgbClr val="9999FF"/>
              </a:gs>
              <a:gs pos="60001">
                <a:srgbClr val="2E6792"/>
              </a:gs>
              <a:gs pos="71001">
                <a:srgbClr val="3333CC"/>
              </a:gs>
              <a:gs pos="81000">
                <a:srgbClr val="1170FF"/>
              </a:gs>
              <a:gs pos="100000">
                <a:srgbClr val="006699"/>
              </a:gs>
            </a:gsLst>
            <a:lin ang="5400000" scaled="0"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14400" y="1496080"/>
            <a:ext cx="7848600" cy="523220"/>
          </a:xfrm>
          <a:prstGeom prst="rect">
            <a:avLst/>
          </a:prstGeom>
          <a:noFill/>
          <a:ln>
            <a:solidFill>
              <a:schemeClr val="accent4"/>
            </a:solidFill>
            <a:prstDash val="sysDash"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(গ) নাতনি বুড়িকে লাউয়ের খোলে ঢুকিয়ে সঙ্গে কী কী খাবার দিলেন ?  </a:t>
            </a:r>
            <a:endParaRPr lang="en-US" sz="28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562600" y="4544080"/>
            <a:ext cx="2590800" cy="523220"/>
          </a:xfrm>
          <a:prstGeom prst="rect">
            <a:avLst/>
          </a:prstGeom>
          <a:noFill/>
          <a:ln>
            <a:solidFill>
              <a:schemeClr val="accent4"/>
            </a:solidFill>
            <a:prstDash val="sysDash"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৪। গুড় আর খই     </a:t>
            </a:r>
            <a:endParaRPr lang="en-US" sz="28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143000" y="4620280"/>
            <a:ext cx="2438400" cy="523220"/>
          </a:xfrm>
          <a:prstGeom prst="rect">
            <a:avLst/>
          </a:prstGeom>
          <a:noFill/>
          <a:ln>
            <a:solidFill>
              <a:schemeClr val="accent4"/>
            </a:solidFill>
            <a:prstDash val="sysDash"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৩। গুড় আর মুড়ি     </a:t>
            </a:r>
            <a:endParaRPr lang="en-US" sz="28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334000" y="2943880"/>
            <a:ext cx="2895600" cy="523220"/>
          </a:xfrm>
          <a:prstGeom prst="rect">
            <a:avLst/>
          </a:prstGeom>
          <a:noFill/>
          <a:ln>
            <a:solidFill>
              <a:schemeClr val="accent4"/>
            </a:solidFill>
            <a:prstDash val="sysDash"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২। চিড়ে আর গুড়     </a:t>
            </a:r>
            <a:endParaRPr lang="en-US" sz="28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90600" y="2943880"/>
            <a:ext cx="3048000" cy="523220"/>
          </a:xfrm>
          <a:prstGeom prst="rect">
            <a:avLst/>
          </a:prstGeom>
          <a:noFill/>
          <a:ln>
            <a:solidFill>
              <a:schemeClr val="accent4"/>
            </a:solidFill>
            <a:prstDash val="sysDash"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১। চিড়ে আর দই     </a:t>
            </a:r>
            <a:endParaRPr lang="en-US" sz="28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362200" y="367725"/>
            <a:ext cx="4648200" cy="646331"/>
          </a:xfrm>
          <a:prstGeom prst="rect">
            <a:avLst/>
          </a:prstGeom>
          <a:noFill/>
          <a:ln>
            <a:solidFill>
              <a:srgbClr val="002060"/>
            </a:solidFill>
            <a:prstDash val="sysDash"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6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মূল্যায়ন   </a:t>
            </a:r>
            <a:endParaRPr lang="en-US" sz="3600" dirty="0">
              <a:solidFill>
                <a:srgbClr val="00B0F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191000" y="3615035"/>
            <a:ext cx="990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সঠিক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114800" y="4152900"/>
            <a:ext cx="990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চেষ্টা কর 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581400" y="2181880"/>
            <a:ext cx="2286000" cy="523220"/>
          </a:xfrm>
          <a:prstGeom prst="rect">
            <a:avLst/>
          </a:prstGeom>
          <a:noFill/>
          <a:ln w="1270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bn-BD" sz="28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অপশনে ক্লিক করুন </a:t>
            </a:r>
            <a:endParaRPr lang="en-US" sz="28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3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3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3" presetClass="entr" presetSubtype="16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10" grpId="0" animBg="1"/>
      <p:bldP spid="9" grpId="0"/>
      <p:bldP spid="13" grpId="0"/>
      <p:bldP spid="13" grpId="1"/>
      <p:bldP spid="13" grpId="2"/>
      <p:bldP spid="14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9144000" cy="5715000"/>
          </a:xfrm>
          <a:prstGeom prst="frame">
            <a:avLst>
              <a:gd name="adj1" fmla="val 3167"/>
            </a:avLst>
          </a:prstGeom>
          <a:gradFill>
            <a:gsLst>
              <a:gs pos="0">
                <a:srgbClr val="3399FF"/>
              </a:gs>
              <a:gs pos="16000">
                <a:srgbClr val="00CCCC"/>
              </a:gs>
              <a:gs pos="47000">
                <a:srgbClr val="9999FF"/>
              </a:gs>
              <a:gs pos="60001">
                <a:srgbClr val="2E6792"/>
              </a:gs>
              <a:gs pos="71001">
                <a:srgbClr val="3333CC"/>
              </a:gs>
              <a:gs pos="81000">
                <a:srgbClr val="1170FF"/>
              </a:gs>
              <a:gs pos="100000">
                <a:srgbClr val="006699"/>
              </a:gs>
            </a:gsLst>
            <a:lin ang="5400000" scaled="0"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524000" y="1638300"/>
            <a:ext cx="6400800" cy="523220"/>
          </a:xfrm>
          <a:prstGeom prst="rect">
            <a:avLst/>
          </a:prstGeom>
          <a:noFill/>
          <a:ln w="38100">
            <a:solidFill>
              <a:schemeClr val="accent3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bn-BD" sz="28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 (ক) নাতনির বাড়িতে গিয়ে বুড়ি মোটা হলো কীভাবে ? </a:t>
            </a:r>
            <a:endParaRPr lang="en-US" sz="2800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47800" y="4239280"/>
            <a:ext cx="6553200" cy="523220"/>
          </a:xfrm>
          <a:prstGeom prst="rect">
            <a:avLst/>
          </a:prstGeom>
          <a:noFill/>
          <a:ln w="38100">
            <a:solidFill>
              <a:schemeClr val="accent3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bn-BD" sz="28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(ঘ) বুড়ি কীভাবে বাঁচল ?     </a:t>
            </a:r>
            <a:endParaRPr lang="en-US" sz="2800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447800" y="3390900"/>
            <a:ext cx="6553200" cy="523220"/>
          </a:xfrm>
          <a:prstGeom prst="rect">
            <a:avLst/>
          </a:prstGeom>
          <a:noFill/>
          <a:ln w="38100">
            <a:solidFill>
              <a:schemeClr val="accent3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bn-BD" sz="28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(গ) বাড়ি ফেরার পথে বুড়ি  কার কার সাথে দেখা হলো?     </a:t>
            </a:r>
            <a:endParaRPr lang="en-US" sz="2800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447800" y="2552700"/>
            <a:ext cx="6553200" cy="523220"/>
          </a:xfrm>
          <a:prstGeom prst="rect">
            <a:avLst/>
          </a:prstGeom>
          <a:noFill/>
          <a:ln w="38100">
            <a:solidFill>
              <a:schemeClr val="accent3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bn-BD" sz="28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(খ) নাতনি বুড়িকে কীভাবে পাঠাল ?     </a:t>
            </a:r>
            <a:endParaRPr lang="en-US" sz="2800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362200" y="367725"/>
            <a:ext cx="4648200" cy="646331"/>
          </a:xfrm>
          <a:prstGeom prst="rect">
            <a:avLst/>
          </a:prstGeom>
          <a:noFill/>
          <a:ln>
            <a:solidFill>
              <a:srgbClr val="002060"/>
            </a:solidFill>
            <a:prstDash val="sysDash"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6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মূল্যায়ন   </a:t>
            </a:r>
            <a:endParaRPr lang="en-US" sz="3600" dirty="0">
              <a:solidFill>
                <a:srgbClr val="00B0F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  <p:bldP spid="8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9144000" cy="5715000"/>
          </a:xfrm>
          <a:prstGeom prst="frame">
            <a:avLst>
              <a:gd name="adj1" fmla="val 3167"/>
            </a:avLst>
          </a:prstGeom>
          <a:gradFill>
            <a:gsLst>
              <a:gs pos="0">
                <a:srgbClr val="3399FF"/>
              </a:gs>
              <a:gs pos="16000">
                <a:srgbClr val="00CCCC"/>
              </a:gs>
              <a:gs pos="47000">
                <a:srgbClr val="9999FF"/>
              </a:gs>
              <a:gs pos="60001">
                <a:srgbClr val="2E6792"/>
              </a:gs>
              <a:gs pos="71001">
                <a:srgbClr val="3333CC"/>
              </a:gs>
              <a:gs pos="81000">
                <a:srgbClr val="1170FF"/>
              </a:gs>
              <a:gs pos="100000">
                <a:srgbClr val="006699"/>
              </a:gs>
            </a:gsLst>
            <a:lin ang="5400000" scaled="0"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981200" y="4848880"/>
            <a:ext cx="5638800" cy="523220"/>
          </a:xfrm>
          <a:prstGeom prst="rect">
            <a:avLst/>
          </a:prstGeom>
          <a:noFill/>
          <a:ln>
            <a:solidFill>
              <a:schemeClr val="accent5"/>
            </a:solidFill>
            <a:prstDash val="sysDash"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গল্পটির মুলভাব নিজের ভাষা  লিখে আনিব।     </a:t>
            </a:r>
            <a:endParaRPr lang="en-US" sz="2800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133600" y="342900"/>
            <a:ext cx="5334000" cy="646331"/>
          </a:xfrm>
          <a:prstGeom prst="rect">
            <a:avLst/>
          </a:prstGeom>
          <a:noFill/>
          <a:ln>
            <a:solidFill>
              <a:schemeClr val="accent5"/>
            </a:solidFill>
            <a:prstDash val="sysDash"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6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বাড়ির কাজ    </a:t>
            </a:r>
            <a:endParaRPr lang="en-US" sz="3600" dirty="0">
              <a:solidFill>
                <a:srgbClr val="00B0F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0722" name="Picture 2" descr="J:\ataur picture\M0hebur      COM (139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7400" y="1181100"/>
            <a:ext cx="5562600" cy="3480098"/>
          </a:xfrm>
          <a:prstGeom prst="rect">
            <a:avLst/>
          </a:prstGeom>
          <a:noFill/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" dur="2000"/>
                                        <p:tgtEl>
                                          <p:spTgt spid="307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9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9144000" cy="5715000"/>
          </a:xfrm>
          <a:prstGeom prst="frame">
            <a:avLst>
              <a:gd name="adj1" fmla="val 3167"/>
            </a:avLst>
          </a:prstGeom>
          <a:gradFill>
            <a:gsLst>
              <a:gs pos="0">
                <a:srgbClr val="3399FF"/>
              </a:gs>
              <a:gs pos="16000">
                <a:srgbClr val="00CCCC"/>
              </a:gs>
              <a:gs pos="47000">
                <a:srgbClr val="9999FF"/>
              </a:gs>
              <a:gs pos="60001">
                <a:srgbClr val="2E6792"/>
              </a:gs>
              <a:gs pos="71001">
                <a:srgbClr val="3333CC"/>
              </a:gs>
              <a:gs pos="81000">
                <a:srgbClr val="1170FF"/>
              </a:gs>
              <a:gs pos="100000">
                <a:srgbClr val="006699"/>
              </a:gs>
            </a:gsLst>
            <a:lin ang="5400000" scaled="0"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486400" y="4762500"/>
            <a:ext cx="3048000" cy="707886"/>
          </a:xfrm>
          <a:prstGeom prst="rect">
            <a:avLst/>
          </a:prstGeom>
          <a:gradFill>
            <a:gsLst>
              <a:gs pos="0">
                <a:srgbClr val="FF3399"/>
              </a:gs>
              <a:gs pos="25000">
                <a:srgbClr val="FF6633"/>
              </a:gs>
              <a:gs pos="50000">
                <a:srgbClr val="FFFF00"/>
              </a:gs>
              <a:gs pos="75000">
                <a:srgbClr val="01A78F"/>
              </a:gs>
              <a:gs pos="100000">
                <a:srgbClr val="3366FF"/>
              </a:gs>
            </a:gsLst>
            <a:lin ang="5400000" scaled="0"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ধন্যবাদ    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066800" y="266700"/>
            <a:ext cx="3429000" cy="707886"/>
          </a:xfrm>
          <a:prstGeom prst="rect">
            <a:avLst/>
          </a:prstGeom>
          <a:gradFill>
            <a:gsLst>
              <a:gs pos="0">
                <a:srgbClr val="FF3399"/>
              </a:gs>
              <a:gs pos="25000">
                <a:srgbClr val="FF6633"/>
              </a:gs>
              <a:gs pos="50000">
                <a:srgbClr val="FFFF00"/>
              </a:gs>
              <a:gs pos="75000">
                <a:srgbClr val="01A78F"/>
              </a:gs>
              <a:gs pos="100000">
                <a:srgbClr val="3366FF"/>
              </a:gs>
            </a:gsLst>
            <a:lin ang="5400000" scaled="0"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সবাইকে   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1746" name="Picture 2" descr="J:\ataur\Landscapes &amp; Nature\Manik (11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81200" y="1104900"/>
            <a:ext cx="5221738" cy="3505200"/>
          </a:xfrm>
          <a:prstGeom prst="flowChartAlternateProcess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31749" name="Picture 5" descr="J:\ataur\ataur\82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2324100"/>
            <a:ext cx="1393371" cy="1600200"/>
          </a:xfrm>
          <a:prstGeom prst="rect">
            <a:avLst/>
          </a:prstGeom>
          <a:noFill/>
        </p:spPr>
      </p:pic>
      <p:pic>
        <p:nvPicPr>
          <p:cNvPr id="31751" name="Picture 7" descr="J:\ataur\ataur\82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62800" y="2095500"/>
            <a:ext cx="1602377" cy="1752600"/>
          </a:xfrm>
          <a:prstGeom prst="rect">
            <a:avLst/>
          </a:prstGeom>
          <a:noFill/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2000"/>
                                        <p:tgtEl>
                                          <p:spTgt spid="317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2000"/>
                                        <p:tgtEl>
                                          <p:spTgt spid="317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1" dur="2000"/>
                                        <p:tgtEl>
                                          <p:spTgt spid="317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9144000" cy="5715000"/>
          </a:xfrm>
          <a:prstGeom prst="frame">
            <a:avLst>
              <a:gd name="adj1" fmla="val 2634"/>
            </a:avLst>
          </a:prstGeom>
          <a:gradFill>
            <a:gsLst>
              <a:gs pos="6000">
                <a:srgbClr val="DDEBCF"/>
              </a:gs>
              <a:gs pos="50000">
                <a:srgbClr val="9CB86E"/>
              </a:gs>
              <a:gs pos="100000">
                <a:srgbClr val="156B13"/>
              </a:gs>
            </a:gsLst>
            <a:lin ang="5400000" scaled="0"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780713" y="353080"/>
            <a:ext cx="5991687" cy="523220"/>
          </a:xfrm>
          <a:prstGeom prst="rect">
            <a:avLst/>
          </a:prstGeom>
          <a:noFill/>
          <a:ln>
            <a:solidFill>
              <a:schemeClr val="accent6">
                <a:lumMod val="75000"/>
              </a:schemeClr>
            </a:solidFill>
            <a:prstDash val="sysDash"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গত কাল আমরা কোন গল্পের পাঠ  পড়িয়াছিলাম । </a:t>
            </a:r>
            <a:endParaRPr lang="en-US" sz="2800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524000" y="4863525"/>
            <a:ext cx="6781800" cy="523220"/>
          </a:xfrm>
          <a:prstGeom prst="rect">
            <a:avLst/>
          </a:prstGeom>
          <a:noFill/>
          <a:ln>
            <a:solidFill>
              <a:schemeClr val="accent6">
                <a:lumMod val="75000"/>
              </a:schemeClr>
            </a:solidFill>
            <a:prstDash val="sysDash"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গতকাল আমরা কুঁজো বুড়ি গল্পের প্রথম অংশ পড়িয়াছিলাম ।    </a:t>
            </a:r>
            <a:endParaRPr lang="en-US" sz="2800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2" descr="C:\Users\ac\Downloads\k3.GIF"/>
          <p:cNvPicPr>
            <a:picLocks noChangeAspect="1" noChangeArrowheads="1"/>
          </p:cNvPicPr>
          <p:nvPr/>
        </p:nvPicPr>
        <p:blipFill>
          <a:blip r:embed="rId2" cstate="print"/>
          <a:srcRect t="23590" r="-2222"/>
          <a:stretch>
            <a:fillRect/>
          </a:stretch>
        </p:blipFill>
        <p:spPr bwMode="auto">
          <a:xfrm>
            <a:off x="2514600" y="1028700"/>
            <a:ext cx="4659660" cy="3657600"/>
          </a:xfrm>
          <a:prstGeom prst="round2Diag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9144000" cy="5715000"/>
          </a:xfrm>
          <a:prstGeom prst="frame">
            <a:avLst>
              <a:gd name="adj1" fmla="val 2366"/>
            </a:avLst>
          </a:prstGeom>
          <a:gradFill>
            <a:gsLst>
              <a:gs pos="0">
                <a:srgbClr val="FC9FCB"/>
              </a:gs>
              <a:gs pos="13000">
                <a:srgbClr val="F8B049"/>
              </a:gs>
              <a:gs pos="21001">
                <a:srgbClr val="F8B049"/>
              </a:gs>
              <a:gs pos="63000">
                <a:srgbClr val="FEE7F2"/>
              </a:gs>
              <a:gs pos="67000">
                <a:srgbClr val="F952A0"/>
              </a:gs>
              <a:gs pos="69000">
                <a:srgbClr val="C50849"/>
              </a:gs>
              <a:gs pos="82001">
                <a:srgbClr val="B43E85"/>
              </a:gs>
              <a:gs pos="100000">
                <a:srgbClr val="F8B049"/>
              </a:gs>
            </a:gsLst>
            <a:lin ang="5400000" scaled="0"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4" name="Picture 2" descr="C:\Users\ac\Downloads\k3.GIF"/>
          <p:cNvPicPr>
            <a:picLocks noChangeAspect="1" noChangeArrowheads="1"/>
          </p:cNvPicPr>
          <p:nvPr/>
        </p:nvPicPr>
        <p:blipFill>
          <a:blip r:embed="rId2" cstate="print"/>
          <a:srcRect t="23590" r="-2222"/>
          <a:stretch>
            <a:fillRect/>
          </a:stretch>
        </p:blipFill>
        <p:spPr bwMode="auto">
          <a:xfrm>
            <a:off x="2514600" y="1037696"/>
            <a:ext cx="4648200" cy="3648604"/>
          </a:xfrm>
          <a:prstGeom prst="round2Diag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981200" y="266700"/>
            <a:ext cx="5867400" cy="584775"/>
          </a:xfrm>
          <a:prstGeom prst="rect">
            <a:avLst/>
          </a:prstGeom>
          <a:noFill/>
          <a:ln>
            <a:solidFill>
              <a:srgbClr val="002060"/>
            </a:solidFill>
            <a:prstDash val="sysDash"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আজ আমাদের পাঠ  </a:t>
            </a:r>
            <a:endParaRPr lang="en-US" sz="32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752600" y="4838700"/>
            <a:ext cx="5943600" cy="584775"/>
          </a:xfrm>
          <a:prstGeom prst="rect">
            <a:avLst/>
          </a:prstGeom>
          <a:noFill/>
          <a:ln>
            <a:solidFill>
              <a:srgbClr val="002060"/>
            </a:solidFill>
            <a:prstDash val="sysDash"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কুঁজো বুড়ি গল্পের দ্বিতীয় অংশ  । </a:t>
            </a:r>
            <a:endParaRPr lang="en-US" sz="32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-38100"/>
            <a:ext cx="9144000" cy="5753100"/>
          </a:xfrm>
          <a:prstGeom prst="frame">
            <a:avLst>
              <a:gd name="adj1" fmla="val 2169"/>
            </a:avLst>
          </a:prstGeom>
          <a:gradFill>
            <a:gsLst>
              <a:gs pos="0">
                <a:srgbClr val="000082"/>
              </a:gs>
              <a:gs pos="30000">
                <a:srgbClr val="66008F"/>
              </a:gs>
              <a:gs pos="64999">
                <a:srgbClr val="BA0066"/>
              </a:gs>
              <a:gs pos="89999">
                <a:srgbClr val="FF0000"/>
              </a:gs>
              <a:gs pos="100000">
                <a:srgbClr val="FF8200"/>
              </a:gs>
            </a:gsLst>
            <a:lin ang="5400000" scaled="0"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219200" y="2096512"/>
            <a:ext cx="6934200" cy="3046988"/>
          </a:xfrm>
          <a:prstGeom prst="rect">
            <a:avLst/>
          </a:prstGeom>
          <a:solidFill>
            <a:srgbClr val="00B0F0"/>
          </a:solidFill>
          <a:ln w="28575"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32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এই পাঠ শেষে শিক্ষার্থীরা---</a:t>
            </a:r>
          </a:p>
          <a:p>
            <a:r>
              <a:rPr lang="bn-IN" sz="32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২।পাঠ্যাংশটুকু পড়তে পারবে।</a:t>
            </a:r>
            <a:endParaRPr lang="bn-BD" sz="3200" dirty="0" smtClean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BD" sz="32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২। যুক্তবর্ণ দিয়ে নতুন শব্দ তৈরী করতে পারবে। </a:t>
            </a:r>
            <a:endParaRPr lang="bn-IN" sz="3200" dirty="0" smtClean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IN" sz="32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৩। </a:t>
            </a:r>
            <a:r>
              <a:rPr lang="en-US" sz="32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নতুন</a:t>
            </a:r>
            <a:r>
              <a:rPr lang="en-US" sz="32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শব্দ</a:t>
            </a:r>
            <a:r>
              <a:rPr lang="en-US" sz="32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দিয়ে</a:t>
            </a:r>
            <a:r>
              <a:rPr lang="en-US" sz="32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বাক্য</a:t>
            </a:r>
            <a:r>
              <a:rPr lang="en-US" sz="32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তৈরী</a:t>
            </a:r>
            <a:r>
              <a:rPr lang="en-US" sz="32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2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2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। </a:t>
            </a:r>
            <a:endParaRPr lang="bn-IN" sz="3200" dirty="0" smtClean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IN" sz="32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৪।পা</a:t>
            </a:r>
            <a:r>
              <a:rPr lang="bn-BD" sz="32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ঠের ছোট ছোট </a:t>
            </a:r>
            <a:r>
              <a:rPr lang="bn-IN" sz="32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প্রশ্নের উত্তর লিখতে পারবে।</a:t>
            </a:r>
          </a:p>
          <a:p>
            <a:endParaRPr lang="en-US" sz="32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057400" y="647700"/>
            <a:ext cx="5562600" cy="707886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4000" dirty="0" smtClean="0"/>
              <a:t>শিখনফল </a:t>
            </a:r>
            <a:endParaRPr lang="en-US" sz="4000" dirty="0"/>
          </a:p>
        </p:txBody>
      </p:sp>
    </p:spTree>
  </p:cSld>
  <p:clrMapOvr>
    <a:masterClrMapping/>
  </p:clrMapOvr>
  <p:transition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9144000" cy="5715000"/>
          </a:xfrm>
          <a:prstGeom prst="frame">
            <a:avLst>
              <a:gd name="adj1" fmla="val 2900"/>
            </a:avLst>
          </a:prstGeom>
          <a:gradFill>
            <a:gsLst>
              <a:gs pos="0">
                <a:srgbClr val="000000"/>
              </a:gs>
              <a:gs pos="20000">
                <a:srgbClr val="000040"/>
              </a:gs>
              <a:gs pos="50000">
                <a:srgbClr val="400040"/>
              </a:gs>
              <a:gs pos="75000">
                <a:srgbClr val="8F0040"/>
              </a:gs>
              <a:gs pos="89999">
                <a:srgbClr val="F27300"/>
              </a:gs>
              <a:gs pos="100000">
                <a:srgbClr val="FFBF00"/>
              </a:gs>
            </a:gsLst>
            <a:lin ang="5400000" scaled="0"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600200" y="342900"/>
            <a:ext cx="5715000" cy="584775"/>
          </a:xfrm>
          <a:prstGeom prst="rect">
            <a:avLst/>
          </a:prstGeom>
          <a:ln w="28575"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ছবির মাধ্যমে আলোচনা </a:t>
            </a:r>
            <a:endParaRPr lang="en-US" sz="32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447800" y="4838700"/>
            <a:ext cx="6477000" cy="523220"/>
          </a:xfrm>
          <a:prstGeom prst="rect">
            <a:avLst/>
          </a:prstGeom>
          <a:noFill/>
          <a:ln>
            <a:solidFill>
              <a:srgbClr val="0070C0"/>
            </a:solidFill>
            <a:prstDash val="sysDash"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বুড়ি এক সময় নাতনির বাড়িতে পৌছে গেল । </a:t>
            </a:r>
            <a:endParaRPr lang="en-US" sz="2800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47800" y="4838700"/>
            <a:ext cx="6477000" cy="523220"/>
          </a:xfrm>
          <a:prstGeom prst="rect">
            <a:avLst/>
          </a:prstGeom>
          <a:noFill/>
          <a:ln>
            <a:solidFill>
              <a:srgbClr val="0070C0"/>
            </a:solidFill>
            <a:prstDash val="sysDash"/>
          </a:ln>
        </p:spPr>
        <p:txBody>
          <a:bodyPr wrap="square" rtlCol="0">
            <a:spAutoFit/>
          </a:bodyPr>
          <a:lstStyle/>
          <a:p>
            <a:r>
              <a:rPr lang="bn-BD" sz="28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কদিন মজার মজার খাবার খেয়ে বুড়ি অনেক মোটা হলো । </a:t>
            </a:r>
            <a:endParaRPr lang="en-US" sz="2800" dirty="0">
              <a:solidFill>
                <a:srgbClr val="00B0F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2290" name="Picture 2" descr="C:\Users\ac\Downloads\k4.GIF"/>
          <p:cNvPicPr>
            <a:picLocks noChangeAspect="1" noChangeArrowheads="1"/>
          </p:cNvPicPr>
          <p:nvPr/>
        </p:nvPicPr>
        <p:blipFill>
          <a:blip r:embed="rId2" cstate="print"/>
          <a:srcRect l="4324" t="27170" r="9190" b="6415"/>
          <a:stretch>
            <a:fillRect/>
          </a:stretch>
        </p:blipFill>
        <p:spPr bwMode="auto">
          <a:xfrm>
            <a:off x="2438400" y="1104900"/>
            <a:ext cx="4114800" cy="3657600"/>
          </a:xfrm>
          <a:prstGeom prst="rect">
            <a:avLst/>
          </a:prstGeom>
          <a:noFill/>
        </p:spPr>
      </p:pic>
      <p:pic>
        <p:nvPicPr>
          <p:cNvPr id="1027" name="Picture 3" descr="C:\Users\ac\Downloads\km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38400" y="1104900"/>
            <a:ext cx="4077478" cy="3657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8" presetClass="exit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14" dur="20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8" presetClass="exit" presetSubtype="1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6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9144000" cy="5715000"/>
          </a:xfrm>
          <a:prstGeom prst="frame">
            <a:avLst>
              <a:gd name="adj1" fmla="val 2900"/>
            </a:avLst>
          </a:prstGeom>
          <a:gradFill>
            <a:gsLst>
              <a:gs pos="100000">
                <a:srgbClr val="000000"/>
              </a:gs>
              <a:gs pos="39999">
                <a:srgbClr val="0A128C"/>
              </a:gs>
              <a:gs pos="70000">
                <a:srgbClr val="181CC7"/>
              </a:gs>
              <a:gs pos="88000">
                <a:srgbClr val="7005D4"/>
              </a:gs>
              <a:gs pos="100000">
                <a:srgbClr val="8C3D91"/>
              </a:gs>
            </a:gsLst>
            <a:lin ang="5400000" scaled="0"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600200" y="342900"/>
            <a:ext cx="5715000" cy="584775"/>
          </a:xfrm>
          <a:prstGeom prst="rect">
            <a:avLst/>
          </a:prstGeom>
          <a:ln w="28575"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ছবির মাধ্যমে আলোচনা </a:t>
            </a:r>
            <a:endParaRPr lang="en-US" sz="32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876800" y="4457700"/>
            <a:ext cx="3733800" cy="523220"/>
          </a:xfrm>
          <a:prstGeom prst="rect">
            <a:avLst/>
          </a:prstGeom>
          <a:noFill/>
          <a:ln>
            <a:solidFill>
              <a:srgbClr val="002060"/>
            </a:solidFill>
            <a:prstDash val="sysDash"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নাতনি বলল, চিন্তার কোন নেই । </a:t>
            </a:r>
            <a:endParaRPr lang="en-US" sz="28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8600" y="4478060"/>
            <a:ext cx="4267200" cy="523220"/>
          </a:xfrm>
          <a:prstGeom prst="rect">
            <a:avLst/>
          </a:prstGeom>
          <a:noFill/>
          <a:ln>
            <a:solidFill>
              <a:srgbClr val="002060"/>
            </a:solidFill>
            <a:prstDash val="sysDash"/>
          </a:ln>
        </p:spPr>
        <p:txBody>
          <a:bodyPr wrap="square" rtlCol="0">
            <a:spAutoFit/>
          </a:bodyPr>
          <a:lstStyle/>
          <a:p>
            <a:r>
              <a:rPr lang="bn-BD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এবার বুড়ি নাতনিকে সব খুলে বলল। </a:t>
            </a:r>
            <a:endParaRPr lang="en-US" sz="28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2" descr="C:\Users\ac\Downloads\k3.GIF"/>
          <p:cNvPicPr>
            <a:picLocks noChangeAspect="1" noChangeArrowheads="1"/>
          </p:cNvPicPr>
          <p:nvPr/>
        </p:nvPicPr>
        <p:blipFill>
          <a:blip r:embed="rId2" cstate="print"/>
          <a:srcRect t="23590" r="-2222"/>
          <a:stretch>
            <a:fillRect/>
          </a:stretch>
        </p:blipFill>
        <p:spPr bwMode="auto">
          <a:xfrm>
            <a:off x="533400" y="1181100"/>
            <a:ext cx="3591822" cy="2819400"/>
          </a:xfrm>
          <a:prstGeom prst="teardrop">
            <a:avLst/>
          </a:prstGeom>
          <a:noFill/>
        </p:spPr>
      </p:pic>
      <p:pic>
        <p:nvPicPr>
          <p:cNvPr id="7" name="Picture 3" descr="J:\ataur picture\kumary1_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53000" y="1181100"/>
            <a:ext cx="3352800" cy="2920181"/>
          </a:xfrm>
          <a:prstGeom prst="teardrop">
            <a:avLst>
              <a:gd name="adj" fmla="val 100000"/>
            </a:avLst>
          </a:prstGeom>
          <a:noFill/>
        </p:spPr>
      </p:pic>
    </p:spTree>
  </p:cSld>
  <p:clrMapOvr>
    <a:masterClrMapping/>
  </p:clrMapOvr>
  <p:transition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5334000" y="1485900"/>
            <a:ext cx="1676400" cy="1143000"/>
            <a:chOff x="1447800" y="1028700"/>
            <a:chExt cx="1600200" cy="1956375"/>
          </a:xfrm>
        </p:grpSpPr>
        <p:pic>
          <p:nvPicPr>
            <p:cNvPr id="9" name="Picture 8" descr="imagttes.jpg"/>
            <p:cNvPicPr>
              <a:picLocks noChangeAspect="1"/>
            </p:cNvPicPr>
            <p:nvPr/>
          </p:nvPicPr>
          <p:blipFill>
            <a:blip r:embed="rId2" cstate="print"/>
            <a:srcRect l="11111" t="5556" r="5556" b="22222"/>
            <a:stretch>
              <a:fillRect/>
            </a:stretch>
          </p:blipFill>
          <p:spPr>
            <a:xfrm>
              <a:off x="1447800" y="1028700"/>
              <a:ext cx="1600200" cy="1386840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</p:spPr>
        </p:pic>
        <p:sp>
          <p:nvSpPr>
            <p:cNvPr id="10" name="TextBox 9"/>
            <p:cNvSpPr txBox="1"/>
            <p:nvPr/>
          </p:nvSpPr>
          <p:spPr>
            <a:xfrm>
              <a:off x="1676400" y="2400300"/>
              <a:ext cx="8382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IN" sz="3200" dirty="0" smtClean="0">
                  <a:latin typeface="NikoshBAN" pitchFamily="2" charset="0"/>
                  <a:cs typeface="NikoshBAN" pitchFamily="2" charset="0"/>
                </a:rPr>
                <a:t>চিড়া</a:t>
              </a:r>
              <a:endParaRPr lang="en-US" sz="3200" dirty="0"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7442473" y="1409700"/>
            <a:ext cx="1015727" cy="1310045"/>
            <a:chOff x="7442473" y="1409700"/>
            <a:chExt cx="1015727" cy="1310045"/>
          </a:xfrm>
        </p:grpSpPr>
        <p:pic>
          <p:nvPicPr>
            <p:cNvPr id="12" name="Picture 11" descr="64208384443f48c30b57545e264268e6-582ae75b87f1f.jp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442473" y="1409700"/>
              <a:ext cx="1015727" cy="990600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</p:spPr>
        </p:pic>
        <p:sp>
          <p:nvSpPr>
            <p:cNvPr id="13" name="TextBox 12"/>
            <p:cNvSpPr txBox="1"/>
            <p:nvPr/>
          </p:nvSpPr>
          <p:spPr>
            <a:xfrm>
              <a:off x="7799070" y="2196525"/>
              <a:ext cx="58293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IN" sz="2800" dirty="0" smtClean="0">
                  <a:latin typeface="NikoshBAN" pitchFamily="2" charset="0"/>
                  <a:cs typeface="NikoshBAN" pitchFamily="2" charset="0"/>
                </a:rPr>
                <a:t>গুড়</a:t>
              </a:r>
              <a:endParaRPr lang="en-US" sz="2800" dirty="0">
                <a:latin typeface="NikoshBAN" pitchFamily="2" charset="0"/>
                <a:cs typeface="NikoshBAN" pitchFamily="2" charset="0"/>
              </a:endParaRPr>
            </a:p>
          </p:txBody>
        </p:sp>
      </p:grpSp>
      <p:sp>
        <p:nvSpPr>
          <p:cNvPr id="2" name="Frame 1"/>
          <p:cNvSpPr/>
          <p:nvPr/>
        </p:nvSpPr>
        <p:spPr>
          <a:xfrm>
            <a:off x="0" y="0"/>
            <a:ext cx="9144000" cy="5715000"/>
          </a:xfrm>
          <a:prstGeom prst="frame">
            <a:avLst>
              <a:gd name="adj1" fmla="val 2634"/>
            </a:avLst>
          </a:prstGeom>
          <a:gradFill>
            <a:gsLst>
              <a:gs pos="100000">
                <a:srgbClr val="CCCCFF"/>
              </a:gs>
              <a:gs pos="17999">
                <a:srgbClr val="99CCFF"/>
              </a:gs>
              <a:gs pos="36000">
                <a:srgbClr val="9966FF"/>
              </a:gs>
              <a:gs pos="61000">
                <a:srgbClr val="CC99FF"/>
              </a:gs>
              <a:gs pos="82001">
                <a:srgbClr val="99CCFF"/>
              </a:gs>
              <a:gs pos="100000">
                <a:srgbClr val="CCCCFF"/>
              </a:gs>
            </a:gsLst>
            <a:lin ang="5400000" scaled="0"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600200" y="342900"/>
            <a:ext cx="5715000" cy="584775"/>
          </a:xfrm>
          <a:prstGeom prst="rect">
            <a:avLst/>
          </a:prstGeom>
          <a:ln w="28575"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ছবির মাধ্যমে আলোচনা </a:t>
            </a:r>
            <a:endParaRPr lang="en-US" sz="32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419600" y="4772680"/>
            <a:ext cx="4191000" cy="523220"/>
          </a:xfrm>
          <a:prstGeom prst="rect">
            <a:avLst/>
          </a:prstGeom>
          <a:noFill/>
          <a:ln>
            <a:solidFill>
              <a:srgbClr val="92D050"/>
            </a:solidFill>
            <a:prstDash val="sysDash"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খোলের ভিতরে ঢুকিয়ে দিল বুড়িকে।     </a:t>
            </a:r>
            <a:endParaRPr lang="en-US" sz="28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09600" y="4381500"/>
            <a:ext cx="3124200" cy="954107"/>
          </a:xfrm>
          <a:prstGeom prst="rect">
            <a:avLst/>
          </a:prstGeom>
          <a:noFill/>
          <a:ln w="19050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নাতনি একটা মস্ত লাউয়ের খোল জোগাড় করল । </a:t>
            </a:r>
            <a:endParaRPr lang="en-US" sz="2800" dirty="0">
              <a:solidFill>
                <a:srgbClr val="00B0F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 descr="indfffex.jpg"/>
          <p:cNvPicPr>
            <a:picLocks noChangeAspect="1"/>
          </p:cNvPicPr>
          <p:nvPr/>
        </p:nvPicPr>
        <p:blipFill>
          <a:blip r:embed="rId4" cstate="print"/>
          <a:srcRect l="18378" t="10310" r="52741" b="51890"/>
          <a:stretch>
            <a:fillRect/>
          </a:stretch>
        </p:blipFill>
        <p:spPr>
          <a:xfrm>
            <a:off x="6477000" y="2857500"/>
            <a:ext cx="1850572" cy="1524000"/>
          </a:xfrm>
          <a:prstGeom prst="rect">
            <a:avLst/>
          </a:prstGeom>
        </p:spPr>
      </p:pic>
      <p:pic>
        <p:nvPicPr>
          <p:cNvPr id="7" name="Picture 6" descr="indfffex.jpg"/>
          <p:cNvPicPr>
            <a:picLocks noChangeAspect="1"/>
          </p:cNvPicPr>
          <p:nvPr/>
        </p:nvPicPr>
        <p:blipFill>
          <a:blip r:embed="rId4" cstate="print"/>
          <a:srcRect l="11583" t="50810" r="45946"/>
          <a:stretch>
            <a:fillRect/>
          </a:stretch>
        </p:blipFill>
        <p:spPr>
          <a:xfrm>
            <a:off x="3352800" y="2628900"/>
            <a:ext cx="1905000" cy="1388225"/>
          </a:xfrm>
          <a:prstGeom prst="rect">
            <a:avLst/>
          </a:prstGeom>
        </p:spPr>
      </p:pic>
      <p:pic>
        <p:nvPicPr>
          <p:cNvPr id="16" name="Picture 3" descr="J:\ataur picture\kumary1_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04800" y="1104900"/>
            <a:ext cx="2624667" cy="2286000"/>
          </a:xfrm>
          <a:prstGeom prst="teardrop">
            <a:avLst>
              <a:gd name="adj" fmla="val 100000"/>
            </a:avLst>
          </a:prstGeom>
          <a:noFill/>
        </p:spPr>
      </p:pic>
      <p:sp>
        <p:nvSpPr>
          <p:cNvPr id="17" name="TextBox 16"/>
          <p:cNvSpPr txBox="1"/>
          <p:nvPr/>
        </p:nvSpPr>
        <p:spPr>
          <a:xfrm>
            <a:off x="4419600" y="4762500"/>
            <a:ext cx="4191000" cy="523220"/>
          </a:xfrm>
          <a:prstGeom prst="rect">
            <a:avLst/>
          </a:prstGeom>
          <a:noFill/>
          <a:ln>
            <a:solidFill>
              <a:srgbClr val="92D050"/>
            </a:solidFill>
            <a:prstDash val="sysDash"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সংগে দিল কিছু চিড়ে আর গুড় ।   </a:t>
            </a:r>
            <a:endParaRPr lang="en-US" sz="28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>
    <p:pull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8" presetClass="exit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Right)">
                                      <p:cBhvr>
                                        <p:cTn id="1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8" presetClass="exit" presetSubtype="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Right)">
                                      <p:cBhvr>
                                        <p:cTn id="2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9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-4.10655E-7 L -0.34288 -0.23973 " pathEditMode="relative" rAng="0" ptsTypes="AA">
                                      <p:cBhvr>
                                        <p:cTn id="4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2" y="-12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8" presetClass="exit" presetSubtype="1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4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022E-16 -4.43951E-7 L -0.20833 0.13985 " pathEditMode="relative" rAng="0" ptsTypes="AA">
                                      <p:cBhvr>
                                        <p:cTn id="49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4" y="70"/>
                                    </p:animMotion>
                                  </p:childTnLst>
                                </p:cTn>
                              </p:par>
                              <p:par>
                                <p:cTn id="50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-3.21865E-7 L -0.41944 0.15205 " pathEditMode="relative" rAng="0" ptsTypes="AA">
                                      <p:cBhvr>
                                        <p:cTn id="51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0" y="76"/>
                                    </p:animMotion>
                                  </p:childTnLst>
                                </p:cTn>
                              </p:par>
                              <p:par>
                                <p:cTn id="52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6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5" grpId="0" animBg="1"/>
      <p:bldP spid="5" grpId="1" animBg="1"/>
      <p:bldP spid="1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9144000" cy="5715000"/>
          </a:xfrm>
          <a:prstGeom prst="frame">
            <a:avLst>
              <a:gd name="adj1" fmla="val 2367"/>
            </a:avLst>
          </a:prstGeom>
          <a:gradFill>
            <a:gsLst>
              <a:gs pos="0">
                <a:srgbClr val="3399FF"/>
              </a:gs>
              <a:gs pos="16000">
                <a:srgbClr val="00CCCC"/>
              </a:gs>
              <a:gs pos="47000">
                <a:srgbClr val="9999FF"/>
              </a:gs>
              <a:gs pos="60001">
                <a:srgbClr val="2E6792"/>
              </a:gs>
              <a:gs pos="71001">
                <a:srgbClr val="3333CC"/>
              </a:gs>
              <a:gs pos="81000">
                <a:srgbClr val="1170FF"/>
              </a:gs>
              <a:gs pos="100000">
                <a:srgbClr val="006699"/>
              </a:gs>
            </a:gsLst>
            <a:lin ang="5400000" scaled="0"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733800" y="291525"/>
            <a:ext cx="3810000" cy="646331"/>
          </a:xfrm>
          <a:prstGeom prst="rect">
            <a:avLst/>
          </a:prstGeom>
          <a:noFill/>
          <a:ln w="12700">
            <a:solidFill>
              <a:srgbClr val="7030A0"/>
            </a:solidFill>
            <a:prstDash val="sysDash"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600" dirty="0" smtClean="0">
                <a:solidFill>
                  <a:srgbClr val="92D050"/>
                </a:solidFill>
                <a:latin typeface="NikoshBAN" pitchFamily="2" charset="0"/>
                <a:cs typeface="NikoshBAN" pitchFamily="2" charset="0"/>
              </a:rPr>
              <a:t>একক কাজ </a:t>
            </a:r>
            <a:endParaRPr lang="en-US" sz="3600" dirty="0">
              <a:solidFill>
                <a:srgbClr val="92D05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200400" y="2410480"/>
            <a:ext cx="5562600" cy="523220"/>
          </a:xfrm>
          <a:prstGeom prst="rect">
            <a:avLst/>
          </a:prstGeom>
          <a:noFill/>
          <a:ln>
            <a:solidFill>
              <a:srgbClr val="0070C0"/>
            </a:solidFill>
            <a:prstDash val="sysDash"/>
          </a:ln>
        </p:spPr>
        <p:txBody>
          <a:bodyPr wrap="square" rtlCol="0">
            <a:spAutoFit/>
          </a:bodyPr>
          <a:lstStyle/>
          <a:p>
            <a:r>
              <a:rPr lang="bn-BD" sz="28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উত্তরঃ- বুড়ির জন্য লাউয়ের খোল জোগাড় করল।   </a:t>
            </a:r>
            <a:endParaRPr lang="en-US" sz="28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276600" y="1358325"/>
            <a:ext cx="5486400" cy="523220"/>
          </a:xfrm>
          <a:prstGeom prst="rect">
            <a:avLst/>
          </a:prstGeom>
          <a:noFill/>
          <a:ln>
            <a:solidFill>
              <a:srgbClr val="0070C0"/>
            </a:solidFill>
            <a:prstDash val="sysDash"/>
          </a:ln>
        </p:spPr>
        <p:txBody>
          <a:bodyPr wrap="square" rtlCol="0">
            <a:spAutoFit/>
          </a:bodyPr>
          <a:lstStyle/>
          <a:p>
            <a:r>
              <a:rPr lang="bn-BD" sz="28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 ১। নাতনি বুড়ির জন্য কী জোগাড়  করল? </a:t>
            </a:r>
            <a:endParaRPr lang="en-US" sz="2800" dirty="0">
              <a:solidFill>
                <a:srgbClr val="00B0F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124200" y="4467880"/>
            <a:ext cx="5638800" cy="523220"/>
          </a:xfrm>
          <a:prstGeom prst="rect">
            <a:avLst/>
          </a:prstGeom>
          <a:noFill/>
          <a:ln>
            <a:solidFill>
              <a:srgbClr val="0070C0"/>
            </a:solidFill>
            <a:prstDash val="sysDash"/>
          </a:ln>
        </p:spPr>
        <p:txBody>
          <a:bodyPr wrap="square" rtlCol="0">
            <a:spAutoFit/>
          </a:bodyPr>
          <a:lstStyle/>
          <a:p>
            <a:r>
              <a:rPr lang="bn-BD" sz="28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উত্তরঃ- বুড়ির সঙ্গে চিড়া ও গুড়  দিল।  </a:t>
            </a:r>
            <a:endParaRPr lang="en-US" sz="28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200400" y="3477280"/>
            <a:ext cx="5562600" cy="523220"/>
          </a:xfrm>
          <a:prstGeom prst="rect">
            <a:avLst/>
          </a:prstGeom>
          <a:noFill/>
          <a:ln>
            <a:solidFill>
              <a:srgbClr val="0070C0"/>
            </a:solidFill>
            <a:prstDash val="sysDash"/>
          </a:ln>
        </p:spPr>
        <p:txBody>
          <a:bodyPr wrap="square" rtlCol="0">
            <a:spAutoFit/>
          </a:bodyPr>
          <a:lstStyle/>
          <a:p>
            <a:r>
              <a:rPr lang="bn-BD" sz="28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২। বুড়ির সঙ্গে কী কী দিল ?  </a:t>
            </a:r>
            <a:endParaRPr lang="en-US" sz="2800" dirty="0">
              <a:solidFill>
                <a:srgbClr val="00B0F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8" name="Picture 2" descr="J:\students picture\IMG_20170323_134100.jpg"/>
          <p:cNvPicPr>
            <a:picLocks noChangeAspect="1" noChangeArrowheads="1"/>
          </p:cNvPicPr>
          <p:nvPr/>
        </p:nvPicPr>
        <p:blipFill>
          <a:blip r:embed="rId2" cstate="print"/>
          <a:srcRect l="28571" t="27273" r="24286" b="15909"/>
          <a:stretch>
            <a:fillRect/>
          </a:stretch>
        </p:blipFill>
        <p:spPr bwMode="auto">
          <a:xfrm>
            <a:off x="304800" y="1104901"/>
            <a:ext cx="2743200" cy="2078182"/>
          </a:xfrm>
          <a:prstGeom prst="flowChartAlternateProcess">
            <a:avLst/>
          </a:prstGeom>
          <a:noFill/>
        </p:spPr>
      </p:pic>
    </p:spTree>
  </p:cSld>
  <p:clrMapOvr>
    <a:masterClrMapping/>
  </p:clrMapOvr>
  <p:transition>
    <p:whee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523</TotalTime>
  <Words>675</Words>
  <Application>Microsoft Office PowerPoint</Application>
  <PresentationFormat>On-screen Show (16:10)</PresentationFormat>
  <Paragraphs>118</Paragraphs>
  <Slides>24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ac</dc:creator>
  <cp:lastModifiedBy>kkc</cp:lastModifiedBy>
  <cp:revision>138</cp:revision>
  <dcterms:created xsi:type="dcterms:W3CDTF">2006-08-16T00:00:00Z</dcterms:created>
  <dcterms:modified xsi:type="dcterms:W3CDTF">2021-10-13T04:38:24Z</dcterms:modified>
</cp:coreProperties>
</file>