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71" r:id="rId2"/>
    <p:sldId id="259" r:id="rId3"/>
    <p:sldId id="268" r:id="rId4"/>
    <p:sldId id="257" r:id="rId5"/>
    <p:sldId id="258" r:id="rId6"/>
    <p:sldId id="261" r:id="rId7"/>
    <p:sldId id="269" r:id="rId8"/>
    <p:sldId id="262" r:id="rId9"/>
    <p:sldId id="263" r:id="rId10"/>
    <p:sldId id="270" r:id="rId11"/>
    <p:sldId id="265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B130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72" d="100"/>
          <a:sy n="72" d="100"/>
        </p:scale>
        <p:origin x="96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10/14/2021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10/14/2021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10/14/2021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3140765" y="357810"/>
            <a:ext cx="6069495" cy="226612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8000" b="1" dirty="0">
                <a:latin typeface="SutonnyMJ" pitchFamily="2" charset="0"/>
              </a:rPr>
              <a:t>স্বাগতম</a:t>
            </a:r>
            <a:endParaRPr lang="en-US" sz="80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0037" y="2875723"/>
            <a:ext cx="3788259" cy="37882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9735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592925" y="1590261"/>
            <a:ext cx="9409042" cy="847163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2800" dirty="0" smtClean="0">
                <a:solidFill>
                  <a:schemeClr val="bg1"/>
                </a:solidFill>
              </a:rPr>
              <a:t>    </a:t>
            </a:r>
            <a:r>
              <a:rPr lang="as-IN" sz="2800" dirty="0" smtClean="0">
                <a:solidFill>
                  <a:schemeClr val="bg1"/>
                </a:solidFill>
              </a:rPr>
              <a:t>আমরা </a:t>
            </a:r>
            <a:r>
              <a:rPr lang="as-IN" sz="2800" dirty="0">
                <a:solidFill>
                  <a:schemeClr val="bg1"/>
                </a:solidFill>
              </a:rPr>
              <a:t>ইন্টারনেট থেকে </a:t>
            </a:r>
            <a:r>
              <a:rPr lang="bn-IN" sz="2800" dirty="0">
                <a:solidFill>
                  <a:schemeClr val="bg1"/>
                </a:solidFill>
              </a:rPr>
              <a:t>কি</a:t>
            </a:r>
            <a:r>
              <a:rPr lang="as-IN" sz="2800" dirty="0">
                <a:solidFill>
                  <a:schemeClr val="bg1"/>
                </a:solidFill>
              </a:rPr>
              <a:t> ধরনের সেবা পাই </a:t>
            </a:r>
            <a:r>
              <a:rPr lang="bn-IN" sz="2800" dirty="0">
                <a:solidFill>
                  <a:schemeClr val="bg1"/>
                </a:solidFill>
              </a:rPr>
              <a:t>?</a:t>
            </a:r>
            <a:r>
              <a:rPr lang="as-IN" sz="2800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n-IN" b="1" dirty="0" smtClean="0"/>
              <a:t>বাড়ির কাজ</a:t>
            </a:r>
            <a:endParaRPr lang="en-US" b="1" dirty="0"/>
          </a:p>
        </p:txBody>
      </p:sp>
      <p:sp>
        <p:nvSpPr>
          <p:cNvPr id="9" name="Rounded Rectangle 8"/>
          <p:cNvSpPr/>
          <p:nvPr/>
        </p:nvSpPr>
        <p:spPr>
          <a:xfrm>
            <a:off x="2592925" y="2632123"/>
            <a:ext cx="9599075" cy="879703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as-IN" sz="2800" dirty="0" smtClean="0">
                <a:solidFill>
                  <a:schemeClr val="bg1"/>
                </a:solidFill>
              </a:rPr>
              <a:t>ইন্টারনেটে প্রাপ্ত পাঁচটি সেবা সম্পর্কে নিজের  মতামত </a:t>
            </a:r>
            <a:r>
              <a:rPr lang="bn-IN" sz="2800" dirty="0" smtClean="0">
                <a:solidFill>
                  <a:schemeClr val="bg1"/>
                </a:solidFill>
              </a:rPr>
              <a:t>লিখ।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8184411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" grpId="0"/>
      <p:bldP spid="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3039035" y="1882588"/>
            <a:ext cx="5782236" cy="294490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51922" y="2743200"/>
            <a:ext cx="4036010" cy="1532965"/>
          </a:xfrm>
        </p:spPr>
        <p:txBody>
          <a:bodyPr>
            <a:normAutofit fontScale="90000"/>
          </a:bodyPr>
          <a:lstStyle/>
          <a:p>
            <a:r>
              <a:rPr lang="bn-IN" sz="9600" b="1" dirty="0" smtClean="0">
                <a:solidFill>
                  <a:schemeClr val="bg1"/>
                </a:solidFill>
                <a:latin typeface="SutonnyMJ" pitchFamily="2" charset="0"/>
              </a:rPr>
              <a:t>ধন্যবাদ</a:t>
            </a:r>
            <a:r>
              <a:rPr lang="bn-IN" sz="9600" dirty="0" smtClean="0">
                <a:latin typeface="SutonnyMJ" pitchFamily="2" charset="0"/>
              </a:rPr>
              <a:t> </a:t>
            </a:r>
            <a:r>
              <a:rPr lang="en-US" sz="9600" dirty="0" smtClean="0">
                <a:latin typeface="SutonnyMJ" pitchFamily="2" charset="0"/>
              </a:rPr>
              <a:t/>
            </a:r>
            <a:br>
              <a:rPr lang="en-US" sz="9600" dirty="0" smtClean="0">
                <a:latin typeface="SutonnyMJ" pitchFamily="2" charset="0"/>
              </a:rPr>
            </a:br>
            <a:endParaRPr lang="en-US" sz="9600" dirty="0">
              <a:latin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1383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8079" y="747070"/>
            <a:ext cx="5171919" cy="5376233"/>
          </a:xfrm>
        </p:spPr>
      </p:pic>
      <p:sp>
        <p:nvSpPr>
          <p:cNvPr id="3" name="Rounded Rectangle 2"/>
          <p:cNvSpPr/>
          <p:nvPr/>
        </p:nvSpPr>
        <p:spPr>
          <a:xfrm>
            <a:off x="7018780" y="4930170"/>
            <a:ext cx="4881672" cy="816688"/>
          </a:xfrm>
          <a:prstGeom prst="round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>
                <a:solidFill>
                  <a:schemeClr val="bg1"/>
                </a:solidFill>
                <a:latin typeface="SutonnyMJ" pitchFamily="2" charset="0"/>
              </a:rPr>
              <a:t>ইন্টারনেট পরিচিতি</a:t>
            </a:r>
            <a:endParaRPr lang="en-US" sz="2400"/>
          </a:p>
        </p:txBody>
      </p:sp>
      <p:sp>
        <p:nvSpPr>
          <p:cNvPr id="5" name="Rounded Rectangle 4"/>
          <p:cNvSpPr/>
          <p:nvPr/>
        </p:nvSpPr>
        <p:spPr>
          <a:xfrm>
            <a:off x="7018780" y="2093008"/>
            <a:ext cx="4881672" cy="85718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>
                <a:solidFill>
                  <a:srgbClr val="FFFF00"/>
                </a:solidFill>
                <a:latin typeface="SutonnyMJ" pitchFamily="2" charset="0"/>
              </a:rPr>
              <a:t>শ্রেণীঃ ৬ষ্ঠ</a:t>
            </a:r>
            <a:endParaRPr lang="en-US" sz="2400" dirty="0">
              <a:solidFill>
                <a:srgbClr val="FFFF00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7018780" y="3059930"/>
            <a:ext cx="4881672" cy="816688"/>
          </a:xfrm>
          <a:prstGeom prst="round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bn-IN" sz="2400" dirty="0">
                <a:solidFill>
                  <a:srgbClr val="FFFF00"/>
                </a:solidFill>
                <a:latin typeface="SutonnyMJ" pitchFamily="2" charset="0"/>
              </a:rPr>
              <a:t>বিষয়ঃ তথ্য ও যোগাযোগ প্রযুক্তি</a:t>
            </a:r>
            <a:br>
              <a:rPr lang="bn-IN" sz="2400" dirty="0">
                <a:solidFill>
                  <a:srgbClr val="FFFF00"/>
                </a:solidFill>
                <a:latin typeface="SutonnyMJ" pitchFamily="2" charset="0"/>
              </a:rPr>
            </a:br>
            <a:endParaRPr lang="en-US" sz="2400" dirty="0">
              <a:solidFill>
                <a:srgbClr val="FFFF00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7018780" y="3995050"/>
            <a:ext cx="4881672" cy="816688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>
                <a:solidFill>
                  <a:schemeClr val="bg1"/>
                </a:solidFill>
                <a:latin typeface="SutonnyMJ" pitchFamily="2" charset="0"/>
              </a:rPr>
              <a:t>পঞ্চম </a:t>
            </a:r>
            <a:r>
              <a:rPr lang="bn-IN" sz="2400">
                <a:solidFill>
                  <a:schemeClr val="bg1"/>
                </a:solidFill>
                <a:latin typeface="SutonnyMJ" pitchFamily="2" charset="0"/>
              </a:rPr>
              <a:t>অধ্যায়</a:t>
            </a:r>
            <a:endParaRPr lang="en-US" sz="2400"/>
          </a:p>
        </p:txBody>
      </p:sp>
      <p:sp>
        <p:nvSpPr>
          <p:cNvPr id="8" name="Rounded Rectangle 7"/>
          <p:cNvSpPr/>
          <p:nvPr/>
        </p:nvSpPr>
        <p:spPr>
          <a:xfrm>
            <a:off x="7018780" y="1157888"/>
            <a:ext cx="4881672" cy="816688"/>
          </a:xfrm>
          <a:prstGeom prst="round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b="1" dirty="0" smtClean="0">
                <a:solidFill>
                  <a:schemeClr val="bg1"/>
                </a:solidFill>
                <a:latin typeface="SutonnyMJ" pitchFamily="2" charset="0"/>
              </a:rPr>
              <a:t>পাঠ পরিচিতি </a:t>
            </a:r>
            <a:endParaRPr lang="en-US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6060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880317" y="2074218"/>
            <a:ext cx="5859886" cy="2884147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as-IN" sz="2400" dirty="0">
                <a:solidFill>
                  <a:schemeClr val="bg1"/>
                </a:solidFill>
                <a:latin typeface="Vrinda (Body)"/>
              </a:rPr>
              <a:t>মোঃ জিয়াউল হক রিফাত</a:t>
            </a:r>
          </a:p>
          <a:p>
            <a:r>
              <a:rPr lang="as-IN" sz="2400" dirty="0">
                <a:solidFill>
                  <a:schemeClr val="bg1"/>
                </a:solidFill>
                <a:latin typeface="Vrinda (Body)"/>
              </a:rPr>
              <a:t>সহঃ শিক্ষক (তথ্য ও যোগাযোগ প্রযুক্তি)</a:t>
            </a:r>
          </a:p>
          <a:p>
            <a:r>
              <a:rPr lang="as-IN" sz="2400" dirty="0">
                <a:solidFill>
                  <a:schemeClr val="bg1"/>
                </a:solidFill>
                <a:latin typeface="Vrinda (Body)"/>
              </a:rPr>
              <a:t>দক্ষিণ সাধারচর উচ্চ বিদ্যালয়</a:t>
            </a:r>
          </a:p>
          <a:p>
            <a:r>
              <a:rPr lang="as-IN" sz="2400" dirty="0">
                <a:solidFill>
                  <a:schemeClr val="bg1"/>
                </a:solidFill>
                <a:latin typeface="Vrinda (Body)"/>
              </a:rPr>
              <a:t>শিবপুর,নরসিংদী।</a:t>
            </a:r>
            <a:endParaRPr lang="en-US" sz="2400" dirty="0">
              <a:solidFill>
                <a:schemeClr val="bg1"/>
              </a:solidFill>
              <a:latin typeface="Vrinda (Body)"/>
            </a:endParaRPr>
          </a:p>
          <a:p>
            <a:r>
              <a:rPr lang="en-US" sz="2400" dirty="0">
                <a:solidFill>
                  <a:schemeClr val="bg1"/>
                </a:solidFill>
                <a:latin typeface="Vrinda (Body)"/>
              </a:rPr>
              <a:t>ই-</a:t>
            </a:r>
            <a:r>
              <a:rPr lang="en-US" sz="2400" dirty="0" err="1">
                <a:solidFill>
                  <a:schemeClr val="bg1"/>
                </a:solidFill>
                <a:latin typeface="Vrinda (Body)"/>
              </a:rPr>
              <a:t>মেইলঃ</a:t>
            </a:r>
            <a:r>
              <a:rPr lang="en-US" sz="2400" dirty="0">
                <a:solidFill>
                  <a:schemeClr val="bg1"/>
                </a:solidFill>
                <a:latin typeface="Vrinda (Body)"/>
              </a:rPr>
              <a:t> md.ziaulhoque99@gmail.com</a:t>
            </a:r>
            <a:endParaRPr lang="as-IN" sz="2400" dirty="0">
              <a:solidFill>
                <a:schemeClr val="bg1"/>
              </a:solidFill>
              <a:latin typeface="Vrinda (Body)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077537" y="931248"/>
            <a:ext cx="3505199" cy="976312"/>
          </a:xfrm>
        </p:spPr>
        <p:txBody>
          <a:bodyPr>
            <a:normAutofit fontScale="90000"/>
          </a:bodyPr>
          <a:lstStyle/>
          <a:p>
            <a:r>
              <a:rPr lang="as-IN" sz="4000" dirty="0">
                <a:latin typeface="SutonnyMJ" pitchFamily="2" charset="0"/>
              </a:rPr>
              <a:t>শিক্ষক পরিচিতি</a:t>
            </a:r>
            <a:endParaRPr lang="en-US" sz="4000" dirty="0">
              <a:latin typeface="SutonnyMJ" pitchFamily="2" charset="0"/>
            </a:endParaRP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6568" y="1223494"/>
            <a:ext cx="3094317" cy="3734872"/>
          </a:xfrm>
        </p:spPr>
      </p:pic>
    </p:spTree>
    <p:extLst>
      <p:ext uri="{BB962C8B-B14F-4D97-AF65-F5344CB8AC3E}">
        <p14:creationId xmlns:p14="http://schemas.microsoft.com/office/powerpoint/2010/main" val="2838030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5"/>
          <p:cNvSpPr txBox="1">
            <a:spLocks/>
          </p:cNvSpPr>
          <p:nvPr/>
        </p:nvSpPr>
        <p:spPr>
          <a:xfrm>
            <a:off x="2315694" y="926346"/>
            <a:ext cx="10055040" cy="5931654"/>
          </a:xfrm>
          <a:prstGeom prst="rect">
            <a:avLst/>
          </a:prstGeom>
        </p:spPr>
        <p:txBody>
          <a:bodyPr>
            <a:normAutofit fontScale="62500" lnSpcReduction="2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as-IN" sz="5800" b="1" dirty="0">
                <a:latin typeface="SutonnyMJ" pitchFamily="2" charset="0"/>
              </a:rPr>
              <a:t>এই অধ্যায় পাঠ করলে আমরা:-</a:t>
            </a:r>
          </a:p>
          <a:p>
            <a:pPr marL="0" indent="0">
              <a:buNone/>
            </a:pPr>
            <a:endParaRPr lang="as-IN" sz="3900" b="1" dirty="0">
              <a:latin typeface="SutonnyMJ" pitchFamily="2" charset="0"/>
            </a:endParaRPr>
          </a:p>
          <a:p>
            <a:pPr marL="0" indent="0">
              <a:buNone/>
            </a:pPr>
            <a:endParaRPr lang="as-IN" sz="3900" dirty="0">
              <a:latin typeface="SutonnyMJ" pitchFamily="2" charset="0"/>
            </a:endParaRPr>
          </a:p>
          <a:p>
            <a:pPr marL="0" indent="0">
              <a:buNone/>
            </a:pPr>
            <a:r>
              <a:rPr lang="as-IN" sz="3900" dirty="0">
                <a:latin typeface="SutonnyMJ" pitchFamily="2" charset="0"/>
              </a:rPr>
              <a:t>ইন্টারনেট সম্পর্কে বর্ণনা করতে পারব</a:t>
            </a:r>
            <a:r>
              <a:rPr lang="as-IN" sz="3900" dirty="0" smtClean="0">
                <a:latin typeface="SutonnyMJ" pitchFamily="2" charset="0"/>
              </a:rPr>
              <a:t>;</a:t>
            </a:r>
            <a:endParaRPr lang="bn-IN" sz="3900" dirty="0" smtClean="0">
              <a:latin typeface="SutonnyMJ" pitchFamily="2" charset="0"/>
            </a:endParaRPr>
          </a:p>
          <a:p>
            <a:pPr marL="0" indent="0">
              <a:buNone/>
            </a:pPr>
            <a:endParaRPr lang="as-IN" sz="3900" dirty="0">
              <a:latin typeface="SutonnyMJ" pitchFamily="2" charset="0"/>
            </a:endParaRPr>
          </a:p>
          <a:p>
            <a:pPr marL="0" indent="0">
              <a:buNone/>
            </a:pPr>
            <a:r>
              <a:rPr lang="as-IN" sz="3900" dirty="0">
                <a:latin typeface="SutonnyMJ" pitchFamily="2" charset="0"/>
              </a:rPr>
              <a:t>ওয়েবসাইট সম্পর্কে বর্ণনা করতে পারব;</a:t>
            </a:r>
          </a:p>
          <a:p>
            <a:pPr marL="0" indent="0">
              <a:buNone/>
            </a:pPr>
            <a:endParaRPr lang="as-IN" sz="3900" dirty="0">
              <a:latin typeface="SutonnyMJ" pitchFamily="2" charset="0"/>
            </a:endParaRPr>
          </a:p>
          <a:p>
            <a:pPr marL="0" indent="0">
              <a:buNone/>
            </a:pPr>
            <a:r>
              <a:rPr lang="as-IN" sz="3900" dirty="0">
                <a:latin typeface="SutonnyMJ" pitchFamily="2" charset="0"/>
              </a:rPr>
              <a:t>ব্রাউজার ব্যবহার করে ওয়েবসাইটে প্রবেশ করতে পারব;</a:t>
            </a:r>
          </a:p>
          <a:p>
            <a:pPr marL="0" indent="0">
              <a:buNone/>
            </a:pPr>
            <a:endParaRPr lang="as-IN" sz="3900" dirty="0">
              <a:latin typeface="SutonnyMJ" pitchFamily="2" charset="0"/>
            </a:endParaRPr>
          </a:p>
          <a:p>
            <a:pPr marL="0" indent="0">
              <a:buNone/>
            </a:pPr>
            <a:r>
              <a:rPr lang="as-IN" sz="3900" dirty="0">
                <a:latin typeface="SutonnyMJ" pitchFamily="2" charset="0"/>
              </a:rPr>
              <a:t>সার্চ ইঞ্জিন সম্পর্কে বর্ণনা করতে </a:t>
            </a:r>
            <a:r>
              <a:rPr lang="as-IN" sz="3900" dirty="0" smtClean="0">
                <a:latin typeface="SutonnyMJ" pitchFamily="2" charset="0"/>
              </a:rPr>
              <a:t>পারব</a:t>
            </a:r>
            <a:r>
              <a:rPr lang="bn-IN" sz="3900" dirty="0" smtClean="0">
                <a:latin typeface="SutonnyMJ" pitchFamily="2" charset="0"/>
              </a:rPr>
              <a:t>;</a:t>
            </a:r>
            <a:endParaRPr lang="as-IN" sz="3900" dirty="0">
              <a:latin typeface="SutonnyMJ" pitchFamily="2" charset="0"/>
            </a:endParaRPr>
          </a:p>
          <a:p>
            <a:pPr marL="0" indent="0">
              <a:buNone/>
            </a:pPr>
            <a:endParaRPr lang="as-IN" sz="3900" dirty="0">
              <a:latin typeface="SutonnyMJ" pitchFamily="2" charset="0"/>
            </a:endParaRPr>
          </a:p>
          <a:p>
            <a:pPr marL="0" indent="0">
              <a:buNone/>
            </a:pPr>
            <a:r>
              <a:rPr lang="as-IN" sz="3900" dirty="0">
                <a:latin typeface="SutonnyMJ" pitchFamily="2" charset="0"/>
              </a:rPr>
              <a:t>সার্চ ইঞ্জিন ব্যবহার করে ইন্টারনেট থেকে তথ্য খুঁজে বের করতে পারব |</a:t>
            </a:r>
          </a:p>
          <a:p>
            <a:pPr marL="0" indent="0">
              <a:buNone/>
            </a:pPr>
            <a:r>
              <a:rPr lang="as-IN" sz="3900" dirty="0">
                <a:latin typeface="SutonnyMJ" pitchFamily="2" charset="0"/>
              </a:rPr>
              <a:t/>
            </a:r>
            <a:endParaRPr lang="en-US" sz="2800" dirty="0" smtClean="0">
              <a:latin typeface="SutonnyMJ" pitchFamily="2" charset="0"/>
            </a:endParaRPr>
          </a:p>
        </p:txBody>
      </p:sp>
      <p:sp>
        <p:nvSpPr>
          <p:cNvPr id="8" name="Right Arrow 7"/>
          <p:cNvSpPr/>
          <p:nvPr/>
        </p:nvSpPr>
        <p:spPr>
          <a:xfrm>
            <a:off x="1901034" y="2178379"/>
            <a:ext cx="386366" cy="3348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ight Arrow 8"/>
          <p:cNvSpPr/>
          <p:nvPr/>
        </p:nvSpPr>
        <p:spPr>
          <a:xfrm>
            <a:off x="1915181" y="3871902"/>
            <a:ext cx="386366" cy="3348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Arrow 5"/>
          <p:cNvSpPr/>
          <p:nvPr/>
        </p:nvSpPr>
        <p:spPr>
          <a:xfrm>
            <a:off x="1901034" y="4706936"/>
            <a:ext cx="386366" cy="3348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Arrow 9"/>
          <p:cNvSpPr/>
          <p:nvPr/>
        </p:nvSpPr>
        <p:spPr>
          <a:xfrm>
            <a:off x="1906684" y="5541970"/>
            <a:ext cx="386366" cy="3348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Arrow 10"/>
          <p:cNvSpPr/>
          <p:nvPr/>
        </p:nvSpPr>
        <p:spPr>
          <a:xfrm>
            <a:off x="1915181" y="3018027"/>
            <a:ext cx="386366" cy="3348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82764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ounded Rectangle 17"/>
          <p:cNvSpPr/>
          <p:nvPr/>
        </p:nvSpPr>
        <p:spPr>
          <a:xfrm>
            <a:off x="1510933" y="1827664"/>
            <a:ext cx="9952197" cy="3861027"/>
          </a:xfrm>
          <a:prstGeom prst="roundRect">
            <a:avLst/>
          </a:prstGeom>
          <a:solidFill>
            <a:srgbClr val="002060"/>
          </a:solidFill>
          <a:ln w="76200">
            <a:solidFill>
              <a:srgbClr val="FFFF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s-IN" sz="2400" dirty="0">
                <a:solidFill>
                  <a:srgbClr val="FFC000"/>
                </a:solidFill>
                <a:latin typeface="SutonnyMJ" pitchFamily="2" charset="0"/>
              </a:rPr>
              <a:t>ইন্টারনেট</a:t>
            </a:r>
            <a:r>
              <a:rPr lang="as-IN" sz="2400" dirty="0">
                <a:solidFill>
                  <a:srgbClr val="FFC000"/>
                </a:solidFill>
              </a:rPr>
              <a:t> এর পূর্ণরূপ </a:t>
            </a:r>
            <a:r>
              <a:rPr lang="bn-IN" sz="2400" dirty="0">
                <a:solidFill>
                  <a:srgbClr val="FFC000"/>
                </a:solidFill>
              </a:rPr>
              <a:t>“</a:t>
            </a:r>
            <a:r>
              <a:rPr lang="as-IN" sz="2400" dirty="0">
                <a:solidFill>
                  <a:srgbClr val="FFC000"/>
                </a:solidFill>
              </a:rPr>
              <a:t>ইন্টার কানেক্টেড নেটওয়ার্ক</a:t>
            </a:r>
            <a:r>
              <a:rPr lang="bn-IN" sz="2400" dirty="0">
                <a:solidFill>
                  <a:srgbClr val="FFC000"/>
                </a:solidFill>
              </a:rPr>
              <a:t>”,  </a:t>
            </a:r>
            <a:endParaRPr lang="en-US" sz="2400" dirty="0">
              <a:solidFill>
                <a:srgbClr val="FFC000"/>
              </a:solidFill>
              <a:latin typeface="SutonnyMJ" pitchFamily="2" charset="0"/>
            </a:endParaRPr>
          </a:p>
          <a:p>
            <a:pPr algn="ctr"/>
            <a:r>
              <a:rPr lang="as-IN" sz="2400" dirty="0">
                <a:solidFill>
                  <a:srgbClr val="FFC000"/>
                </a:solidFill>
                <a:latin typeface="SutonnyMJ" pitchFamily="2" charset="0"/>
              </a:rPr>
              <a:t>ইন্টারনেট </a:t>
            </a:r>
            <a:r>
              <a:rPr lang="as-IN" sz="2400" dirty="0">
                <a:solidFill>
                  <a:srgbClr val="FFC000"/>
                </a:solidFill>
              </a:rPr>
              <a:t>হ</a:t>
            </a:r>
            <a:r>
              <a:rPr lang="bn-IN" sz="2400" dirty="0">
                <a:solidFill>
                  <a:srgbClr val="FFC000"/>
                </a:solidFill>
              </a:rPr>
              <a:t>লো</a:t>
            </a:r>
            <a:r>
              <a:rPr lang="as-IN" sz="2400" dirty="0">
                <a:solidFill>
                  <a:srgbClr val="FFC000"/>
                </a:solidFill>
              </a:rPr>
              <a:t> অনেকগুলো নেটওয়ার্কের সমন্বয়ে গঠিত পৃথিবীব্যাপী </a:t>
            </a:r>
            <a:r>
              <a:rPr lang="bn-IN" sz="2400" dirty="0">
                <a:solidFill>
                  <a:srgbClr val="FFC000"/>
                </a:solidFill>
              </a:rPr>
              <a:t>বিস্তৃত</a:t>
            </a:r>
            <a:r>
              <a:rPr lang="as-IN" sz="2400" dirty="0">
                <a:solidFill>
                  <a:srgbClr val="FFC000"/>
                </a:solidFill>
              </a:rPr>
              <a:t> নেটওয়ার্ক একে তথ্য ভান্ডার বলা হয়</a:t>
            </a:r>
            <a:r>
              <a:rPr lang="bn-IN" sz="2400" dirty="0">
                <a:solidFill>
                  <a:srgbClr val="FFC000"/>
                </a:solidFill>
              </a:rPr>
              <a:t>। </a:t>
            </a:r>
            <a:r>
              <a:rPr lang="as-IN" sz="2400" dirty="0">
                <a:solidFill>
                  <a:srgbClr val="FFC000"/>
                </a:solidFill>
              </a:rPr>
              <a:t> আমরা আমাদের নিত্যপ্রয়োজনীয় নানা ধরনের তথ্য ইন্টারনেট থেকে সংগ্রহ করতে পা</a:t>
            </a:r>
            <a:r>
              <a:rPr lang="bn-IN" sz="2400" dirty="0">
                <a:solidFill>
                  <a:srgbClr val="FFC000"/>
                </a:solidFill>
              </a:rPr>
              <a:t>রি,</a:t>
            </a:r>
            <a:r>
              <a:rPr lang="as-IN" sz="2400" dirty="0">
                <a:solidFill>
                  <a:srgbClr val="FFC000"/>
                </a:solidFill>
              </a:rPr>
              <a:t> যেমন আমাদের কোন</a:t>
            </a:r>
            <a:r>
              <a:rPr lang="bn-IN" sz="2400" dirty="0">
                <a:solidFill>
                  <a:srgbClr val="FFC000"/>
                </a:solidFill>
              </a:rPr>
              <a:t> </a:t>
            </a:r>
            <a:r>
              <a:rPr lang="as-IN" sz="2400" dirty="0">
                <a:solidFill>
                  <a:srgbClr val="FFC000"/>
                </a:solidFill>
              </a:rPr>
              <a:t> প্রয়োজনীয় </a:t>
            </a:r>
            <a:r>
              <a:rPr lang="bn-IN" sz="2400" dirty="0">
                <a:solidFill>
                  <a:srgbClr val="FFC000"/>
                </a:solidFill>
              </a:rPr>
              <a:t>পাঠ্য</a:t>
            </a:r>
            <a:r>
              <a:rPr lang="as-IN" sz="2400" dirty="0">
                <a:solidFill>
                  <a:srgbClr val="FFC000"/>
                </a:solidFill>
              </a:rPr>
              <a:t>বই ইন্টারনেট থেকে ডাউনলোড করতে পারি তাছাড়া যে কোন বিষয় সম্পর্কে জানার জন্য আমরা ইন্টারনেটের সহায়তা নিতে পারি</a:t>
            </a:r>
            <a:r>
              <a:rPr lang="bn-IN" sz="2400" dirty="0">
                <a:solidFill>
                  <a:srgbClr val="FFC000"/>
                </a:solidFill>
              </a:rPr>
              <a:t>।</a:t>
            </a:r>
            <a:endParaRPr lang="as-IN" sz="2400" dirty="0">
              <a:solidFill>
                <a:srgbClr val="FFC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5017" y="685594"/>
            <a:ext cx="7120871" cy="1280890"/>
          </a:xfrm>
        </p:spPr>
        <p:txBody>
          <a:bodyPr>
            <a:normAutofit/>
          </a:bodyPr>
          <a:lstStyle/>
          <a:p>
            <a:r>
              <a:rPr lang="as-IN" b="1" dirty="0">
                <a:latin typeface="SutonnyMJ" pitchFamily="2" charset="0"/>
              </a:rPr>
              <a:t>ইন্টারনেট</a:t>
            </a:r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69608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>
          <a:xfrm>
            <a:off x="914399" y="1878334"/>
            <a:ext cx="4881093" cy="454822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003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s-IN" sz="2000" dirty="0">
                <a:solidFill>
                  <a:srgbClr val="FFFF00"/>
                </a:solidFill>
              </a:rPr>
              <a:t>কোন ব্যক্তি বা প্রতিষ্ঠান ইন্টারনেটে তাদের তথ্যসমূহ উপস্থাপনের জন্য যে সাইট ব্যবহার করে তাকেই ওয়েবসাইট বলে</a:t>
            </a:r>
            <a:r>
              <a:rPr lang="bn-IN" sz="2000" dirty="0">
                <a:solidFill>
                  <a:srgbClr val="FFFF00"/>
                </a:solidFill>
              </a:rPr>
              <a:t>, </a:t>
            </a:r>
            <a:r>
              <a:rPr lang="as-IN" sz="2000" dirty="0">
                <a:solidFill>
                  <a:srgbClr val="FFFF00"/>
                </a:solidFill>
              </a:rPr>
              <a:t>ওয়েবসাইটে ওই ব্যক্তি বা প্রতিষ্ঠান সম্পর্কিত প্রয়োজনীয় তথ্য সমূহ সুসজ্জিত অবস্থায় থাকে</a:t>
            </a:r>
            <a:r>
              <a:rPr lang="bn-IN" sz="2000" dirty="0">
                <a:solidFill>
                  <a:srgbClr val="FFFF00"/>
                </a:solidFill>
              </a:rPr>
              <a:t>।</a:t>
            </a:r>
            <a:r>
              <a:rPr lang="as-IN" sz="2000" dirty="0">
                <a:solidFill>
                  <a:srgbClr val="FFFF00"/>
                </a:solidFill>
              </a:rPr>
              <a:t> এখানে মাধ্যমিক ও উচ্চ মাধ্যমিক শিক্ষা বোর্ড</a:t>
            </a:r>
            <a:r>
              <a:rPr lang="bn-IN" sz="2000" dirty="0">
                <a:solidFill>
                  <a:srgbClr val="FFFF00"/>
                </a:solidFill>
              </a:rPr>
              <a:t> ঢাকার </a:t>
            </a:r>
            <a:r>
              <a:rPr lang="as-IN" sz="2000" dirty="0">
                <a:solidFill>
                  <a:srgbClr val="FFFF00"/>
                </a:solidFill>
              </a:rPr>
              <a:t> ওয়েবসাইটের একটি চিত্র দেওয়া হ</a:t>
            </a:r>
            <a:r>
              <a:rPr lang="bn-IN" sz="2000" dirty="0">
                <a:solidFill>
                  <a:srgbClr val="FFFF00"/>
                </a:solidFill>
              </a:rPr>
              <a:t>লো।</a:t>
            </a:r>
            <a:endParaRPr lang="en-US" sz="2000" dirty="0">
              <a:solidFill>
                <a:srgbClr val="FFFF00"/>
              </a:solidFill>
              <a:latin typeface="SutonnyMJ" pitchFamily="2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40542" y="597444"/>
            <a:ext cx="8911687" cy="1280890"/>
          </a:xfrm>
        </p:spPr>
        <p:txBody>
          <a:bodyPr>
            <a:normAutofit/>
          </a:bodyPr>
          <a:lstStyle/>
          <a:p>
            <a:r>
              <a:rPr lang="as-IN" sz="4800" b="1" dirty="0" smtClean="0">
                <a:solidFill>
                  <a:schemeClr val="tx1"/>
                </a:solidFill>
              </a:rPr>
              <a:t>ওয়েবসাইট</a:t>
            </a:r>
            <a:endParaRPr lang="en-US" sz="4800" b="1" dirty="0">
              <a:solidFill>
                <a:schemeClr val="tx1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3069" y="968188"/>
            <a:ext cx="6157912" cy="5458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93935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692223" y="1838975"/>
            <a:ext cx="3071394" cy="3410721"/>
          </a:xfrm>
          <a:prstGeom prst="roundRect">
            <a:avLst/>
          </a:prstGeom>
        </p:spPr>
        <p:style>
          <a:lnRef idx="0">
            <a:schemeClr val="accent6"/>
          </a:lnRef>
          <a:fillRef idx="1003">
            <a:schemeClr val="dk1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s-IN">
                <a:solidFill>
                  <a:schemeClr val="bg1"/>
                </a:solidFill>
              </a:rPr>
              <a:t>ব্রাউজার হচ্ছে একটি এপ্লিকেশন সফটওয়্যার যার মাধ্যমে সার্চ ইঞ্জিন ব্যবহার করে আমরা ইন্টারনেটে প্রবেশ করতে পারি</a:t>
            </a:r>
            <a:r>
              <a:rPr lang="bn-IN">
                <a:solidFill>
                  <a:schemeClr val="bg1"/>
                </a:solidFill>
              </a:rPr>
              <a:t>,</a:t>
            </a:r>
            <a:r>
              <a:rPr lang="as-IN">
                <a:solidFill>
                  <a:schemeClr val="bg1"/>
                </a:solidFill>
              </a:rPr>
              <a:t> কয়েকটি জনপ্রিয় ইন্টারনেট ব্রাউজার হচ্ছে মজিলা ফায়ারফক্স</a:t>
            </a:r>
            <a:r>
              <a:rPr lang="bn-IN">
                <a:solidFill>
                  <a:schemeClr val="bg1"/>
                </a:solidFill>
              </a:rPr>
              <a:t>,</a:t>
            </a:r>
            <a:r>
              <a:rPr lang="as-IN">
                <a:solidFill>
                  <a:schemeClr val="bg1"/>
                </a:solidFill>
              </a:rPr>
              <a:t> গুগল ক্রোম</a:t>
            </a:r>
            <a:r>
              <a:rPr lang="bn-IN">
                <a:solidFill>
                  <a:schemeClr val="bg1"/>
                </a:solidFill>
              </a:rPr>
              <a:t>,</a:t>
            </a:r>
            <a:r>
              <a:rPr lang="as-IN">
                <a:solidFill>
                  <a:schemeClr val="bg1"/>
                </a:solidFill>
              </a:rPr>
              <a:t> ইন্টারনেট এক্সপ্লোরার ইত্যাদি</a:t>
            </a:r>
            <a:r>
              <a:rPr lang="bn-IN">
                <a:solidFill>
                  <a:schemeClr val="bg1"/>
                </a:solidFill>
              </a:rPr>
              <a:t>।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9549" y="558085"/>
            <a:ext cx="8911687" cy="1280890"/>
          </a:xfrm>
        </p:spPr>
        <p:txBody>
          <a:bodyPr>
            <a:normAutofit/>
          </a:bodyPr>
          <a:lstStyle/>
          <a:p>
            <a:r>
              <a:rPr lang="as-IN" sz="4800" b="1" dirty="0">
                <a:solidFill>
                  <a:schemeClr val="tx1"/>
                </a:solidFill>
              </a:rPr>
              <a:t>ইন্টারনেট </a:t>
            </a:r>
            <a:r>
              <a:rPr lang="as-IN" sz="4800" b="1" dirty="0" smtClean="0">
                <a:latin typeface="SutonnyMJ" pitchFamily="2" charset="0"/>
              </a:rPr>
              <a:t>ব্রাউজার</a:t>
            </a:r>
            <a:r>
              <a:rPr lang="bn-IN" sz="4800" b="1" dirty="0" smtClean="0">
                <a:latin typeface="SutonnyMJ" pitchFamily="2" charset="0"/>
              </a:rPr>
              <a:t> </a:t>
            </a:r>
            <a:endParaRPr lang="en-US" sz="4800" b="1" dirty="0"/>
          </a:p>
        </p:txBody>
      </p:sp>
      <p:sp>
        <p:nvSpPr>
          <p:cNvPr id="9" name="Rounded Rectangle 8"/>
          <p:cNvSpPr/>
          <p:nvPr/>
        </p:nvSpPr>
        <p:spPr>
          <a:xfrm>
            <a:off x="5574319" y="5249696"/>
            <a:ext cx="5278203" cy="105606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s-IN" dirty="0"/>
              <a:t> উপরের ছবিগুলোতে আমরা কতগুলো ইন্টারনেট ব্রাউজারের আইকন দেখতে পাচ্ছি</a:t>
            </a:r>
            <a:endParaRPr lang="en-US" dirty="0"/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6802181" y="5895798"/>
            <a:ext cx="5278203" cy="12760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1859" y="1677327"/>
            <a:ext cx="2143125" cy="214312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7774" y="1677327"/>
            <a:ext cx="2143125" cy="2143125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1226" y="1736805"/>
            <a:ext cx="2143125" cy="2143125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7508602" y="4049420"/>
            <a:ext cx="19326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s-IN" dirty="0"/>
              <a:t>গুগল ক্রোম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4546448" y="4051275"/>
            <a:ext cx="19326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s-IN" dirty="0"/>
              <a:t>মজিলা ফায়ারফক্স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9847774" y="4049420"/>
            <a:ext cx="22390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s-IN" dirty="0"/>
              <a:t>ইন্টারনেট এক্সপ্লোরার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86940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" grpId="0"/>
      <p:bldP spid="9" grpId="0" animBg="1"/>
      <p:bldP spid="13" grpId="0"/>
      <p:bldP spid="14" grpId="0"/>
      <p:bldP spid="1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8648" y="673200"/>
            <a:ext cx="10315977" cy="1280890"/>
          </a:xfrm>
        </p:spPr>
        <p:txBody>
          <a:bodyPr/>
          <a:lstStyle/>
          <a:p>
            <a:r>
              <a:rPr lang="bn-IN" b="1" dirty="0">
                <a:latin typeface="SutonnyMJ" pitchFamily="2" charset="0"/>
              </a:rPr>
              <a:t>সার্চ ইঞ্জিন </a:t>
            </a:r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656823" y="1609858"/>
            <a:ext cx="3631841" cy="3553813"/>
          </a:xfrm>
          <a:prstGeom prst="roundRect">
            <a:avLst/>
          </a:prstGeom>
        </p:spPr>
        <p:style>
          <a:lnRef idx="0">
            <a:schemeClr val="accent6"/>
          </a:lnRef>
          <a:fillRef idx="1003">
            <a:schemeClr val="dk1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s-IN">
                <a:solidFill>
                  <a:schemeClr val="bg1"/>
                </a:solidFill>
              </a:rPr>
              <a:t>সার্চ ইঞ্জিন আমাদেরকে ইন্টারনেটে বিভিন্ন তথ্য খুঁজে পেতে সহায়তা করে আমরা যখন কোন বিষয়ে</a:t>
            </a:r>
            <a:r>
              <a:rPr lang="bn-IN">
                <a:solidFill>
                  <a:schemeClr val="bg1"/>
                </a:solidFill>
              </a:rPr>
              <a:t> </a:t>
            </a:r>
            <a:r>
              <a:rPr lang="as-IN">
                <a:solidFill>
                  <a:schemeClr val="bg1"/>
                </a:solidFill>
              </a:rPr>
              <a:t>ইন্টারনেটে সার্চ করি তখন সার্চ ইঞ্জিন আমাদের সামনে ঐ বিষয় সম্পর্কে ইন্টারনেটে যত ধরনের </a:t>
            </a:r>
            <a:r>
              <a:rPr lang="bn-IN">
                <a:solidFill>
                  <a:schemeClr val="bg1"/>
                </a:solidFill>
              </a:rPr>
              <a:t>তথ্য</a:t>
            </a:r>
            <a:r>
              <a:rPr lang="as-IN">
                <a:solidFill>
                  <a:schemeClr val="bg1"/>
                </a:solidFill>
              </a:rPr>
              <a:t> আছে তা উপস্থাপন করে</a:t>
            </a:r>
            <a:r>
              <a:rPr lang="bn-IN">
                <a:solidFill>
                  <a:schemeClr val="bg1"/>
                </a:solidFill>
              </a:rPr>
              <a:t>। </a:t>
            </a:r>
            <a:endParaRPr lang="bn-IN">
              <a:solidFill>
                <a:schemeClr val="bg1"/>
              </a:solidFill>
              <a:latin typeface="SutonnyMJ" pitchFamily="2" charset="0"/>
            </a:endParaRPr>
          </a:p>
          <a:p>
            <a:pPr algn="ctr"/>
            <a:r>
              <a:rPr lang="bn-IN"/>
              <a:t> </a:t>
            </a:r>
            <a:r>
              <a:rPr lang="en-US"/>
              <a:t>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8187" y="1226995"/>
            <a:ext cx="7366438" cy="3936676"/>
          </a:xfrm>
          <a:prstGeom prst="rect">
            <a:avLst/>
          </a:prstGeom>
        </p:spPr>
      </p:pic>
      <p:sp>
        <p:nvSpPr>
          <p:cNvPr id="7" name="Oval Callout 6"/>
          <p:cNvSpPr/>
          <p:nvPr/>
        </p:nvSpPr>
        <p:spPr>
          <a:xfrm>
            <a:off x="8041341" y="968188"/>
            <a:ext cx="2958354" cy="1468673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s-IN" sz="2000" dirty="0"/>
              <a:t>গুগোল হচ্ছে একটি সার্চ </a:t>
            </a:r>
            <a:r>
              <a:rPr lang="as-IN" sz="2000" dirty="0" smtClean="0"/>
              <a:t>ইঞ্জিন</a:t>
            </a:r>
            <a:endParaRPr lang="en-US" sz="2000" dirty="0"/>
          </a:p>
        </p:txBody>
      </p:sp>
      <p:sp>
        <p:nvSpPr>
          <p:cNvPr id="8" name="Rounded Rectangular Callout 7"/>
          <p:cNvSpPr/>
          <p:nvPr/>
        </p:nvSpPr>
        <p:spPr>
          <a:xfrm rot="10800000">
            <a:off x="5755951" y="3798493"/>
            <a:ext cx="4046954" cy="1365178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5930153" y="3913094"/>
            <a:ext cx="372483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dirty="0" smtClean="0">
                <a:solidFill>
                  <a:schemeClr val="bg1"/>
                </a:solidFill>
              </a:rPr>
              <a:t>এই</a:t>
            </a:r>
            <a:r>
              <a:rPr lang="as-IN" dirty="0" smtClean="0">
                <a:solidFill>
                  <a:schemeClr val="bg1"/>
                </a:solidFill>
              </a:rPr>
              <a:t> </a:t>
            </a:r>
            <a:r>
              <a:rPr lang="as-IN" dirty="0">
                <a:solidFill>
                  <a:schemeClr val="bg1"/>
                </a:solidFill>
              </a:rPr>
              <a:t>সার্চ বক্সে আমরা যখন কোন কিছু লিখে সার্চ করি তখন ইন্টারনেট থেকে প্রাপ্ত সকল তথ্য </a:t>
            </a:r>
            <a:r>
              <a:rPr lang="bn-IN" dirty="0" smtClean="0">
                <a:solidFill>
                  <a:schemeClr val="bg1"/>
                </a:solidFill>
              </a:rPr>
              <a:t>আমাদের সামনে</a:t>
            </a:r>
            <a:r>
              <a:rPr lang="as-IN" dirty="0" smtClean="0">
                <a:solidFill>
                  <a:schemeClr val="bg1"/>
                </a:solidFill>
              </a:rPr>
              <a:t> </a:t>
            </a:r>
            <a:r>
              <a:rPr lang="as-IN" dirty="0">
                <a:solidFill>
                  <a:schemeClr val="bg1"/>
                </a:solidFill>
              </a:rPr>
              <a:t>উপস্থাপন করে</a:t>
            </a:r>
            <a:endParaRPr lang="en-US" dirty="0">
              <a:solidFill>
                <a:schemeClr val="bg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49011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  <p:bldP spid="7" grpId="0" animBg="1"/>
      <p:bldP spid="8" grpId="0" animBg="1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4303059" y="1640541"/>
            <a:ext cx="7785847" cy="496196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81719" y="525671"/>
            <a:ext cx="9757915" cy="1280890"/>
          </a:xfrm>
        </p:spPr>
        <p:txBody>
          <a:bodyPr/>
          <a:lstStyle/>
          <a:p>
            <a:r>
              <a:rPr lang="as-IN" b="1" dirty="0"/>
              <a:t>সার্চ ইঞ্জিনে একটি সার্চ রেজাল্টের চিত্র নিচে দেওয়া </a:t>
            </a:r>
            <a:r>
              <a:rPr lang="bn-IN" b="1" dirty="0" smtClean="0"/>
              <a:t>হলো </a:t>
            </a:r>
            <a:endParaRPr lang="en-US" b="1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6046" y="1972581"/>
            <a:ext cx="7182967" cy="4226056"/>
          </a:xfrm>
          <a:prstGeom prst="rect">
            <a:avLst/>
          </a:prstGeom>
        </p:spPr>
      </p:pic>
      <p:sp>
        <p:nvSpPr>
          <p:cNvPr id="5" name="Rounded Rectangle 4"/>
          <p:cNvSpPr/>
          <p:nvPr/>
        </p:nvSpPr>
        <p:spPr>
          <a:xfrm>
            <a:off x="547869" y="2178662"/>
            <a:ext cx="3631841" cy="3553813"/>
          </a:xfrm>
          <a:prstGeom prst="roundRect">
            <a:avLst/>
          </a:prstGeom>
        </p:spPr>
        <p:style>
          <a:lnRef idx="0">
            <a:schemeClr val="accent6"/>
          </a:lnRef>
          <a:fillRef idx="1003">
            <a:schemeClr val="dk1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s-IN" dirty="0"/>
              <a:t>সার্চ ইঞ্জিনের সার্চ বক্সে বাংলাদেশ লেখার পর বাংলাদেশ সম্পর্কিত বিভিন্ন তথ্য সে আমাদের সামনে উপস্থাপন করছে বাংলাদেশ সম্পর্কে ইন্টারনেটে যত ধরনের তথ্য আছে  </a:t>
            </a:r>
            <a:r>
              <a:rPr lang="as-IN" dirty="0" smtClean="0"/>
              <a:t>সবই </a:t>
            </a:r>
            <a:r>
              <a:rPr lang="bn-IN" dirty="0" smtClean="0"/>
              <a:t>একের পর এক এখানে </a:t>
            </a:r>
            <a:r>
              <a:rPr lang="as-IN" dirty="0" smtClean="0"/>
              <a:t>উপস্থাপিত হচ্ছে</a:t>
            </a:r>
            <a:r>
              <a:rPr lang="bn-IN" dirty="0" smtClean="0"/>
              <a:t>।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25907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2" grpId="0"/>
      <p:bldP spid="5" grpId="0" animBg="1"/>
    </p:bld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1023</TotalTime>
  <Words>341</Words>
  <Application>Microsoft Office PowerPoint</Application>
  <PresentationFormat>Widescreen</PresentationFormat>
  <Paragraphs>47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Century Gothic</vt:lpstr>
      <vt:lpstr>SutonnyMJ</vt:lpstr>
      <vt:lpstr>Vrinda</vt:lpstr>
      <vt:lpstr>Vrinda (Body)</vt:lpstr>
      <vt:lpstr>Wingdings 3</vt:lpstr>
      <vt:lpstr>Wisp</vt:lpstr>
      <vt:lpstr>PowerPoint Presentation</vt:lpstr>
      <vt:lpstr>PowerPoint Presentation</vt:lpstr>
      <vt:lpstr>শিক্ষক পরিচিতি</vt:lpstr>
      <vt:lpstr>PowerPoint Presentation</vt:lpstr>
      <vt:lpstr>ইন্টারনেট</vt:lpstr>
      <vt:lpstr>ওয়েবসাইট</vt:lpstr>
      <vt:lpstr>ইন্টারনেট ব্রাউজার </vt:lpstr>
      <vt:lpstr>সার্চ ইঞ্জিন </vt:lpstr>
      <vt:lpstr>সার্চ ইঞ্জিনে একটি সার্চ রেজাল্টের চিত্র নিচে দেওয়া হলো </vt:lpstr>
      <vt:lpstr>বাড়ির কাজ</vt:lpstr>
      <vt:lpstr>ধন্যবাদ 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181</cp:revision>
  <dcterms:created xsi:type="dcterms:W3CDTF">2021-08-07T12:03:04Z</dcterms:created>
  <dcterms:modified xsi:type="dcterms:W3CDTF">2021-10-14T16:57:11Z</dcterms:modified>
</cp:coreProperties>
</file>