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69" r:id="rId3"/>
    <p:sldId id="259" r:id="rId4"/>
    <p:sldId id="256" r:id="rId5"/>
    <p:sldId id="257" r:id="rId6"/>
    <p:sldId id="262" r:id="rId7"/>
    <p:sldId id="276" r:id="rId8"/>
    <p:sldId id="260" r:id="rId9"/>
    <p:sldId id="261" r:id="rId10"/>
    <p:sldId id="268" r:id="rId11"/>
    <p:sldId id="272" r:id="rId12"/>
    <p:sldId id="273" r:id="rId13"/>
    <p:sldId id="274" r:id="rId14"/>
    <p:sldId id="267" r:id="rId15"/>
    <p:sldId id="275" r:id="rId16"/>
    <p:sldId id="265" r:id="rId17"/>
    <p:sldId id="278" r:id="rId18"/>
    <p:sldId id="277" r:id="rId19"/>
    <p:sldId id="26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4" autoAdjust="0"/>
  </p:normalViewPr>
  <p:slideViewPr>
    <p:cSldViewPr snapToGrid="0">
      <p:cViewPr varScale="1">
        <p:scale>
          <a:sx n="66" d="100"/>
          <a:sy n="66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3DB2-8A18-426B-9390-0C8C9C0E17B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C101-5AC0-4AA5-A9CC-E22F6779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078C-C007-4696-8B70-346DEB4BA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F6BC9-6C51-4FD8-8129-D466E6CF1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2614-BD17-4ABD-99BE-AB4A8A6F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BCEA-A8C0-42CA-8F4E-B3A034B3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D7E1-5C8C-49BF-B242-8820EAB0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836A-8846-4C25-A63F-88043760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0C87E-2B6E-44AA-8E76-D7524DEAB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C87A-3AC5-45DA-AA87-BF4BC3A5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AC84-427D-4CDF-9101-989D031C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FC66-33E8-4870-A023-155F4486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23A19-489C-40FD-A356-FDFDEDD85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82E3-EDCD-4965-B76D-31B9AF13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A9673-7612-4CD4-80E3-7EE6375C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D8DBE-8C8B-4F31-B487-3EF09EC1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FBDEF-DE5C-452E-99A5-B39316F9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2288-2A2E-46F0-8B23-0B15492C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CFFF-AC36-491D-97AB-456AEB18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FD52B-5F67-4FDC-BB5A-879D63D9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90C2-3BA9-4146-80DA-A2FC3810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E71C-877C-49FE-9970-55A464CD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D965-1612-444A-B22C-8E94E431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FE4D1-7E47-495E-9E59-20EC92048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8C64-70D4-47F7-9E15-9E74E63E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C292-8BEB-40FC-B059-DDECFD8F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5AB30-33A3-491C-BD20-A38A4FC8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0EBF-1204-4CD8-A149-5AE739A4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77E-1600-455B-95DE-F8B0502A2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48C38-157F-4AE1-9747-8A1E41A53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B0F6-DD77-4080-ADB7-05B7707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53B3F-330B-4D3C-9BE0-78F237F7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F58D-B4EB-4175-BFA6-F78AD6DF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43EB-B3F1-4C21-BB9B-EB24D831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E9FB2-93FD-4751-81F8-F260678D9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F1DF9-97F0-435E-BE44-5B9806AD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4944B-D26F-4617-B815-9583EAC59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0B1B-C657-4435-A468-CB1818753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22981-D880-4930-AF45-2E47A907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C516C-7F7B-4269-A6E3-4F324AB2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6F3B1-FDFD-48F8-AF36-4EF70880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FA1D-2DA2-4DFE-A8BB-380F0B91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92162-EC82-4D99-BB31-6D4F7385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4F95F-DB9D-4033-8034-3A3EF039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1D0BC-8501-42C8-A130-A6C6193F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4954C-CC64-4760-8751-75222773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DA51D-14E0-4A2C-8B6C-B1C80E49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8080F-E871-4D7D-AEE2-8C573254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9A6C-74CB-49BE-A471-B50B79C7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A211-7EA8-4E54-8147-5A23E7C0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E7378-64CF-4060-8074-35BACF137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5713C-1D41-4808-A43D-562A49E7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81F50-9FD1-42C6-A72E-86D43971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B10B-DAB8-4B93-AD17-42EA05D1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3D30-CD31-4189-825F-76CEB80D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7DCD5-ADCF-47B4-AE90-08DD5752E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28399-7F3C-47C4-A5CB-2C5F92E4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859C6-34A1-45B4-BB31-686EF0D3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F85D0-F454-4617-9464-9D33F7AB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0D7EC-E7A6-4718-B3EA-72DA9565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054DD-C8B5-4A55-92B6-2571E988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D0666-D3B0-4496-863A-448AF337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5FEC-453E-413A-B624-95AB788CA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A286-BB97-4DFE-8DEA-36273BDD242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FFD3-D04A-4268-B03B-A9A653EE6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DBA9B-B21F-4D97-8C58-6B8041A91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D052-90A6-4DCD-910D-5A079C6D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D0F05-2600-48E7-A350-2CE2059AE7DA}"/>
              </a:ext>
            </a:extLst>
          </p:cNvPr>
          <p:cNvSpPr txBox="1"/>
          <p:nvPr/>
        </p:nvSpPr>
        <p:spPr>
          <a:xfrm>
            <a:off x="5148114" y="751442"/>
            <a:ext cx="1914525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sz="8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F37F2-AAA5-4F36-B0BE-7AED25DB0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9" y="836522"/>
            <a:ext cx="3324811" cy="51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9BC8F-3F4B-45D8-817D-831B6759A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19" y="853884"/>
            <a:ext cx="3330859" cy="51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06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BDF55-8F3A-4926-AED3-A86F5E350D9B}"/>
              </a:ext>
            </a:extLst>
          </p:cNvPr>
          <p:cNvSpPr txBox="1"/>
          <p:nvPr/>
        </p:nvSpPr>
        <p:spPr>
          <a:xfrm>
            <a:off x="2628582" y="5441481"/>
            <a:ext cx="14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/>
              </a:rPr>
              <a:t>কান্ডঃ</a:t>
            </a:r>
            <a:r>
              <a:rPr lang="en-US" sz="2800" dirty="0">
                <a:latin typeface="NikoshBAN" panose="0200000000000000000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3A18F-F4E2-449D-8173-5FFBA65A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2" y="1074001"/>
            <a:ext cx="3904175" cy="3885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09B3F4-3632-490D-BA8D-4A801D090583}"/>
              </a:ext>
            </a:extLst>
          </p:cNvPr>
          <p:cNvSpPr/>
          <p:nvPr/>
        </p:nvSpPr>
        <p:spPr>
          <a:xfrm>
            <a:off x="8959166" y="3246120"/>
            <a:ext cx="1167618" cy="365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মধ্য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পর্ব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8BFD69-D60C-41A3-AADA-8E416994C86C}"/>
              </a:ext>
            </a:extLst>
          </p:cNvPr>
          <p:cNvSpPr/>
          <p:nvPr/>
        </p:nvSpPr>
        <p:spPr>
          <a:xfrm>
            <a:off x="7341170" y="3172265"/>
            <a:ext cx="849543" cy="365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পর্ব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মরিচ গাছের পাতা কুকড়িয়ে যাওয়া ও দমন ব্যবস্থাপনা » Agricare24.com">
            <a:extLst>
              <a:ext uri="{FF2B5EF4-FFF2-40B4-BE49-F238E27FC236}">
                <a16:creationId xmlns:a16="http://schemas.microsoft.com/office/drawing/2014/main" id="{F253396E-8BC3-46D0-83E0-195A7B26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 bwMode="auto">
          <a:xfrm>
            <a:off x="1209821" y="1089961"/>
            <a:ext cx="4276578" cy="3869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2CE47-0405-41D9-A5B1-3AEF3A8FEB9F}"/>
              </a:ext>
            </a:extLst>
          </p:cNvPr>
          <p:cNvSpPr txBox="1"/>
          <p:nvPr/>
        </p:nvSpPr>
        <p:spPr>
          <a:xfrm>
            <a:off x="7765365" y="5441481"/>
            <a:ext cx="276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/>
              </a:rPr>
              <a:t>পর্ব</a:t>
            </a:r>
            <a:r>
              <a:rPr lang="en-US" sz="2800" b="1" dirty="0">
                <a:latin typeface="NikoshBAN" panose="02000000000000000000"/>
              </a:rPr>
              <a:t> ও </a:t>
            </a:r>
            <a:r>
              <a:rPr lang="en-US" sz="2800" b="1" dirty="0" err="1">
                <a:latin typeface="NikoshBAN" panose="02000000000000000000"/>
              </a:rPr>
              <a:t>মধ্য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পর্ব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69890-DB73-4F28-9948-39FED809150C}"/>
              </a:ext>
            </a:extLst>
          </p:cNvPr>
          <p:cNvSpPr txBox="1"/>
          <p:nvPr/>
        </p:nvSpPr>
        <p:spPr>
          <a:xfrm>
            <a:off x="2799471" y="340391"/>
            <a:ext cx="49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নীচের</a:t>
            </a:r>
            <a:r>
              <a:rPr lang="en-US" sz="2800" dirty="0"/>
              <a:t> </a:t>
            </a:r>
            <a:r>
              <a:rPr lang="en-US" sz="2800" dirty="0" err="1"/>
              <a:t>ছবিতে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দেখতে</a:t>
            </a:r>
            <a:r>
              <a:rPr lang="en-US" sz="2800" dirty="0"/>
              <a:t> </a:t>
            </a:r>
            <a:r>
              <a:rPr lang="en-US" sz="2800" dirty="0" err="1"/>
              <a:t>পাচ্ছ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5990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BDF55-8F3A-4926-AED3-A86F5E350D9B}"/>
              </a:ext>
            </a:extLst>
          </p:cNvPr>
          <p:cNvSpPr txBox="1"/>
          <p:nvPr/>
        </p:nvSpPr>
        <p:spPr>
          <a:xfrm>
            <a:off x="1364565" y="5199241"/>
            <a:ext cx="407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পাতার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 </a:t>
            </a:r>
            <a:r>
              <a:rPr lang="en-US" sz="2400" dirty="0">
                <a:latin typeface="NikoshBAN" panose="0200000000000000000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5DD110-35DA-4711-90EF-57BC249D2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5" y="1658759"/>
            <a:ext cx="4576432" cy="325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C5647-6401-4090-B84A-DBE9883F3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13" y="1658758"/>
            <a:ext cx="4741944" cy="3251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B399D7-0FF7-466C-8CDD-3F1E9C83F97B}"/>
              </a:ext>
            </a:extLst>
          </p:cNvPr>
          <p:cNvSpPr txBox="1"/>
          <p:nvPr/>
        </p:nvSpPr>
        <p:spPr>
          <a:xfrm>
            <a:off x="2124222" y="414567"/>
            <a:ext cx="707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নীচের</a:t>
            </a:r>
            <a:r>
              <a:rPr lang="en-US" sz="3200" dirty="0"/>
              <a:t> </a:t>
            </a:r>
            <a:r>
              <a:rPr lang="en-US" sz="3200" dirty="0" err="1"/>
              <a:t>ছবিটি</a:t>
            </a:r>
            <a:r>
              <a:rPr lang="en-US" sz="3200" dirty="0"/>
              <a:t> </a:t>
            </a:r>
            <a:r>
              <a:rPr lang="en-US" sz="3200" dirty="0" err="1"/>
              <a:t>কিসের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47FDB-2796-43F3-98F3-D852A39CF857}"/>
              </a:ext>
            </a:extLst>
          </p:cNvPr>
          <p:cNvSpPr txBox="1"/>
          <p:nvPr/>
        </p:nvSpPr>
        <p:spPr>
          <a:xfrm>
            <a:off x="6302326" y="5190002"/>
            <a:ext cx="5570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উদ্ভিদ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পাতায়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সূর্য্য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আলোর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ক্লোরোফিল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সাহায্যে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শর্করা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জাতীয়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খাদ্য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তৈরী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842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BDF55-8F3A-4926-AED3-A86F5E350D9B}"/>
              </a:ext>
            </a:extLst>
          </p:cNvPr>
          <p:cNvSpPr txBox="1"/>
          <p:nvPr/>
        </p:nvSpPr>
        <p:spPr>
          <a:xfrm>
            <a:off x="1181686" y="5040120"/>
            <a:ext cx="984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পত্র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কক্ষে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সাদা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রঙের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ছোট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ছোট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ফুল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হয়।এই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ফুল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ফল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/>
              </a:rPr>
              <a:t>।  </a:t>
            </a:r>
            <a:r>
              <a:rPr lang="en-US" sz="2800" dirty="0">
                <a:solidFill>
                  <a:schemeClr val="accent6"/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3DF51-EFA9-4729-896D-1F3276519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5" y="1452932"/>
            <a:ext cx="4819638" cy="3143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F8F3-21D8-4FC4-B7B6-86E696602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29" y="1452932"/>
            <a:ext cx="4482841" cy="3143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16E56-DDBE-4831-BEBD-5FF8D216B190}"/>
              </a:ext>
            </a:extLst>
          </p:cNvPr>
          <p:cNvSpPr txBox="1"/>
          <p:nvPr/>
        </p:nvSpPr>
        <p:spPr>
          <a:xfrm>
            <a:off x="1603717" y="356595"/>
            <a:ext cx="864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ছবিতে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অংশটি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দেখছ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কোথায়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? </a:t>
            </a:r>
            <a:endParaRPr lang="en-US" sz="3600" dirty="0">
              <a:solidFill>
                <a:schemeClr val="accent6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968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AA7A2-9F45-4B6E-A229-B84D588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4" y="1292715"/>
            <a:ext cx="4920362" cy="3463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825583-E2DC-4050-AF70-E93F8D4CE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64" y="1292715"/>
            <a:ext cx="5093846" cy="3463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6D81DF-507B-4837-9A44-5C5DDB707C05}"/>
              </a:ext>
            </a:extLst>
          </p:cNvPr>
          <p:cNvSpPr txBox="1"/>
          <p:nvPr/>
        </p:nvSpPr>
        <p:spPr>
          <a:xfrm>
            <a:off x="845154" y="5200338"/>
            <a:ext cx="1038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ফুল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বুড়ো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হয়ে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ঝরে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যায়,ঝরা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ফুলের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গোড়ায়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যে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অংশটি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থেকে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যায়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তা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বড়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হয়ে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ফল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সৃষ্টি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করে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গর্ভাশয়ই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বড়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হয়ে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ফলে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পরিনত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</a:rPr>
              <a:t>।  </a:t>
            </a:r>
            <a:endParaRPr lang="en-US" sz="20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25A2C-56AF-4ECC-BE4C-AF0C5F09F895}"/>
              </a:ext>
            </a:extLst>
          </p:cNvPr>
          <p:cNvSpPr txBox="1"/>
          <p:nvPr/>
        </p:nvSpPr>
        <p:spPr>
          <a:xfrm>
            <a:off x="2433711" y="262960"/>
            <a:ext cx="6625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বলতে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পার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ফল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কি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ভাবে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</a:rPr>
              <a:t>হয়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65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95737-5F6B-49C3-86EA-681F021EEF80}"/>
              </a:ext>
            </a:extLst>
          </p:cNvPr>
          <p:cNvSpPr txBox="1"/>
          <p:nvPr/>
        </p:nvSpPr>
        <p:spPr>
          <a:xfrm>
            <a:off x="583808" y="4915638"/>
            <a:ext cx="11296357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A,B,C,D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কর।তোমার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2D3D58-4A2D-4F24-AB5B-19CEC930B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6" t="30754" r="8399" b="17960"/>
          <a:stretch/>
        </p:blipFill>
        <p:spPr>
          <a:xfrm>
            <a:off x="4853353" y="1251344"/>
            <a:ext cx="1603717" cy="315116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763A09-8C00-48C1-B0E7-736F92BC833A}"/>
              </a:ext>
            </a:extLst>
          </p:cNvPr>
          <p:cNvCxnSpPr/>
          <p:nvPr/>
        </p:nvCxnSpPr>
        <p:spPr>
          <a:xfrm>
            <a:off x="6091308" y="1620808"/>
            <a:ext cx="20116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A46477-B630-485E-941C-60C217D49C3C}"/>
              </a:ext>
            </a:extLst>
          </p:cNvPr>
          <p:cNvCxnSpPr>
            <a:cxnSpLocks/>
          </p:cNvCxnSpPr>
          <p:nvPr/>
        </p:nvCxnSpPr>
        <p:spPr>
          <a:xfrm>
            <a:off x="6091310" y="2167256"/>
            <a:ext cx="2025748" cy="99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FCCFAB-A7FB-4982-B84F-D3ED28ABAA28}"/>
              </a:ext>
            </a:extLst>
          </p:cNvPr>
          <p:cNvCxnSpPr>
            <a:cxnSpLocks/>
          </p:cNvCxnSpPr>
          <p:nvPr/>
        </p:nvCxnSpPr>
        <p:spPr>
          <a:xfrm>
            <a:off x="5838091" y="3820892"/>
            <a:ext cx="21664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7E2F27-2BFB-4E06-8922-860CDC839097}"/>
              </a:ext>
            </a:extLst>
          </p:cNvPr>
          <p:cNvCxnSpPr>
            <a:cxnSpLocks/>
          </p:cNvCxnSpPr>
          <p:nvPr/>
        </p:nvCxnSpPr>
        <p:spPr>
          <a:xfrm>
            <a:off x="5655211" y="3254933"/>
            <a:ext cx="2234419" cy="37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AABB0E-A9E1-4D58-9790-92C3254A0AF7}"/>
              </a:ext>
            </a:extLst>
          </p:cNvPr>
          <p:cNvSpPr/>
          <p:nvPr/>
        </p:nvSpPr>
        <p:spPr>
          <a:xfrm>
            <a:off x="8482817" y="2973505"/>
            <a:ext cx="506437" cy="64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4EC32-37F8-4365-B9C2-F6A0BAD579D7}"/>
              </a:ext>
            </a:extLst>
          </p:cNvPr>
          <p:cNvSpPr txBox="1"/>
          <p:nvPr/>
        </p:nvSpPr>
        <p:spPr>
          <a:xfrm>
            <a:off x="6960503" y="1449002"/>
            <a:ext cx="2785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5A50EF-C68C-4562-8B42-B68D222C95CE}"/>
              </a:ext>
            </a:extLst>
          </p:cNvPr>
          <p:cNvSpPr txBox="1"/>
          <p:nvPr/>
        </p:nvSpPr>
        <p:spPr>
          <a:xfrm>
            <a:off x="6457069" y="2093952"/>
            <a:ext cx="3792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D79DD-AF15-4C90-8008-EF12947739B3}"/>
              </a:ext>
            </a:extLst>
          </p:cNvPr>
          <p:cNvSpPr txBox="1"/>
          <p:nvPr/>
        </p:nvSpPr>
        <p:spPr>
          <a:xfrm>
            <a:off x="6091307" y="3088854"/>
            <a:ext cx="415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C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A8CE65-1BED-44BA-8891-1DFD88417F7B}"/>
              </a:ext>
            </a:extLst>
          </p:cNvPr>
          <p:cNvSpPr txBox="1"/>
          <p:nvPr/>
        </p:nvSpPr>
        <p:spPr>
          <a:xfrm>
            <a:off x="6252061" y="3655844"/>
            <a:ext cx="3997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596E9-8EE9-44B1-A3DD-53C010D48E85}"/>
              </a:ext>
            </a:extLst>
          </p:cNvPr>
          <p:cNvSpPr txBox="1"/>
          <p:nvPr/>
        </p:nvSpPr>
        <p:spPr>
          <a:xfrm>
            <a:off x="4431322" y="411747"/>
            <a:ext cx="281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/>
              </a:rPr>
              <a:t>জোড়ায়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কাজ</a:t>
            </a:r>
            <a:r>
              <a:rPr lang="en-US" sz="3200" dirty="0"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23369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43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BDF55-8F3A-4926-AED3-A86F5E350D9B}"/>
              </a:ext>
            </a:extLst>
          </p:cNvPr>
          <p:cNvSpPr txBox="1"/>
          <p:nvPr/>
        </p:nvSpPr>
        <p:spPr>
          <a:xfrm>
            <a:off x="2686732" y="299271"/>
            <a:ext cx="666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অংশটিকে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মূল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বলে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?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  </a:t>
            </a:r>
          </a:p>
        </p:txBody>
      </p:sp>
      <p:pic>
        <p:nvPicPr>
          <p:cNvPr id="9" name="Picture 2" descr="C:\Users\Parvin Akter\Pictures\Scienc6v ch4\Different parts of a typical root.PNG">
            <a:extLst>
              <a:ext uri="{FF2B5EF4-FFF2-40B4-BE49-F238E27FC236}">
                <a16:creationId xmlns:a16="http://schemas.microsoft.com/office/drawing/2014/main" id="{F707FFD8-3488-4D92-B93A-C174BF624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2253"/>
          <a:stretch/>
        </p:blipFill>
        <p:spPr bwMode="auto">
          <a:xfrm>
            <a:off x="1480773" y="1379799"/>
            <a:ext cx="2393914" cy="408450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F2BB6-DA90-4EEB-A135-9DB2530711AC}"/>
              </a:ext>
            </a:extLst>
          </p:cNvPr>
          <p:cNvSpPr txBox="1"/>
          <p:nvPr/>
        </p:nvSpPr>
        <p:spPr>
          <a:xfrm>
            <a:off x="3954403" y="1577498"/>
            <a:ext cx="142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স্থায়ী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6139F-A16D-4185-838B-3497521A9F97}"/>
              </a:ext>
            </a:extLst>
          </p:cNvPr>
          <p:cNvSpPr txBox="1"/>
          <p:nvPr/>
        </p:nvSpPr>
        <p:spPr>
          <a:xfrm>
            <a:off x="3759114" y="3501692"/>
            <a:ext cx="168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মূল</a:t>
            </a:r>
            <a:r>
              <a:rPr lang="en-US" dirty="0"/>
              <a:t> </a:t>
            </a:r>
            <a:r>
              <a:rPr lang="en-US" dirty="0" err="1"/>
              <a:t>রোম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BAF7E-48ED-475F-932F-168FBA037E16}"/>
              </a:ext>
            </a:extLst>
          </p:cNvPr>
          <p:cNvSpPr txBox="1"/>
          <p:nvPr/>
        </p:nvSpPr>
        <p:spPr>
          <a:xfrm>
            <a:off x="3824438" y="4210923"/>
            <a:ext cx="174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বর্ধিষ্ণু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7C008-228C-4886-9750-C9BD33B9FB87}"/>
              </a:ext>
            </a:extLst>
          </p:cNvPr>
          <p:cNvSpPr txBox="1"/>
          <p:nvPr/>
        </p:nvSpPr>
        <p:spPr>
          <a:xfrm>
            <a:off x="3874687" y="4813889"/>
            <a:ext cx="163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মূলত্র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C0FB8E-61D3-4DB0-A972-AF8AAA6EFF9D}"/>
              </a:ext>
            </a:extLst>
          </p:cNvPr>
          <p:cNvCxnSpPr>
            <a:cxnSpLocks/>
          </p:cNvCxnSpPr>
          <p:nvPr/>
        </p:nvCxnSpPr>
        <p:spPr>
          <a:xfrm>
            <a:off x="6020972" y="1495856"/>
            <a:ext cx="75028" cy="335172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1040FF-F8B6-4894-8525-DDC73244F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93" y="1349483"/>
            <a:ext cx="5110461" cy="38255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A6244A-A992-4AAE-BBB7-90F200618D02}"/>
              </a:ext>
            </a:extLst>
          </p:cNvPr>
          <p:cNvSpPr txBox="1"/>
          <p:nvPr/>
        </p:nvSpPr>
        <p:spPr>
          <a:xfrm>
            <a:off x="935304" y="5559260"/>
            <a:ext cx="101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উদ্ভিদের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পর্ব,পর্বমধ্য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অগ্রমুকুল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বিহীন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অংশই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মূল।মাটির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নীচের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অংশই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/>
              </a:rPr>
              <a:t>মূল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/>
              </a:rPr>
              <a:t>।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338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76054-E896-40A1-ACC1-D49A5FCE6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3140" r="9331" b="4932"/>
          <a:stretch/>
        </p:blipFill>
        <p:spPr>
          <a:xfrm>
            <a:off x="753344" y="1326383"/>
            <a:ext cx="2951318" cy="3084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D3F57-29B2-4401-845F-F4F88B418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52783" b="9423"/>
          <a:stretch/>
        </p:blipFill>
        <p:spPr>
          <a:xfrm>
            <a:off x="4461760" y="1328576"/>
            <a:ext cx="2951318" cy="3084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E02D13-2530-4320-9B30-36DD85B026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9" t="15818" r="1755" b="2513"/>
          <a:stretch/>
        </p:blipFill>
        <p:spPr>
          <a:xfrm>
            <a:off x="8023610" y="1311063"/>
            <a:ext cx="3086644" cy="3163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33864-3334-47BC-A260-639219A7782C}"/>
              </a:ext>
            </a:extLst>
          </p:cNvPr>
          <p:cNvSpPr txBox="1"/>
          <p:nvPr/>
        </p:nvSpPr>
        <p:spPr>
          <a:xfrm>
            <a:off x="2133600" y="420914"/>
            <a:ext cx="717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বলত</a:t>
            </a:r>
            <a:r>
              <a:rPr lang="en-US" sz="2800" dirty="0"/>
              <a:t> </a:t>
            </a:r>
            <a:r>
              <a:rPr lang="en-US" sz="2800" dirty="0" err="1"/>
              <a:t>মূল</a:t>
            </a:r>
            <a:r>
              <a:rPr lang="en-US" sz="2800" dirty="0"/>
              <a:t> </a:t>
            </a:r>
            <a:r>
              <a:rPr lang="en-US" sz="2800" dirty="0" err="1"/>
              <a:t>কত</a:t>
            </a:r>
            <a:r>
              <a:rPr lang="en-US" sz="2800" dirty="0"/>
              <a:t> </a:t>
            </a:r>
            <a:r>
              <a:rPr lang="en-US" sz="2800" dirty="0" err="1"/>
              <a:t>প্রকার</a:t>
            </a:r>
            <a:r>
              <a:rPr lang="en-US" sz="2800" dirty="0"/>
              <a:t> ও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6522-2C00-407A-92B2-32696C5371BB}"/>
              </a:ext>
            </a:extLst>
          </p:cNvPr>
          <p:cNvSpPr txBox="1"/>
          <p:nvPr/>
        </p:nvSpPr>
        <p:spPr>
          <a:xfrm>
            <a:off x="638629" y="4825448"/>
            <a:ext cx="112630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NikoshBAN" panose="02000000000000000000"/>
              </a:rPr>
              <a:t>উতপত্তি</a:t>
            </a:r>
            <a:r>
              <a:rPr lang="en-US" sz="2800" b="1" dirty="0">
                <a:latin typeface="NikoshBAN" panose="02000000000000000000"/>
              </a:rPr>
              <a:t> ও </a:t>
            </a:r>
            <a:r>
              <a:rPr lang="en-US" sz="2800" b="1" dirty="0" err="1">
                <a:latin typeface="NikoshBAN" panose="02000000000000000000"/>
              </a:rPr>
              <a:t>অবস্থান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অনুযায়ী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মূল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প্রধানত</a:t>
            </a:r>
            <a:r>
              <a:rPr lang="en-US" sz="2800" b="1" dirty="0">
                <a:latin typeface="NikoshBAN" panose="02000000000000000000"/>
              </a:rPr>
              <a:t> </a:t>
            </a:r>
            <a:r>
              <a:rPr lang="en-US" sz="2800" b="1" dirty="0" err="1">
                <a:latin typeface="NikoshBAN" panose="02000000000000000000"/>
              </a:rPr>
              <a:t>দুইনপ্রকার</a:t>
            </a:r>
            <a:r>
              <a:rPr lang="en-US" sz="2800" b="1" dirty="0">
                <a:latin typeface="NikoshBAN" panose="0200000000000000000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anose="02000000000000000000"/>
              </a:rPr>
              <a:t>১।স্থানিক </a:t>
            </a:r>
            <a:r>
              <a:rPr lang="en-US" sz="2400" dirty="0" err="1">
                <a:latin typeface="NikoshBAN" panose="02000000000000000000"/>
              </a:rPr>
              <a:t>মূল</a:t>
            </a:r>
            <a:r>
              <a:rPr lang="en-US" sz="2400" dirty="0">
                <a:latin typeface="NikoshBAN" panose="02000000000000000000"/>
              </a:rPr>
              <a:t>  ২।অস্থানিক </a:t>
            </a:r>
            <a:r>
              <a:rPr lang="en-US" sz="2400" dirty="0" err="1">
                <a:latin typeface="NikoshBAN" panose="02000000000000000000"/>
              </a:rPr>
              <a:t>মূলঃ</a:t>
            </a:r>
            <a:r>
              <a:rPr lang="en-US" sz="2400" dirty="0">
                <a:latin typeface="NikoshBAN" panose="02000000000000000000"/>
              </a:rPr>
              <a:t>- </a:t>
            </a:r>
            <a:r>
              <a:rPr lang="en-US" sz="2400" dirty="0" err="1">
                <a:latin typeface="NikoshBAN" panose="02000000000000000000"/>
              </a:rPr>
              <a:t>অস্থানিক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মূল</a:t>
            </a:r>
            <a:r>
              <a:rPr lang="en-US" sz="2400" dirty="0">
                <a:latin typeface="NikoshBAN" panose="02000000000000000000"/>
              </a:rPr>
              <a:t> ২ </a:t>
            </a:r>
            <a:r>
              <a:rPr lang="en-US" sz="2400" dirty="0" err="1">
                <a:latin typeface="NikoshBAN" panose="02000000000000000000"/>
              </a:rPr>
              <a:t>প্রকারঃ</a:t>
            </a:r>
            <a:r>
              <a:rPr lang="en-US" sz="2400" dirty="0">
                <a:latin typeface="NikoshBAN" panose="02000000000000000000"/>
              </a:rPr>
              <a:t>-- !)</a:t>
            </a:r>
            <a:r>
              <a:rPr lang="en-US" sz="2400" dirty="0" err="1">
                <a:latin typeface="NikoshBAN" panose="02000000000000000000"/>
              </a:rPr>
              <a:t>গুচ্ছ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মূল</a:t>
            </a:r>
            <a:r>
              <a:rPr lang="en-US" sz="2400" dirty="0">
                <a:latin typeface="NikoshBAN" panose="02000000000000000000"/>
              </a:rPr>
              <a:t> !!)</a:t>
            </a:r>
            <a:r>
              <a:rPr lang="en-US" sz="2400" dirty="0" err="1">
                <a:latin typeface="NikoshBAN" panose="02000000000000000000"/>
              </a:rPr>
              <a:t>অগুচ্ছ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মূল</a:t>
            </a:r>
            <a:r>
              <a:rPr lang="en-US" sz="2400" dirty="0">
                <a:latin typeface="NikoshBAN" panose="02000000000000000000"/>
              </a:rPr>
              <a:t>। </a:t>
            </a:r>
          </a:p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3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A019DF-B55D-47C7-9010-0E3DD82BD8F6}"/>
              </a:ext>
            </a:extLst>
          </p:cNvPr>
          <p:cNvSpPr/>
          <p:nvPr/>
        </p:nvSpPr>
        <p:spPr>
          <a:xfrm>
            <a:off x="1237957" y="2824088"/>
            <a:ext cx="9692640" cy="16775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/>
              </a:rPr>
              <a:t>মূলতন্ত্র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কাকে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বলে</a:t>
            </a:r>
            <a:r>
              <a:rPr lang="en-US" sz="3200" dirty="0">
                <a:latin typeface="NikoshBAN" panose="02000000000000000000"/>
              </a:rPr>
              <a:t>? </a:t>
            </a:r>
            <a:r>
              <a:rPr lang="en-US" sz="3200" dirty="0" err="1">
                <a:latin typeface="NikoshBAN" panose="02000000000000000000"/>
              </a:rPr>
              <a:t>এবং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মুলের</a:t>
            </a:r>
            <a:r>
              <a:rPr lang="en-US" sz="3200" dirty="0">
                <a:latin typeface="NikoshBAN" panose="02000000000000000000"/>
              </a:rPr>
              <a:t>  </a:t>
            </a:r>
            <a:r>
              <a:rPr lang="en-US" sz="3200" dirty="0" err="1">
                <a:latin typeface="NikoshBAN" panose="02000000000000000000"/>
              </a:rPr>
              <a:t>কাজ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কি</a:t>
            </a:r>
            <a:r>
              <a:rPr lang="en-US" sz="3200" dirty="0">
                <a:latin typeface="NikoshBAN" panose="02000000000000000000"/>
              </a:rPr>
              <a:t>?  </a:t>
            </a:r>
          </a:p>
          <a:p>
            <a:pPr algn="ctr"/>
            <a:endParaRPr lang="en-US" sz="3200" dirty="0">
              <a:latin typeface="NikoshBAN" panose="0200000000000000000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050E43-EC7D-45F4-970C-3240021F9E76}"/>
              </a:ext>
            </a:extLst>
          </p:cNvPr>
          <p:cNvSpPr/>
          <p:nvPr/>
        </p:nvSpPr>
        <p:spPr>
          <a:xfrm>
            <a:off x="3826411" y="391875"/>
            <a:ext cx="4529797" cy="15052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দলগত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/>
              </a:rPr>
              <a:t>কাজ</a:t>
            </a:r>
            <a:endParaRPr lang="en-US" sz="4400" dirty="0">
              <a:solidFill>
                <a:srgbClr val="00206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557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8DED0E-C324-466F-9A02-FB607BF02CC2}"/>
              </a:ext>
            </a:extLst>
          </p:cNvPr>
          <p:cNvSpPr txBox="1"/>
          <p:nvPr/>
        </p:nvSpPr>
        <p:spPr>
          <a:xfrm>
            <a:off x="2561090" y="572628"/>
            <a:ext cx="641122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49D869-4707-43A6-8C7E-770366F1D4EC}"/>
              </a:ext>
            </a:extLst>
          </p:cNvPr>
          <p:cNvSpPr/>
          <p:nvPr/>
        </p:nvSpPr>
        <p:spPr>
          <a:xfrm>
            <a:off x="661182" y="1610885"/>
            <a:ext cx="10902461" cy="4495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/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সপুস্পক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উদ্ভিদের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অংশ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উদ্ভিদের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পাতার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উদ্ভিদের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অংশটি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পরিনত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প্রকার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মূলের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11805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BC1D3-1EA2-4DDC-A0FC-5DF91AE47E8D}"/>
              </a:ext>
            </a:extLst>
          </p:cNvPr>
          <p:cNvSpPr txBox="1"/>
          <p:nvPr/>
        </p:nvSpPr>
        <p:spPr>
          <a:xfrm>
            <a:off x="3848853" y="920608"/>
            <a:ext cx="448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বাড়ীর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কাজ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ED97C1-1F2D-47EB-A933-74374E3ED703}"/>
              </a:ext>
            </a:extLst>
          </p:cNvPr>
          <p:cNvSpPr/>
          <p:nvPr/>
        </p:nvSpPr>
        <p:spPr>
          <a:xfrm>
            <a:off x="576775" y="2700997"/>
            <a:ext cx="11155679" cy="2644725"/>
          </a:xfrm>
          <a:prstGeom prst="roundRect">
            <a:avLst>
              <a:gd name="adj" fmla="val 124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বিটপ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বলে?বিটপে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উদ্ভিদের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যে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অংশ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থাকে,এদের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কাজ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লিখ</a:t>
            </a:r>
            <a:r>
              <a:rPr lang="en-US" sz="3200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2626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CD3B74-4CAA-49DF-B89C-E14E2F6D18F3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5B434F-6DDF-42A6-8570-D69A6E2706F4}"/>
                </a:ext>
              </a:extLst>
            </p:cNvPr>
            <p:cNvGrpSpPr/>
            <p:nvPr/>
          </p:nvGrpSpPr>
          <p:grpSpPr>
            <a:xfrm>
              <a:off x="0" y="1"/>
              <a:ext cx="12191999" cy="6858000"/>
              <a:chOff x="0" y="1"/>
              <a:chExt cx="12191999" cy="6858000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1086EC11-F6F8-41A0-B8A7-4392774323D2}"/>
                  </a:ext>
                </a:extLst>
              </p:cNvPr>
              <p:cNvSpPr/>
              <p:nvPr/>
            </p:nvSpPr>
            <p:spPr>
              <a:xfrm>
                <a:off x="70338" y="84405"/>
                <a:ext cx="12041945" cy="6696223"/>
              </a:xfrm>
              <a:prstGeom prst="frame">
                <a:avLst>
                  <a:gd name="adj1" fmla="val 101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1F2326F4-CF07-4315-A6CF-37D2A0E08186}"/>
                  </a:ext>
                </a:extLst>
              </p:cNvPr>
              <p:cNvSpPr/>
              <p:nvPr/>
            </p:nvSpPr>
            <p:spPr>
              <a:xfrm>
                <a:off x="0" y="1"/>
                <a:ext cx="12191999" cy="6858000"/>
              </a:xfrm>
              <a:prstGeom prst="frame">
                <a:avLst>
                  <a:gd name="adj1" fmla="val 110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07A808F-A8BC-47A2-B509-65EED519E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" y="5964701"/>
                <a:ext cx="11844997" cy="720971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F8E6E7-3769-4D7C-BC3D-0D06ED8DC77A}"/>
                </a:ext>
              </a:extLst>
            </p:cNvPr>
            <p:cNvSpPr/>
            <p:nvPr/>
          </p:nvSpPr>
          <p:spPr>
            <a:xfrm>
              <a:off x="647112" y="1304555"/>
              <a:ext cx="10944666" cy="4832935"/>
            </a:xfrm>
            <a:prstGeom prst="roundRect">
              <a:avLst>
                <a:gd name="adj" fmla="val 1063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D604D7-3F7F-4396-A09F-68A09050552F}"/>
                </a:ext>
              </a:extLst>
            </p:cNvPr>
            <p:cNvSpPr/>
            <p:nvPr/>
          </p:nvSpPr>
          <p:spPr>
            <a:xfrm>
              <a:off x="3681141" y="273356"/>
              <a:ext cx="4355353" cy="89716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002060"/>
                  </a:solidFill>
                  <a:latin typeface="NikoshBAN" pitchFamily="2" charset="0"/>
                  <a:ea typeface="NikoshBAN" pitchFamily="2" charset="0"/>
                  <a:cs typeface="NikoshBAN" pitchFamily="2" charset="0"/>
                </a:rPr>
                <a:t>পরিচিতি</a:t>
              </a:r>
              <a:endParaRPr lang="en-US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6738AA-9D15-45EF-99F2-BAF5C48F5EA4}"/>
                </a:ext>
              </a:extLst>
            </p:cNvPr>
            <p:cNvSpPr txBox="1"/>
            <p:nvPr/>
          </p:nvSpPr>
          <p:spPr>
            <a:xfrm>
              <a:off x="1152786" y="4070565"/>
              <a:ext cx="4670473" cy="200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NikoshBAN"/>
                </a:rPr>
                <a:t>   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মোঃরফিকুল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ইসলাম</a:t>
              </a:r>
              <a:endParaRPr lang="en-US" sz="24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            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সিনিয়র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শিক্ষক</a:t>
              </a:r>
              <a:endParaRPr lang="en-US" sz="20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শালীহর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হাজী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আমির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উদ্দিন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উচ্চ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বিদ্যালয়</a:t>
              </a:r>
              <a:endParaRPr lang="en-US" sz="20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         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গৌরীপুর,ময়মনসিংহ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।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/>
                </a:rPr>
                <a:t>মোবাইল</a:t>
              </a:r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নং-০১৭১২৪১২১৬২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NikoshBAN"/>
                </a:rPr>
                <a:t>  ই-মেইলঃ-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rafiqi2162@gmail.com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309348-2DC9-4AE7-B833-0B12BCDEDF92}"/>
                </a:ext>
              </a:extLst>
            </p:cNvPr>
            <p:cNvSpPr txBox="1"/>
            <p:nvPr/>
          </p:nvSpPr>
          <p:spPr>
            <a:xfrm>
              <a:off x="6734137" y="4137901"/>
              <a:ext cx="4670474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 শ্রেনীঃ-৬ষ্ঠ </a:t>
              </a:r>
            </a:p>
            <a:p>
              <a:pPr algn="ctr"/>
              <a:r>
                <a:rPr lang="en-US" sz="2400" dirty="0"/>
                <a:t>   </a:t>
              </a:r>
              <a:r>
                <a:rPr lang="en-US" sz="2400" dirty="0" err="1"/>
                <a:t>বিষয়ঃ-বিজ্ঞান</a:t>
              </a:r>
              <a:r>
                <a:rPr lang="en-US" sz="2400" dirty="0"/>
                <a:t> </a:t>
              </a:r>
            </a:p>
            <a:p>
              <a:pPr algn="ctr"/>
              <a:r>
                <a:rPr lang="en-US" sz="2400" dirty="0"/>
                <a:t>   অধ্যায়ঃ-৪র্থ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endParaRPr lang="en-US" sz="2000" dirty="0">
                <a:latin typeface="NikoshBAN" panose="02000000000000000000"/>
              </a:endParaRPr>
            </a:p>
            <a:p>
              <a:pPr algn="ctr"/>
              <a:r>
                <a:rPr lang="en-US" sz="2400" dirty="0"/>
                <a:t>  তারিখঃ-০৮/১০/২০২১</a:t>
              </a:r>
              <a:endParaRPr lang="en-US" sz="18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11925F-8444-4EBE-80F3-3713D7927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79"/>
            <a:stretch/>
          </p:blipFill>
          <p:spPr>
            <a:xfrm>
              <a:off x="2097070" y="2027254"/>
              <a:ext cx="1830586" cy="1997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NCTB Class 6 Science Book PDF Download 2021| Bangla &amp;amp; English Version">
              <a:extLst>
                <a:ext uri="{FF2B5EF4-FFF2-40B4-BE49-F238E27FC236}">
                  <a16:creationId xmlns:a16="http://schemas.microsoft.com/office/drawing/2014/main" id="{34EF3642-A60D-40AC-9037-26FFFC878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115" y="2102508"/>
              <a:ext cx="1597079" cy="166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085B643-A4E6-4A49-B4A4-26C97BEE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15" y="1747001"/>
              <a:ext cx="880856" cy="388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38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0271" y="-277502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EF06C6-C55F-45A0-99FF-3FCC774AC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85" y="1330673"/>
            <a:ext cx="6859600" cy="4635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7F9BC8-9986-4A81-9829-5058AE891EDF}"/>
              </a:ext>
            </a:extLst>
          </p:cNvPr>
          <p:cNvSpPr txBox="1">
            <a:spLocks/>
          </p:cNvSpPr>
          <p:nvPr/>
        </p:nvSpPr>
        <p:spPr>
          <a:xfrm>
            <a:off x="1118862" y="169029"/>
            <a:ext cx="9502246" cy="116320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accent6"/>
                </a:solidFill>
                <a:latin typeface="NikoshBAN" panose="02000000000000000000"/>
              </a:rPr>
              <a:t>সবাইকে</a:t>
            </a:r>
            <a:r>
              <a:rPr lang="en-US" sz="6600" b="1" dirty="0">
                <a:solidFill>
                  <a:schemeClr val="accent6"/>
                </a:solidFill>
                <a:latin typeface="NikoshBAN" panose="02000000000000000000"/>
              </a:rPr>
              <a:t> </a:t>
            </a:r>
            <a:r>
              <a:rPr lang="en-US" sz="6600" b="1" dirty="0" err="1">
                <a:solidFill>
                  <a:schemeClr val="accent6"/>
                </a:solidFill>
                <a:latin typeface="NikoshBAN" panose="02000000000000000000"/>
              </a:rPr>
              <a:t>ধন্যবাদ</a:t>
            </a:r>
            <a:endParaRPr lang="en-US" sz="6600" b="1" dirty="0">
              <a:solidFill>
                <a:schemeClr val="accent6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727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8" name="Picture 7" descr="ful.jpg">
            <a:extLst>
              <a:ext uri="{FF2B5EF4-FFF2-40B4-BE49-F238E27FC236}">
                <a16:creationId xmlns:a16="http://schemas.microsoft.com/office/drawing/2014/main" id="{AFA3CD53-54AA-4D88-951F-D7A597748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10" y="1565771"/>
            <a:ext cx="444137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ata2.jpg">
            <a:extLst>
              <a:ext uri="{FF2B5EF4-FFF2-40B4-BE49-F238E27FC236}">
                <a16:creationId xmlns:a16="http://schemas.microsoft.com/office/drawing/2014/main" id="{573D9318-85CF-4767-8B77-A8B834895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748" y="1497863"/>
            <a:ext cx="406923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6CFA31-0F59-404F-80E8-D877B84550D4}"/>
              </a:ext>
            </a:extLst>
          </p:cNvPr>
          <p:cNvSpPr txBox="1"/>
          <p:nvPr/>
        </p:nvSpPr>
        <p:spPr>
          <a:xfrm>
            <a:off x="1727200" y="448928"/>
            <a:ext cx="785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6033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10" name="Picture 2" descr="C:\Users\user\Pictures\1824082180_36e0ae69f8_z.jpg">
            <a:extLst>
              <a:ext uri="{FF2B5EF4-FFF2-40B4-BE49-F238E27FC236}">
                <a16:creationId xmlns:a16="http://schemas.microsoft.com/office/drawing/2014/main" id="{7889BE5E-0247-4464-8052-88CB7B94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445115" y="3573277"/>
            <a:ext cx="403921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C:\Users\user\Pictures\MangoImmatureFruits.JPG">
            <a:extLst>
              <a:ext uri="{FF2B5EF4-FFF2-40B4-BE49-F238E27FC236}">
                <a16:creationId xmlns:a16="http://schemas.microsoft.com/office/drawing/2014/main" id="{25EFB063-B828-41F3-A540-DDD71558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2284" y="886344"/>
            <a:ext cx="4080320" cy="247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04E205-3397-4896-A6C6-FF3CBFD0FC0F}"/>
              </a:ext>
            </a:extLst>
          </p:cNvPr>
          <p:cNvSpPr txBox="1"/>
          <p:nvPr/>
        </p:nvSpPr>
        <p:spPr>
          <a:xfrm>
            <a:off x="1935448" y="210396"/>
            <a:ext cx="831389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0131E-C267-4C69-8A3F-C9AAE1663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84" y="3541098"/>
            <a:ext cx="408032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9A9F3-9D35-4A3F-9C8C-1C794FEFB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96" y="998620"/>
            <a:ext cx="3950652" cy="2438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7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F6AA77-6CD5-46B3-AC7F-CE319871CE63}"/>
              </a:ext>
            </a:extLst>
          </p:cNvPr>
          <p:cNvSpPr txBox="1">
            <a:spLocks/>
          </p:cNvSpPr>
          <p:nvPr/>
        </p:nvSpPr>
        <p:spPr>
          <a:xfrm>
            <a:off x="802888" y="2766218"/>
            <a:ext cx="10526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1422400">
              <a:lnSpc>
                <a:spcPct val="170000"/>
              </a:lnSpc>
              <a:spcAft>
                <a:spcPct val="35000"/>
              </a:spcAft>
            </a:pP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EC9C142-3894-4ECF-90D2-D7F01FAC207C}"/>
              </a:ext>
            </a:extLst>
          </p:cNvPr>
          <p:cNvSpPr/>
          <p:nvPr/>
        </p:nvSpPr>
        <p:spPr>
          <a:xfrm>
            <a:off x="299804" y="2217987"/>
            <a:ext cx="11587396" cy="2693184"/>
          </a:xfrm>
          <a:prstGeom prst="horizontalScroll">
            <a:avLst/>
          </a:prstGeom>
          <a:ln w="190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646E5-6F3C-47B9-8B0E-20D665845C3F}"/>
              </a:ext>
            </a:extLst>
          </p:cNvPr>
          <p:cNvSpPr txBox="1"/>
          <p:nvPr/>
        </p:nvSpPr>
        <p:spPr>
          <a:xfrm>
            <a:off x="457198" y="2799535"/>
            <a:ext cx="112963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B1CC4-EBD7-4A93-B9CD-7AB518D06653}"/>
              </a:ext>
            </a:extLst>
          </p:cNvPr>
          <p:cNvSpPr txBox="1"/>
          <p:nvPr/>
        </p:nvSpPr>
        <p:spPr>
          <a:xfrm>
            <a:off x="2855882" y="835913"/>
            <a:ext cx="6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আজকের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পাঠ</a:t>
            </a:r>
            <a:r>
              <a:rPr lang="en-US" sz="4800" dirty="0">
                <a:solidFill>
                  <a:srgbClr val="00206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9582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794B45-6AD8-4569-85D3-95AA24CCF6C9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5B434F-6DDF-42A6-8570-D69A6E2706F4}"/>
                </a:ext>
              </a:extLst>
            </p:cNvPr>
            <p:cNvGrpSpPr/>
            <p:nvPr/>
          </p:nvGrpSpPr>
          <p:grpSpPr>
            <a:xfrm>
              <a:off x="0" y="1"/>
              <a:ext cx="12191999" cy="6858000"/>
              <a:chOff x="0" y="1"/>
              <a:chExt cx="12191999" cy="6858000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1086EC11-F6F8-41A0-B8A7-4392774323D2}"/>
                  </a:ext>
                </a:extLst>
              </p:cNvPr>
              <p:cNvSpPr/>
              <p:nvPr/>
            </p:nvSpPr>
            <p:spPr>
              <a:xfrm>
                <a:off x="70338" y="84405"/>
                <a:ext cx="12041945" cy="6696223"/>
              </a:xfrm>
              <a:prstGeom prst="frame">
                <a:avLst>
                  <a:gd name="adj1" fmla="val 101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1F2326F4-CF07-4315-A6CF-37D2A0E08186}"/>
                  </a:ext>
                </a:extLst>
              </p:cNvPr>
              <p:cNvSpPr/>
              <p:nvPr/>
            </p:nvSpPr>
            <p:spPr>
              <a:xfrm>
                <a:off x="0" y="1"/>
                <a:ext cx="12191999" cy="6858000"/>
              </a:xfrm>
              <a:prstGeom prst="frame">
                <a:avLst>
                  <a:gd name="adj1" fmla="val 110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07A808F-A8BC-47A2-B509-65EED519E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" y="5964701"/>
                <a:ext cx="11844997" cy="720971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E120A3-4E7C-4372-9DD8-22678F973E15}"/>
                </a:ext>
              </a:extLst>
            </p:cNvPr>
            <p:cNvSpPr txBox="1"/>
            <p:nvPr/>
          </p:nvSpPr>
          <p:spPr>
            <a:xfrm>
              <a:off x="3995225" y="679761"/>
              <a:ext cx="3854547" cy="923330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8E1E51-2761-4943-95A2-7BB21D6D7D0E}"/>
                </a:ext>
              </a:extLst>
            </p:cNvPr>
            <p:cNvSpPr txBox="1"/>
            <p:nvPr/>
          </p:nvSpPr>
          <p:spPr>
            <a:xfrm>
              <a:off x="379828" y="2188559"/>
              <a:ext cx="11394829" cy="33855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এই পাঠ শেষে শিক্ষার্থীরা---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defTabSz="1422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১।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সপুষ্পক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;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সপুষ্পক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;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৩।মূলের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8070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5BD149-448A-4F69-B71A-415D8137D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52" y="1136283"/>
            <a:ext cx="4432917" cy="4393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57A73-572C-416E-8171-C0389A3BF136}"/>
              </a:ext>
            </a:extLst>
          </p:cNvPr>
          <p:cNvSpPr txBox="1"/>
          <p:nvPr/>
        </p:nvSpPr>
        <p:spPr>
          <a:xfrm>
            <a:off x="3747541" y="5818825"/>
            <a:ext cx="521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/>
              </a:rPr>
              <a:t>এটি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একটি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সপুস্পক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উদ্ভিদ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0232-09DC-4533-9B04-B892CEC748F0}"/>
              </a:ext>
            </a:extLst>
          </p:cNvPr>
          <p:cNvSpPr txBox="1"/>
          <p:nvPr/>
        </p:nvSpPr>
        <p:spPr>
          <a:xfrm>
            <a:off x="3477718" y="31508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বলত,এটি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ধরনের</a:t>
            </a:r>
            <a:r>
              <a:rPr lang="en-US" sz="2800" dirty="0"/>
              <a:t> </a:t>
            </a:r>
            <a:r>
              <a:rPr lang="en-US" sz="2800" dirty="0" err="1"/>
              <a:t>উদ্ভিদ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02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pic>
        <p:nvPicPr>
          <p:cNvPr id="9" name="Picture 8" descr="khuy.jpg">
            <a:extLst>
              <a:ext uri="{FF2B5EF4-FFF2-40B4-BE49-F238E27FC236}">
                <a16:creationId xmlns:a16="http://schemas.microsoft.com/office/drawing/2014/main" id="{3E68512A-94DB-409C-BDD7-261AAECFD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846"/>
          <a:stretch>
            <a:fillRect/>
          </a:stretch>
        </p:blipFill>
        <p:spPr>
          <a:xfrm>
            <a:off x="1154243" y="1357941"/>
            <a:ext cx="4484217" cy="43059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B0434F-04CE-4040-9626-8F9D331C5D3E}"/>
              </a:ext>
            </a:extLst>
          </p:cNvPr>
          <p:cNvCxnSpPr>
            <a:cxnSpLocks/>
          </p:cNvCxnSpPr>
          <p:nvPr/>
        </p:nvCxnSpPr>
        <p:spPr>
          <a:xfrm flipV="1">
            <a:off x="3580131" y="3823190"/>
            <a:ext cx="3205550" cy="665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2E4BA7-61F5-4CC2-8874-590721D835C8}"/>
              </a:ext>
            </a:extLst>
          </p:cNvPr>
          <p:cNvGrpSpPr/>
          <p:nvPr/>
        </p:nvGrpSpPr>
        <p:grpSpPr>
          <a:xfrm>
            <a:off x="4489879" y="4607194"/>
            <a:ext cx="2719935" cy="326641"/>
            <a:chOff x="3078204" y="5084633"/>
            <a:chExt cx="2819400" cy="40685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98D0EC-6C58-43BC-B436-677F26DA9C1A}"/>
                </a:ext>
              </a:extLst>
            </p:cNvPr>
            <p:cNvCxnSpPr>
              <a:cxnSpLocks/>
            </p:cNvCxnSpPr>
            <p:nvPr/>
          </p:nvCxnSpPr>
          <p:spPr>
            <a:xfrm>
              <a:off x="5892425" y="5160833"/>
              <a:ext cx="0" cy="33065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C589AB-268B-42CE-BEC8-5B627A4F62EC}"/>
                </a:ext>
              </a:extLst>
            </p:cNvPr>
            <p:cNvCxnSpPr/>
            <p:nvPr/>
          </p:nvCxnSpPr>
          <p:spPr>
            <a:xfrm>
              <a:off x="3078204" y="5084633"/>
              <a:ext cx="2819400" cy="762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9ACE53-CD25-432D-B6C5-70F2B633F012}"/>
              </a:ext>
            </a:extLst>
          </p:cNvPr>
          <p:cNvCxnSpPr>
            <a:cxnSpLocks/>
          </p:cNvCxnSpPr>
          <p:nvPr/>
        </p:nvCxnSpPr>
        <p:spPr>
          <a:xfrm>
            <a:off x="5417925" y="2910903"/>
            <a:ext cx="137634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900D3F-0786-4300-9AC0-1F9695830C15}"/>
              </a:ext>
            </a:extLst>
          </p:cNvPr>
          <p:cNvCxnSpPr>
            <a:cxnSpLocks/>
          </p:cNvCxnSpPr>
          <p:nvPr/>
        </p:nvCxnSpPr>
        <p:spPr>
          <a:xfrm flipV="1">
            <a:off x="5050366" y="1609956"/>
            <a:ext cx="1743902" cy="1494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768E88-CF3B-41DA-BA92-1FEEC37A743D}"/>
              </a:ext>
            </a:extLst>
          </p:cNvPr>
          <p:cNvCxnSpPr/>
          <p:nvPr/>
        </p:nvCxnSpPr>
        <p:spPr>
          <a:xfrm>
            <a:off x="4535784" y="2359033"/>
            <a:ext cx="2352376" cy="12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C7CC8B2-BFE0-4977-AF55-F28DB2010B27}"/>
              </a:ext>
            </a:extLst>
          </p:cNvPr>
          <p:cNvSpPr txBox="1"/>
          <p:nvPr/>
        </p:nvSpPr>
        <p:spPr>
          <a:xfrm>
            <a:off x="1547447" y="358647"/>
            <a:ext cx="8622176" cy="52322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9E8C78-3A94-4BAC-9BA4-93D91D2A2DF2}"/>
              </a:ext>
            </a:extLst>
          </p:cNvPr>
          <p:cNvGrpSpPr/>
          <p:nvPr/>
        </p:nvGrpSpPr>
        <p:grpSpPr>
          <a:xfrm>
            <a:off x="6847743" y="1194118"/>
            <a:ext cx="2401188" cy="4229842"/>
            <a:chOff x="6847743" y="1194118"/>
            <a:chExt cx="2401188" cy="42298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848DC3-C159-44CD-B475-093D940FE014}"/>
                </a:ext>
              </a:extLst>
            </p:cNvPr>
            <p:cNvSpPr/>
            <p:nvPr/>
          </p:nvSpPr>
          <p:spPr>
            <a:xfrm>
              <a:off x="6921254" y="1500564"/>
              <a:ext cx="1470235" cy="4200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BBE140-BFD4-489E-81B6-AD8354C671D3}"/>
                </a:ext>
              </a:extLst>
            </p:cNvPr>
            <p:cNvSpPr/>
            <p:nvPr/>
          </p:nvSpPr>
          <p:spPr>
            <a:xfrm>
              <a:off x="6921254" y="2176622"/>
              <a:ext cx="1470235" cy="445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53C9FF-4A40-45BA-B7D7-CC653CEE2BBC}"/>
                </a:ext>
              </a:extLst>
            </p:cNvPr>
            <p:cNvSpPr/>
            <p:nvPr/>
          </p:nvSpPr>
          <p:spPr>
            <a:xfrm>
              <a:off x="6893086" y="2803123"/>
              <a:ext cx="1543747" cy="4200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পাতা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F48FD2-C68E-45A5-96D0-771BA54EEB84}"/>
                </a:ext>
              </a:extLst>
            </p:cNvPr>
            <p:cNvSpPr/>
            <p:nvPr/>
          </p:nvSpPr>
          <p:spPr>
            <a:xfrm>
              <a:off x="6884498" y="3613156"/>
              <a:ext cx="1543747" cy="4200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কান্ড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E7DBC3-D119-4B37-9D47-94EB4B077400}"/>
                </a:ext>
              </a:extLst>
            </p:cNvPr>
            <p:cNvSpPr/>
            <p:nvPr/>
          </p:nvSpPr>
          <p:spPr>
            <a:xfrm>
              <a:off x="6847743" y="4978825"/>
              <a:ext cx="1543747" cy="445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B34CC6-9077-4E4F-A206-00DDA309FA61}"/>
                </a:ext>
              </a:extLst>
            </p:cNvPr>
            <p:cNvGrpSpPr/>
            <p:nvPr/>
          </p:nvGrpSpPr>
          <p:grpSpPr>
            <a:xfrm>
              <a:off x="7927518" y="1194118"/>
              <a:ext cx="1321413" cy="3279408"/>
              <a:chOff x="7927518" y="1194118"/>
              <a:chExt cx="1321413" cy="3279408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CE7C701-BFF1-4C19-AC73-4700B5FA9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1031" y="1194118"/>
                <a:ext cx="7900" cy="327940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28FFDB2-B196-40B8-9303-D7D3706CAA2A}"/>
                  </a:ext>
                </a:extLst>
              </p:cNvPr>
              <p:cNvCxnSpPr/>
              <p:nvPr/>
            </p:nvCxnSpPr>
            <p:spPr>
              <a:xfrm flipH="1">
                <a:off x="7927518" y="1194118"/>
                <a:ext cx="1321413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48BA993-2C23-4F53-AC80-E881C05F96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7518" y="4473526"/>
                <a:ext cx="1313513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9FA91-30C9-4CF0-B691-A3EC0DFEF226}"/>
              </a:ext>
            </a:extLst>
          </p:cNvPr>
          <p:cNvSpPr txBox="1"/>
          <p:nvPr/>
        </p:nvSpPr>
        <p:spPr>
          <a:xfrm>
            <a:off x="9351363" y="2434438"/>
            <a:ext cx="121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বিটপ</a:t>
            </a:r>
            <a:r>
              <a:rPr lang="en-US" sz="1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CC83F-6434-46E4-8016-09CD56AAFB34}"/>
              </a:ext>
            </a:extLst>
          </p:cNvPr>
          <p:cNvSpPr txBox="1"/>
          <p:nvPr/>
        </p:nvSpPr>
        <p:spPr>
          <a:xfrm>
            <a:off x="2096087" y="5663881"/>
            <a:ext cx="614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সপুষ্পক</a:t>
            </a:r>
            <a:r>
              <a:rPr lang="en-US" sz="2400" dirty="0"/>
              <a:t> </a:t>
            </a:r>
            <a:r>
              <a:rPr lang="en-US" sz="2400" dirty="0" err="1"/>
              <a:t>উদ্ভিদের</a:t>
            </a:r>
            <a:r>
              <a:rPr lang="en-US" sz="2400" dirty="0"/>
              <a:t> ৫টি </a:t>
            </a:r>
            <a:r>
              <a:rPr lang="en-US" sz="2400" dirty="0" err="1"/>
              <a:t>অংশ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228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B434F-6DDF-42A6-8570-D69A6E2706F4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1086EC11-F6F8-41A0-B8A7-4392774323D2}"/>
                </a:ext>
              </a:extLst>
            </p:cNvPr>
            <p:cNvSpPr/>
            <p:nvPr/>
          </p:nvSpPr>
          <p:spPr>
            <a:xfrm>
              <a:off x="70338" y="84405"/>
              <a:ext cx="12041945" cy="6696223"/>
            </a:xfrm>
            <a:prstGeom prst="frame">
              <a:avLst>
                <a:gd name="adj1" fmla="val 101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1F2326F4-CF07-4315-A6CF-37D2A0E08186}"/>
                </a:ext>
              </a:extLst>
            </p:cNvPr>
            <p:cNvSpPr/>
            <p:nvPr/>
          </p:nvSpPr>
          <p:spPr>
            <a:xfrm>
              <a:off x="0" y="1"/>
              <a:ext cx="12191999" cy="6858000"/>
            </a:xfrm>
            <a:prstGeom prst="frame">
              <a:avLst>
                <a:gd name="adj1" fmla="val 11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A808F-A8BC-47A2-B509-65EED519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" y="5964701"/>
              <a:ext cx="11844997" cy="7209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10F6A-89A5-4591-BD54-C8C06D41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1214" y="-205820"/>
            <a:ext cx="23907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A9C34-80DF-4C51-B64A-2D49CF76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16094" y="-277501"/>
            <a:ext cx="2188558" cy="1914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30A23-2B88-49A8-B4FD-5EC3E18F54B4}"/>
              </a:ext>
            </a:extLst>
          </p:cNvPr>
          <p:cNvSpPr txBox="1"/>
          <p:nvPr/>
        </p:nvSpPr>
        <p:spPr>
          <a:xfrm>
            <a:off x="182879" y="3830745"/>
            <a:ext cx="1163398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2754C5-AF0D-4557-8E75-92B9086BDBDC}"/>
              </a:ext>
            </a:extLst>
          </p:cNvPr>
          <p:cNvSpPr/>
          <p:nvPr/>
        </p:nvSpPr>
        <p:spPr>
          <a:xfrm>
            <a:off x="4284995" y="355179"/>
            <a:ext cx="3536642" cy="11138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B4C07-6317-46B5-B6E2-99092FAD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52" y="1764719"/>
            <a:ext cx="1815153" cy="18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412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103</cp:revision>
  <dcterms:created xsi:type="dcterms:W3CDTF">2021-08-20T05:34:07Z</dcterms:created>
  <dcterms:modified xsi:type="dcterms:W3CDTF">2021-10-13T17:55:59Z</dcterms:modified>
</cp:coreProperties>
</file>