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8" r:id="rId15"/>
    <p:sldId id="271" r:id="rId16"/>
    <p:sldId id="279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0914-CE57-4521-A1B9-8785D4936B1C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55BE-D6E3-4748-87C4-0655F0B4A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khawath747@gam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009900" y="3009900"/>
            <a:ext cx="6553200" cy="533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33400" y="152400"/>
            <a:ext cx="83820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আজকের ক্লাসে সবাইকে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382000" cy="495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sagor khan\Downloads\q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84859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sagor khan\Downloads\q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828800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sagor khan\Downloads\q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752600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sagor khan\Downloads\q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10000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sagor khan\Downloads\q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10000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57400" y="2133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স্বা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057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গ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038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ত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4038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SutonnyOMJ" pitchFamily="2" charset="0"/>
                <a:cs typeface="SutonnyOMJ" pitchFamily="2" charset="0"/>
              </a:rPr>
              <a:t>ম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33400" y="381000"/>
            <a:ext cx="84582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চিত্রগুলো ভাল করে লক্ষ কর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8229600" cy="472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3124200" cy="2743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1752600"/>
            <a:ext cx="3124200" cy="2743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sagor khan\Downloads\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30480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sagor khan\Downloads\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752600"/>
            <a:ext cx="30480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Oval 10"/>
          <p:cNvSpPr/>
          <p:nvPr/>
        </p:nvSpPr>
        <p:spPr>
          <a:xfrm>
            <a:off x="609600" y="4495800"/>
            <a:ext cx="1905000" cy="1676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কৃষিকাজ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4495800"/>
            <a:ext cx="1905000" cy="1676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হস্তচালিত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তাঁত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4600" y="4953000"/>
            <a:ext cx="4419600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রাখাইনদের অর্থনৈতিক কাজ   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172200"/>
            <a:ext cx="9144000" cy="6858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33700" y="2933700"/>
            <a:ext cx="6553200" cy="6858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85344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229600" cy="48006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304800"/>
            <a:ext cx="48768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একক কাজ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C:\Users\sagor khan\Downloads\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858000" cy="42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1524000" y="1752600"/>
            <a:ext cx="3733800" cy="3124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IMG_4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057400" y="1676400"/>
            <a:ext cx="2743200" cy="3200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334000" y="3048000"/>
            <a:ext cx="35052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রাখাইনদের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আদিবাস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কোথায়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172200"/>
            <a:ext cx="9144000" cy="6858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33700" y="2933700"/>
            <a:ext cx="6553200" cy="6858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85800" y="228600"/>
            <a:ext cx="8458200" cy="9144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229600" cy="480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00200"/>
            <a:ext cx="70866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819400" y="304800"/>
            <a:ext cx="4572000" cy="838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উত্তর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429000"/>
            <a:ext cx="6934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রাখাইনদের</a:t>
            </a:r>
            <a:r>
              <a:rPr lang="en-US" sz="32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আদিবাস</a:t>
            </a:r>
            <a:r>
              <a:rPr lang="en-US" sz="32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মিয়ানমারের আরাকান অঞ্চল। </a:t>
            </a:r>
            <a:r>
              <a:rPr lang="en-US" sz="32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228600"/>
            <a:ext cx="82296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চিত্র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ভাল করে লক্ষ কর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95400"/>
            <a:ext cx="8153400" cy="4953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524000"/>
            <a:ext cx="3276600" cy="30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1295400"/>
            <a:ext cx="3810000" cy="487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 রাখাইনরা বৌদ্ধ ধর্মাবলম্বী । রাখাইন শিশু –কিশোরদের বৌদ্ধ মন্দিরে  বৌদ্ধ  ভিক্ষুদের হাতে ধর্মীয় শিষ্টাচারে দীক্ষিত করা হয়। 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2" descr="C:\Users\sagor khan\Downloads\ক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3276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85344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8305800" cy="487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304800"/>
            <a:ext cx="5486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রাখইনদের</a:t>
            </a:r>
            <a:r>
              <a:rPr lang="en-US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সাংস্কৃতিক জীবন  </a:t>
            </a:r>
            <a:endParaRPr lang="en-US" sz="4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8153400" cy="16002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রাখাইনদের ঘরবাড়িঃ </a:t>
            </a:r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নদীর পাড় ও সমুদ্র উপকূলের সমতল ভূমিতে রাখাইনদের গ্রামগুলো অবস্থিত।  রাখাইনরা মাচা পেতে ঘর  তৈরি করে। তাদের কারও ঘর গোলপাতার ছাউনি,আবার কারও ঘর  টিনের হয়ে থাকে। </a:t>
            </a:r>
          </a:p>
          <a:p>
            <a:pPr algn="ctr"/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8153400" cy="1600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রাখাইনদের পোশাকঃ </a:t>
            </a:r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 পুরুষেরা লুঙ্গি ও ফতুয়া পরে। পুরুরা সাধারণ ফতুয়ার উপর লুঙ্গি পরে। মন্দিরে প্রার্থনাকালীন এবং বিভিন্ন ধর্মীয় ও লোকজ অনুষ্ঠানে তারা মাথায় পাগড়ি  পরে। পাগড়ি তাদের ঐতিহ্যের প্রতীক।রাখাইন মেয়েরা লুঙ্গি পড়ে। লুঙ্গির উপরে ব্লাউজ  পরে।    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048000"/>
            <a:ext cx="8229600" cy="1600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রাখাইনদের আচার-অনুষ্ঠানঃ</a:t>
            </a:r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গৌতম বুদ্ধের জন্ম-বার্ষিকী,বৈশাখি পূর্ণিমা,বসন্ত উৎসব  প্রধান।চৈত্র-সংক্রান্তিতে রাখাইনরা যে সাংগ্রাই উৎসব পালন করে করে তাদের সবচেয়ে বৃহৎ ও সর্বজনীন আন্দন উৎসব  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228600"/>
            <a:ext cx="83820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নিচের চিত্রগুলো ভাল করে লক্ষ কর </a:t>
            </a:r>
            <a:endParaRPr lang="en-US" sz="4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8229600" cy="487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524000"/>
            <a:ext cx="3581400" cy="3200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1524000"/>
            <a:ext cx="3657600" cy="3200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New folder\a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3581400" cy="32004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sagor khan\Downloads\ক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3581400" cy="32004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09600" y="5029200"/>
            <a:ext cx="82296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রাখাইনদের বাড়িঘর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228600"/>
            <a:ext cx="83058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8305800" cy="487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1905000"/>
            <a:ext cx="3581400" cy="2667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New folder\IMG20190915133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92200" y="-9372600"/>
            <a:ext cx="2651760" cy="1988820"/>
          </a:xfrm>
          <a:prstGeom prst="rect">
            <a:avLst/>
          </a:prstGeom>
          <a:noFill/>
        </p:spPr>
      </p:pic>
      <p:pic>
        <p:nvPicPr>
          <p:cNvPr id="10" name="Content Placeholder 7" descr="IMG20190915133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676400"/>
            <a:ext cx="3657600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685800" y="5029200"/>
            <a:ext cx="8153400" cy="1143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রাখাইনদের সবচেয়ে বৃহৎ ও সর্বজনীন আনন্দ উৎসব কোনটি?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04800"/>
            <a:ext cx="5257800" cy="8382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দলীয় কাজ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228600"/>
            <a:ext cx="83820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নিচের চিত্রগুলো ভাল করে লক্ষ কর </a:t>
            </a:r>
            <a:endParaRPr lang="en-US" sz="4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382000" cy="495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371600"/>
            <a:ext cx="3581400" cy="2895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1447800"/>
            <a:ext cx="3581400" cy="2819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ক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3429000" cy="28194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sagor khan\Downloads\ক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447800"/>
            <a:ext cx="3429000" cy="28194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09600" y="4648200"/>
            <a:ext cx="83820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রাখাইনদের জলখেলি উৎসব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228600"/>
            <a:ext cx="83058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চিত্র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ভাল করে লক্ষ কর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305800" cy="4953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1752600"/>
            <a:ext cx="3352800" cy="2667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ক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00200"/>
            <a:ext cx="4114800" cy="3048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609600" y="2590800"/>
            <a:ext cx="18288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সাংগ্রাই উৎসব 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953000"/>
            <a:ext cx="8229600" cy="12192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চৈত্র-সংক্রান্তিতে রাখাইনরা যে সাংগ্রাই উৎসব পালন করে করে তাদের সবচেয়ে বৃহৎ ও সর্বজনীন আন্দন উৎসব 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152400"/>
            <a:ext cx="83820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চিত্র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টি</a:t>
            </a:r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ভাল করে লক্ষ কর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8382000" cy="4953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1676400"/>
            <a:ext cx="3581400" cy="2667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ক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0"/>
            <a:ext cx="4343400" cy="32004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09600" y="4953000"/>
            <a:ext cx="83058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রাখাইনদের বিবাহ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009900" y="3009900"/>
            <a:ext cx="6553200" cy="533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33400" y="228600"/>
            <a:ext cx="83820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bn-IN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পরিচিতি 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8458200" cy="5029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1447800"/>
            <a:ext cx="2819400" cy="2743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13" descr="IMG_9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38200" y="1600200"/>
            <a:ext cx="2362200" cy="2514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581400" y="2133600"/>
            <a:ext cx="5029200" cy="3124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মোহাম্মদ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সাখাওয়াত হোসেন </a:t>
            </a:r>
          </a:p>
          <a:p>
            <a:pPr>
              <a:buNone/>
            </a:pPr>
            <a:r>
              <a:rPr lang="bn-IN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সহকারি শিক্ষক (ব্যবসায় শিক্ষা ) </a:t>
            </a:r>
          </a:p>
          <a:p>
            <a:pPr>
              <a:buNone/>
            </a:pPr>
            <a:r>
              <a:rPr lang="bn-IN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মোক্তাল হোসেন উচ্চ বিদ্যালয় ,সদর ,নেত্রকোণা  </a:t>
            </a:r>
            <a:endParaRPr lang="bn-IN" sz="32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shakhawath747@gamil.com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n-IN" sz="2400" dirty="0" smtClean="0">
              <a:solidFill>
                <a:srgbClr val="FF0000"/>
              </a:solidFill>
              <a:latin typeface="Times New Roman" pitchFamily="18" charset="0"/>
              <a:cs typeface="SutonnyOMJ" pitchFamily="2" charset="0"/>
            </a:endParaRPr>
          </a:p>
          <a:p>
            <a:pPr>
              <a:buNone/>
            </a:pPr>
            <a:r>
              <a:rPr lang="bn-IN" sz="3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Mob: </a:t>
            </a:r>
          </a:p>
          <a:p>
            <a:pPr>
              <a:buNone/>
            </a:pPr>
            <a:r>
              <a:rPr lang="bn-IN" sz="2400" dirty="0" smtClean="0">
                <a:solidFill>
                  <a:srgbClr val="002060"/>
                </a:solidFill>
                <a:latin typeface="Times New Roman" pitchFamily="18" charset="0"/>
                <a:cs typeface="SutonnyOMJ" pitchFamily="2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01734475103 </a:t>
            </a:r>
            <a:endParaRPr lang="bn-IN" sz="2400" dirty="0" smtClean="0">
              <a:solidFill>
                <a:srgbClr val="002060"/>
              </a:solidFill>
              <a:latin typeface="Times New Roman" pitchFamily="18" charset="0"/>
              <a:cs typeface="SutonnyOMJ" pitchFamily="2" charset="0"/>
            </a:endParaRPr>
          </a:p>
          <a:p>
            <a:pPr>
              <a:buNone/>
            </a:pPr>
            <a:r>
              <a:rPr lang="bn-IN" sz="2400" dirty="0" smtClean="0">
                <a:solidFill>
                  <a:srgbClr val="002060"/>
                </a:solidFill>
                <a:latin typeface="Times New Roman" pitchFamily="18" charset="0"/>
                <a:cs typeface="SutonnyOMJ" pitchFamily="2" charset="0"/>
              </a:rPr>
              <a:t>     01917636486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n-IN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  </a:t>
            </a:r>
            <a:endParaRPr lang="en-US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228600"/>
            <a:ext cx="8382000" cy="914400"/>
          </a:xfrm>
          <a:prstGeom prst="roundRect">
            <a:avLst/>
          </a:prstGeom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নিচের চিত্রগুলো ভাল করে লক্ষ কর </a:t>
            </a:r>
            <a:endParaRPr lang="en-US" sz="4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305800" cy="49530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524000"/>
            <a:ext cx="3581400" cy="2895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1524000"/>
            <a:ext cx="3581400" cy="2895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ক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3505200" cy="28956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sagor khan\Downloads\ক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24000"/>
            <a:ext cx="3505200" cy="28956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85800" y="4876800"/>
            <a:ext cx="8153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ঐতিহ্যবাহী পোশাকে রাখাইন নারী ও পুরুষ   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228600"/>
            <a:ext cx="8305800" cy="914400"/>
          </a:xfrm>
          <a:prstGeom prst="roundRect">
            <a:avLst/>
          </a:prstGeom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305800" cy="4953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০১।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‘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গবং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’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?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উত্তরঃ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‘</a:t>
            </a:r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গবং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‘ </a:t>
            </a:r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পাগড়ি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বিশেষ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০২।রাখাইন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শব্দটি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উ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ৎপত্তি কোন  ভাষা থেকে? 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উত্তরঃ </a:t>
            </a:r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রাখাইন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শব্দটি</a:t>
            </a:r>
            <a:r>
              <a:rPr lang="en-US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উ</a:t>
            </a:r>
            <a:r>
              <a:rPr lang="bn-IN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ৎপত্তি পালি ভাষার ‘রাক্ষাইন’ থেকে। </a:t>
            </a:r>
          </a:p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০৩।  ‘রাখাইন’ শব্দটির অর্থ কী?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উত্তরঃ রাখাইন’ শব্দটির অর্থ  রক্ষণশীল জাতি। </a:t>
            </a:r>
          </a:p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০৪।রাখাইনদের সবচেয়ে বড় উৎসবের নাম কী?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উত্তরঃ রাখাইনদের সবচেয়ে বড় উৎসবের নাম  হলো সাংগাই। </a:t>
            </a:r>
            <a:endParaRPr lang="en-US" sz="32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04800"/>
            <a:ext cx="4419600" cy="8382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মূল্যায়ন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83820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8229600" cy="4800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752600"/>
            <a:ext cx="3962400" cy="3048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New folder\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828800"/>
            <a:ext cx="3810000" cy="28956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514600" y="304800"/>
            <a:ext cx="44958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বাড়ির কাজ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181600"/>
            <a:ext cx="8153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রাখইনদের সামাজিক,অর্থনৈতিক, সাংস্কৃতিক ও ধর্মীয় জীবনের  প্রধান প্রধান বৈশিষ্ট্য গুলো উল্লেখ কর?  </a:t>
            </a:r>
            <a:endParaRPr lang="en-US" sz="2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83058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8305800" cy="487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New folder\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73914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3048000"/>
            <a:ext cx="4419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SutonnyOMJ" pitchFamily="2" charset="0"/>
                <a:cs typeface="SutonnyOMJ" pitchFamily="2" charset="0"/>
              </a:rPr>
              <a:t>ধন্যবাদ 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304800"/>
            <a:ext cx="55626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আজকের ক্লাসে সবাইকে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009900" y="3009900"/>
            <a:ext cx="6553200" cy="533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152400"/>
            <a:ext cx="83058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 </a:t>
            </a:r>
            <a:r>
              <a:rPr lang="bn-IN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পরিচিতি </a:t>
            </a:r>
            <a:endParaRPr lang="en-US" sz="4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8305800" cy="5105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1905000"/>
            <a:ext cx="2971800" cy="2743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:\Users\sagor khan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2514600" cy="281050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962400" y="1219200"/>
            <a:ext cx="4876800" cy="5105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শ্রেণিঃ৮ম </a:t>
            </a:r>
            <a:endParaRPr lang="bn-IN" sz="2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ঃ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</a:t>
            </a: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শ্ব ও পরিচয়  </a:t>
            </a:r>
            <a:endParaRPr lang="en-US" sz="2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শিরোনাম</a:t>
            </a: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:</a:t>
            </a: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 বিভিন্ন নূগোষ্ঠী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বিশেষ পাঠঃ 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IN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রাখাইন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) </a:t>
            </a:r>
            <a:r>
              <a:rPr lang="bn-IN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bn-IN" sz="2800" dirty="0" smtClean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সময়ঃ০০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.00.00</a:t>
            </a: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তারিখঃ ০০.০০.০০ 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009900" y="3009900"/>
            <a:ext cx="6553200" cy="533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152400"/>
            <a:ext cx="83058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 গল্পটির দ্বারা কোন 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</a:t>
            </a:r>
            <a:r>
              <a:rPr lang="bn-IN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ৃ-গোষ্ঠী বোঝানো হয়েছে ? 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8305800" cy="5105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600200"/>
            <a:ext cx="8001000" cy="3352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বার্ষিক পরীক্ষার পর সাইফা বাবা-মায়ের সাথে ককবাজার বেড়াতে যায়। সেখানে ক্ষুদ্র নৃগোষ্ঠীর এক মেয়ের সাথে তার পরিচয় হয় যারা জাতি হিসেবে রক্ষণশীল।তারা মঙ্গোলীয় নৃগোষ্ঠীয় এবং মেয়েদেরকে শ্রদ্ধা করে। নদীর পাড়ে ও সমভূভিতে তাদের বসবাস। 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4953000"/>
            <a:ext cx="2514600" cy="137160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009900" y="3009900"/>
            <a:ext cx="6553200" cy="533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33400" y="228600"/>
            <a:ext cx="83820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 চিত্রগুলো  দ্বারা কোন 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</a:t>
            </a:r>
            <a:r>
              <a:rPr lang="bn-IN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ৃ-গোষ্ঠী বোঝানো হয়েছে ? 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8458200" cy="5029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447800"/>
            <a:ext cx="3276600" cy="3352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524000"/>
            <a:ext cx="3276600" cy="3352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3124200" cy="3276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sagor khan\Downloads\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24000"/>
            <a:ext cx="3276600" cy="3276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429000" y="5029200"/>
            <a:ext cx="1981200" cy="1143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324600"/>
            <a:ext cx="9144000" cy="5334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009900" y="3009900"/>
            <a:ext cx="6553200" cy="533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83058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8458200" cy="487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676400"/>
            <a:ext cx="2971800" cy="3276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gor khan\Downloads\image-1812 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2971800" cy="3276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410200" y="1828800"/>
            <a:ext cx="3200400" cy="2819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SutonnyOMJ" pitchFamily="2" charset="0"/>
                <a:cs typeface="SutonnyOMJ" pitchFamily="2" charset="0"/>
              </a:rPr>
              <a:t>রাখাইন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304800"/>
            <a:ext cx="41910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533400" y="228600"/>
            <a:ext cx="83820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8382000" cy="487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এই পাঠ শেষে শিক্ষার্থীরা-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০১। রাখইনদের কোথায় বাস করে তা বলতে পারবে।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০২।রাখাইনদের সামাজিক জীবন ধারা ব্যাখ্যা করতে পারবে।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রাখইনদের ধর্মীয় জীবন ব্যবস্থা ব্যাখ্যা করতে পারবে।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০</a:t>
            </a:r>
            <a:r>
              <a:rPr lang="en-US" sz="240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</a:t>
            </a:r>
            <a:r>
              <a:rPr lang="bn-IN" sz="240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রাখাইনদের </a:t>
            </a:r>
            <a:r>
              <a:rPr lang="bn-IN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সাংস্কূতিক জীবন ব্যবস্থা বর্ণনা করতে পারবে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28600"/>
            <a:ext cx="4343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শিখনফল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228600"/>
            <a:ext cx="83058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305800" cy="4953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228600"/>
            <a:ext cx="472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রাখইনদের</a:t>
            </a:r>
            <a:r>
              <a:rPr lang="en-US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বসবাস </a:t>
            </a:r>
            <a:endParaRPr lang="en-US" sz="40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2286000"/>
            <a:ext cx="2286000" cy="1828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পটুয়াখালী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4267200"/>
            <a:ext cx="2286000" cy="1828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ককবা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জার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2209800"/>
            <a:ext cx="2286000" cy="1828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বরগুনা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9000" y="1981200"/>
            <a:ext cx="2514600" cy="22098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বাংলাদেশের 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4495800"/>
            <a:ext cx="4953000" cy="1600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বর্তমানে মিয়ারমানে আরাকান অঞ্চলে রাখাইনদের আদিবাস 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</p:spPr>
      </p:pic>
      <p:pic>
        <p:nvPicPr>
          <p:cNvPr id="3" name="Picture 2" descr="C:\Users\sagor khan\Downloads\p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71800" y="2971800"/>
            <a:ext cx="6553200" cy="6096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8305800" cy="914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305800" cy="4876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981200"/>
            <a:ext cx="5486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০১।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রাখাইন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পরিবার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প্রধানত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পি</a:t>
            </a:r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তৃতান্ত্রিক ।</a:t>
            </a:r>
            <a:r>
              <a:rPr lang="bn-IN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429000"/>
            <a:ext cx="5486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০২।পিতাই পরিবারে প্রধান ।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648200"/>
            <a:ext cx="5486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০৩। নারীদেরকে তারা শ্রদ্ধা করে। 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304800"/>
            <a:ext cx="45720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রাখইনদের</a:t>
            </a:r>
            <a:r>
              <a:rPr lang="en-US" sz="32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সামাজিক জীবন  </a:t>
            </a:r>
            <a:endParaRPr lang="en-US" sz="3200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532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 khan</dc:creator>
  <cp:lastModifiedBy>User</cp:lastModifiedBy>
  <cp:revision>49</cp:revision>
  <dcterms:created xsi:type="dcterms:W3CDTF">2021-06-23T23:04:51Z</dcterms:created>
  <dcterms:modified xsi:type="dcterms:W3CDTF">2021-10-15T10:45:13Z</dcterms:modified>
</cp:coreProperties>
</file>