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5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901521" y="2730321"/>
            <a:ext cx="10483403" cy="1738648"/>
          </a:xfrm>
          <a:prstGeom prst="parallelogram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spc="5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Matura MT Script Capitals" panose="03020802060602070202" pitchFamily="66" charset="0"/>
              </a:rPr>
              <a:t>Welcome to my class</a:t>
            </a:r>
            <a:endParaRPr lang="en-US" sz="6600" b="1" spc="50" dirty="0">
              <a:ln w="0"/>
              <a:solidFill>
                <a:schemeClr val="bg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Matura MT Script Capitals" panose="0302080206060207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519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187131" y="734284"/>
            <a:ext cx="10269764" cy="1803043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Fifthly:</a:t>
            </a:r>
          </a:p>
          <a:p>
            <a:pPr algn="ctr"/>
            <a:r>
              <a:rPr lang="en-US" sz="2000" b="1" dirty="0" smtClean="0"/>
              <a:t>If an adjective is used before a noun then we use ‘a’ or ‘an’ before it but if the adjective is in superlative degree then  we use ‘the’ before it. </a:t>
            </a:r>
          </a:p>
          <a:p>
            <a:pPr algn="ctr"/>
            <a:r>
              <a:rPr lang="en-US" sz="2000" b="1" dirty="0" smtClean="0"/>
              <a:t>[So ‘the’ is used before superlative.]</a:t>
            </a:r>
            <a:endParaRPr lang="en-US" sz="20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1765353" y="3166498"/>
            <a:ext cx="9131121" cy="3103809"/>
          </a:xfrm>
          <a:prstGeom prst="roundRect">
            <a:avLst/>
          </a:prstGeom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Examples:</a:t>
            </a:r>
          </a:p>
          <a:p>
            <a:pPr algn="ctr"/>
            <a:endParaRPr lang="en-US" dirty="0" smtClean="0"/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Dhaka is </a:t>
            </a:r>
            <a:r>
              <a:rPr lang="en-US" sz="2800" b="1" u="sng" dirty="0" smtClean="0">
                <a:solidFill>
                  <a:srgbClr val="FF0000"/>
                </a:solidFill>
              </a:rPr>
              <a:t>the</a:t>
            </a:r>
            <a:r>
              <a:rPr lang="en-US" sz="2800" dirty="0" smtClean="0"/>
              <a:t> biggest  city in Bangladesh.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800" dirty="0" err="1" smtClean="0"/>
              <a:t>Rihan</a:t>
            </a:r>
            <a:r>
              <a:rPr lang="en-US" sz="2800" dirty="0" smtClean="0"/>
              <a:t> was </a:t>
            </a:r>
            <a:r>
              <a:rPr lang="en-US" sz="2800" b="1" u="sng" dirty="0" smtClean="0">
                <a:solidFill>
                  <a:srgbClr val="FF0000"/>
                </a:solidFill>
              </a:rPr>
              <a:t>the</a:t>
            </a:r>
            <a:r>
              <a:rPr lang="en-US" sz="2800" dirty="0" smtClean="0"/>
              <a:t> tallest boy in the batch.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800" dirty="0" err="1" smtClean="0"/>
              <a:t>Rangpur</a:t>
            </a:r>
            <a:r>
              <a:rPr lang="en-US" sz="2800" dirty="0" smtClean="0"/>
              <a:t> is one of </a:t>
            </a:r>
            <a:r>
              <a:rPr lang="en-US" sz="2800" b="1" u="sng" dirty="0" smtClean="0">
                <a:solidFill>
                  <a:srgbClr val="FF0000"/>
                </a:solidFill>
              </a:rPr>
              <a:t>the</a:t>
            </a:r>
            <a:r>
              <a:rPr lang="en-US" sz="2800" dirty="0" smtClean="0"/>
              <a:t> newest division.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648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35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350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35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344325" y="693374"/>
            <a:ext cx="9659158" cy="181592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ller" panose="02000503030000020004" pitchFamily="2" charset="0"/>
              </a:rPr>
              <a:t>Sixthly:</a:t>
            </a:r>
          </a:p>
          <a:p>
            <a:pPr algn="ctr"/>
            <a:endParaRPr lang="en-US" sz="1400" b="1" dirty="0" smtClean="0">
              <a:latin typeface="Aller" panose="02000503030000020004" pitchFamily="2" charset="0"/>
            </a:endParaRPr>
          </a:p>
          <a:p>
            <a:pPr algn="ctr"/>
            <a:r>
              <a:rPr lang="en-US" dirty="0">
                <a:latin typeface="Aller" panose="02000503030000020004" pitchFamily="2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Obviously ‘the’ is used before some nouns those denote the name of some historical places &amp; countries.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8186" y="3181082"/>
            <a:ext cx="11075831" cy="2511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ller" panose="02000503030000020004" pitchFamily="2" charset="0"/>
              </a:rPr>
              <a:t>Examples:</a:t>
            </a:r>
          </a:p>
          <a:p>
            <a:pPr algn="ctr"/>
            <a:endParaRPr lang="en-US" sz="1000" dirty="0" smtClean="0"/>
          </a:p>
          <a:p>
            <a:pPr marL="2171700" lvl="4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The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Panjab</a:t>
            </a:r>
            <a:r>
              <a:rPr lang="en-US" sz="2400" dirty="0" smtClean="0">
                <a:latin typeface="Arial Black" panose="020B0A04020102020204" pitchFamily="34" charset="0"/>
              </a:rPr>
              <a:t> is in Pakistan.</a:t>
            </a:r>
          </a:p>
          <a:p>
            <a:pPr marL="2171700" lvl="4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rial Black" panose="020B0A04020102020204" pitchFamily="34" charset="0"/>
              </a:rPr>
              <a:t> English is originated from </a:t>
            </a:r>
            <a:r>
              <a:rPr lang="en-US" sz="24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the</a:t>
            </a:r>
            <a:r>
              <a:rPr lang="en-US" sz="2400" dirty="0" smtClean="0">
                <a:latin typeface="Arial Black" panose="020B0A04020102020204" pitchFamily="34" charset="0"/>
              </a:rPr>
              <a:t> UK.</a:t>
            </a:r>
          </a:p>
          <a:p>
            <a:pPr marL="2171700" lvl="4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The</a:t>
            </a:r>
            <a:r>
              <a:rPr lang="en-US" sz="2400" dirty="0" smtClean="0">
                <a:latin typeface="Arial Black" panose="020B0A04020102020204" pitchFamily="34" charset="0"/>
              </a:rPr>
              <a:t> USA is the most famous country in the world</a:t>
            </a:r>
            <a:r>
              <a:rPr lang="en-US" sz="3200" dirty="0" smtClean="0">
                <a:latin typeface="Arial Black" panose="020B0A04020102020204" pitchFamily="34" charset="0"/>
              </a:rPr>
              <a:t>.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50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645460" y="2060619"/>
            <a:ext cx="10851775" cy="2928239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ller Light" panose="02000503000000020004" pitchFamily="2" charset="0"/>
              </a:rPr>
              <a:t>‘The’ is the most important article. It’s use is unlimited. It’s use  depends on the application of nouns in a sentence.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ller Light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5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03797" y="1715731"/>
            <a:ext cx="9118242" cy="29492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oper Black" panose="0208090404030B020404" pitchFamily="18" charset="0"/>
              </a:rPr>
              <a:t>Good Bye</a:t>
            </a:r>
            <a:endParaRPr lang="en-US" sz="9600" dirty="0">
              <a:solidFill>
                <a:schemeClr val="accent2">
                  <a:lumMod val="40000"/>
                  <a:lumOff val="60000"/>
                </a:schemeClr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5422005" y="283335"/>
            <a:ext cx="5383369" cy="2021983"/>
          </a:xfrm>
          <a:prstGeom prst="wedgeEllipseCallout">
            <a:avLst>
              <a:gd name="adj1" fmla="val -26335"/>
              <a:gd name="adj2" fmla="val 10135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Teacher’s </a:t>
            </a:r>
            <a:r>
              <a:rPr lang="en-US" sz="32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</a:t>
            </a:r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ntroduction</a:t>
            </a:r>
            <a:endParaRPr 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5512158" y="3734875"/>
            <a:ext cx="6272011" cy="23181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Tasnim</a:t>
            </a:r>
            <a:r>
              <a:rPr lang="en-US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Aktar</a:t>
            </a:r>
            <a:r>
              <a:rPr lang="en-US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Chowdhury</a:t>
            </a:r>
          </a:p>
          <a:p>
            <a:pPr algn="ctr"/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Assistant Teacher</a:t>
            </a:r>
          </a:p>
          <a:p>
            <a:pPr algn="ctr"/>
            <a:r>
              <a:rPr lang="en-US" sz="2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Chilahati</a:t>
            </a: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Girls’ School &amp; College</a:t>
            </a: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294" y="3174974"/>
            <a:ext cx="3009339" cy="3283781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Righ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28914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-218184" y="2443197"/>
            <a:ext cx="9672034" cy="3142445"/>
          </a:xfrm>
          <a:prstGeom prst="flowChartProcess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lgerian" panose="04020705040A02060702" pitchFamily="82" charset="0"/>
              </a:rPr>
              <a:t>Class: seven </a:t>
            </a:r>
          </a:p>
          <a:p>
            <a:pPr algn="ctr"/>
            <a:r>
              <a:rPr lang="en-US" sz="54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lgerian" panose="04020705040A02060702" pitchFamily="82" charset="0"/>
              </a:rPr>
              <a:t>English Grammar</a:t>
            </a:r>
          </a:p>
          <a:p>
            <a:pPr algn="ctr"/>
            <a:r>
              <a:rPr lang="en-US" sz="54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lgerian" panose="04020705040A02060702" pitchFamily="82" charset="0"/>
              </a:rPr>
              <a:t>Article </a:t>
            </a:r>
            <a:endParaRPr lang="en-US" sz="540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2667631" y="324432"/>
            <a:ext cx="6632620" cy="1687133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latin typeface="Actonia PERSONAL USE" pitchFamily="2" charset="0"/>
              </a:rPr>
              <a:t>Lesson Identity</a:t>
            </a:r>
            <a:endParaRPr lang="en-US" sz="7200" b="1" dirty="0">
              <a:latin typeface="Actonia PERSONAL 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28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1403797" y="818359"/>
            <a:ext cx="9373059" cy="1781149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lba Super" panose="00000400000000000000" pitchFamily="2" charset="0"/>
              </a:rPr>
              <a:t>Learning Outcomes</a:t>
            </a:r>
            <a:endParaRPr lang="en-US" sz="3600" dirty="0">
              <a:latin typeface="Alba Super" panose="000004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1783" y="3425780"/>
            <a:ext cx="998922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ller" panose="02000503030000020004" pitchFamily="2" charset="0"/>
              </a:rPr>
              <a:t>After completing this lesson students will be able to-</a:t>
            </a:r>
          </a:p>
          <a:p>
            <a:endParaRPr lang="en-US" sz="3200" dirty="0" smtClean="0">
              <a:latin typeface="Algerian" panose="04020705040A02060702" pitchFamily="8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Agency FB" panose="020B0503020202020204" pitchFamily="34" charset="0"/>
              </a:rPr>
              <a:t>differ indefinite &amp; definite articles.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>
                <a:latin typeface="Agency FB" panose="020B0503020202020204" pitchFamily="34" charset="0"/>
              </a:rPr>
              <a:t>u</a:t>
            </a:r>
            <a:r>
              <a:rPr lang="en-US" sz="3600" dirty="0" smtClean="0">
                <a:latin typeface="Agency FB" panose="020B0503020202020204" pitchFamily="34" charset="0"/>
              </a:rPr>
              <a:t>se definite article “the”.</a:t>
            </a:r>
            <a:endParaRPr lang="en-US" sz="3600" dirty="0">
              <a:latin typeface="Agency FB" panose="020B05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Agency FB" panose="020B0503020202020204" pitchFamily="34" charset="0"/>
              </a:rPr>
              <a:t>fill up the gaps accurately. </a:t>
            </a:r>
            <a:endParaRPr lang="en-US" sz="36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12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1941765" y="897289"/>
            <a:ext cx="8025195" cy="1944710"/>
          </a:xfrm>
          <a:prstGeom prst="down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What is definite article?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744584" y="3374264"/>
            <a:ext cx="11181806" cy="3053429"/>
          </a:xfrm>
          <a:prstGeom prst="horizontalScroll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oper Black" panose="0208090404030B020404" pitchFamily="18" charset="0"/>
              </a:rPr>
              <a:t>The word that modifies a noun specifically is called definite  article.</a:t>
            </a:r>
          </a:p>
          <a:p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ooper Black" panose="0208090404030B020404" pitchFamily="18" charset="0"/>
            </a:endParaRPr>
          </a:p>
          <a:p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oper Black" panose="0208090404030B020404" pitchFamily="18" charset="0"/>
              </a:rPr>
              <a:t>“The” is the only definite article.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3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1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61373" y="274247"/>
            <a:ext cx="8886422" cy="128788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atura MT Script Capitals" panose="03020802060602070202" pitchFamily="66" charset="0"/>
              </a:rPr>
              <a:t>Idea: Where &amp; how to use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3" name="Flowchart: Data 2"/>
          <p:cNvSpPr/>
          <p:nvPr/>
        </p:nvSpPr>
        <p:spPr>
          <a:xfrm>
            <a:off x="850005" y="1885245"/>
            <a:ext cx="9942491" cy="1947167"/>
          </a:xfrm>
          <a:prstGeom prst="flowChartInputOutput">
            <a:avLst/>
          </a:prstGeom>
          <a:solidFill>
            <a:srgbClr val="1254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Berlin Sans FB" panose="020E0602020502020306" pitchFamily="34" charset="0"/>
              </a:rPr>
              <a:t>Firstly:</a:t>
            </a:r>
          </a:p>
          <a:p>
            <a:pPr algn="ctr"/>
            <a:endParaRPr lang="en-US" sz="1600" b="1" dirty="0" smtClean="0">
              <a:latin typeface="Berlin Sans FB" panose="020E0602020502020306" pitchFamily="34" charset="0"/>
            </a:endParaRPr>
          </a:p>
          <a:p>
            <a:pPr algn="ctr"/>
            <a:r>
              <a:rPr lang="en-US" sz="2400" dirty="0" smtClean="0">
                <a:latin typeface="Berlin Sans FB" panose="020E0602020502020306" pitchFamily="34" charset="0"/>
              </a:rPr>
              <a:t> “The” is used before a noun that denotes a person, an object, a nation &amp; hole class.</a:t>
            </a:r>
            <a:endParaRPr lang="en-US" sz="2400" dirty="0">
              <a:latin typeface="Berlin Sans FB" panose="020E0602020502020306" pitchFamily="34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886938" y="4138287"/>
            <a:ext cx="10560676" cy="260153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Examples: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Person: </a:t>
            </a:r>
            <a:r>
              <a:rPr lang="en-US" sz="2400" b="1" u="sng" dirty="0" smtClean="0">
                <a:solidFill>
                  <a:srgbClr val="FF0000"/>
                </a:solidFill>
              </a:rPr>
              <a:t>The</a:t>
            </a:r>
            <a:r>
              <a:rPr lang="en-US" sz="2400" dirty="0" smtClean="0"/>
              <a:t> man is very poor. 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Object: </a:t>
            </a:r>
            <a:r>
              <a:rPr lang="en-US" sz="2400" b="1" u="sng" dirty="0" smtClean="0">
                <a:solidFill>
                  <a:srgbClr val="FF0000"/>
                </a:solidFill>
              </a:rPr>
              <a:t>The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pen I gave you yesterday was red.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Nation: </a:t>
            </a:r>
            <a:r>
              <a:rPr lang="en-US" sz="2400" b="1" u="sng" dirty="0" smtClean="0">
                <a:solidFill>
                  <a:srgbClr val="FF0000"/>
                </a:solidFill>
              </a:rPr>
              <a:t>The</a:t>
            </a:r>
            <a:r>
              <a:rPr lang="en-US" sz="2400" dirty="0" smtClean="0">
                <a:solidFill>
                  <a:schemeClr val="tx1"/>
                </a:solidFill>
              </a:rPr>
              <a:t> English speak in English.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Hole Class: </a:t>
            </a:r>
            <a:r>
              <a:rPr lang="en-US" sz="2400" b="1" u="sng" dirty="0" smtClean="0">
                <a:solidFill>
                  <a:srgbClr val="FF0000"/>
                </a:solidFill>
              </a:rPr>
              <a:t>The</a:t>
            </a:r>
            <a:r>
              <a:rPr lang="en-US" sz="2400" dirty="0" smtClean="0">
                <a:solidFill>
                  <a:schemeClr val="tx1"/>
                </a:solidFill>
              </a:rPr>
              <a:t> rich are not always happy.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88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93950" y="618187"/>
            <a:ext cx="9182637" cy="170001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Secondly:</a:t>
            </a:r>
            <a:r>
              <a:rPr lang="en-US" sz="2400" b="1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28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ler" panose="02000503030000020004" pitchFamily="2" charset="0"/>
              </a:rPr>
              <a:t>We use “the” before a noun that denotes unique things, holy/famous books &amp; newspapers.</a:t>
            </a:r>
            <a:endParaRPr lang="en-US" sz="2800" dirty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ler" panose="02000503030000020004" pitchFamily="2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759855" y="2987896"/>
            <a:ext cx="10586434" cy="3232597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Examples:</a:t>
            </a:r>
          </a:p>
          <a:p>
            <a:pPr algn="ctr"/>
            <a:endParaRPr lang="en-US" sz="800" dirty="0"/>
          </a:p>
          <a:p>
            <a:pPr algn="ctr"/>
            <a:endParaRPr lang="en-US" sz="800" dirty="0" smtClean="0"/>
          </a:p>
          <a:p>
            <a:pPr lvl="4"/>
            <a:r>
              <a:rPr lang="en-US" sz="2800" dirty="0" smtClean="0">
                <a:solidFill>
                  <a:schemeClr val="tx1"/>
                </a:solidFill>
              </a:rPr>
              <a:t>1. </a:t>
            </a:r>
            <a:r>
              <a:rPr lang="en-US" sz="2800" b="1" u="sng" dirty="0" smtClean="0">
                <a:solidFill>
                  <a:srgbClr val="FF0000"/>
                </a:solidFill>
              </a:rPr>
              <a:t>The</a:t>
            </a:r>
            <a:r>
              <a:rPr lang="en-US" sz="2800" dirty="0" smtClean="0"/>
              <a:t> earth moves round the sun.</a:t>
            </a:r>
          </a:p>
          <a:p>
            <a:pPr lvl="4"/>
            <a:r>
              <a:rPr lang="en-US" sz="2800" dirty="0" smtClean="0"/>
              <a:t>2. </a:t>
            </a:r>
            <a:r>
              <a:rPr lang="en-US" sz="2800" b="1" u="sng" dirty="0" smtClean="0">
                <a:solidFill>
                  <a:srgbClr val="FF0000"/>
                </a:solidFill>
              </a:rPr>
              <a:t>The</a:t>
            </a:r>
            <a:r>
              <a:rPr lang="en-US" sz="2800" dirty="0" smtClean="0"/>
              <a:t> Quran is the holiest book.</a:t>
            </a:r>
          </a:p>
          <a:p>
            <a:pPr lvl="4"/>
            <a:r>
              <a:rPr lang="en-US" sz="2800" dirty="0" smtClean="0"/>
              <a:t>3. </a:t>
            </a:r>
            <a:r>
              <a:rPr lang="en-US" sz="2800" b="1" u="sng" dirty="0" smtClean="0">
                <a:solidFill>
                  <a:srgbClr val="FF0000"/>
                </a:solidFill>
              </a:rPr>
              <a:t>The</a:t>
            </a:r>
            <a:r>
              <a:rPr lang="en-US" sz="2800" dirty="0" smtClean="0"/>
              <a:t> </a:t>
            </a:r>
            <a:r>
              <a:rPr lang="en-US" sz="2800" dirty="0" err="1" smtClean="0"/>
              <a:t>Shahanama</a:t>
            </a:r>
            <a:r>
              <a:rPr lang="en-US" sz="2800" dirty="0" smtClean="0"/>
              <a:t> is an epic.</a:t>
            </a:r>
          </a:p>
          <a:p>
            <a:pPr lvl="4"/>
            <a:r>
              <a:rPr lang="en-US" sz="2800" dirty="0" smtClean="0"/>
              <a:t>4. I read </a:t>
            </a:r>
            <a:r>
              <a:rPr lang="en-US" sz="2800" b="1" u="sng" dirty="0" smtClean="0">
                <a:solidFill>
                  <a:srgbClr val="FF0000"/>
                </a:solidFill>
              </a:rPr>
              <a:t>the</a:t>
            </a:r>
            <a:r>
              <a:rPr lang="en-US" sz="2800" dirty="0" smtClean="0"/>
              <a:t> daily </a:t>
            </a:r>
            <a:r>
              <a:rPr lang="en-US" sz="2800" dirty="0" err="1" smtClean="0"/>
              <a:t>Prothom</a:t>
            </a:r>
            <a:r>
              <a:rPr lang="en-US" sz="2800" dirty="0" smtClean="0"/>
              <a:t> </a:t>
            </a:r>
            <a:r>
              <a:rPr lang="en-US" sz="2800" dirty="0" err="1" smtClean="0"/>
              <a:t>Alo</a:t>
            </a:r>
            <a:r>
              <a:rPr lang="en-US" sz="2800" dirty="0"/>
              <a:t> </a:t>
            </a:r>
            <a:r>
              <a:rPr lang="en-US" sz="2800" dirty="0" smtClean="0"/>
              <a:t>everyday.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567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004552" y="425002"/>
            <a:ext cx="10045521" cy="206062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T</a:t>
            </a:r>
            <a:r>
              <a:rPr lang="en-US" sz="5400" b="1" dirty="0" smtClean="0"/>
              <a:t>hirdly:</a:t>
            </a:r>
          </a:p>
          <a:p>
            <a:pPr algn="ctr"/>
            <a:r>
              <a:rPr lang="en-US" sz="2400" b="1" dirty="0" smtClean="0"/>
              <a:t>“The” is also used before the geographical things such as the name of the oceans, rivers, mountains, islands, deserts and so on. </a:t>
            </a:r>
            <a:endParaRPr lang="en-US" sz="2400" b="1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1068946" y="3219718"/>
            <a:ext cx="9981127" cy="324547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Examples:</a:t>
            </a:r>
          </a:p>
          <a:p>
            <a:pPr algn="ctr"/>
            <a:endParaRPr lang="en-US" sz="1200" dirty="0" smtClean="0"/>
          </a:p>
          <a:p>
            <a:pPr lvl="5"/>
            <a:r>
              <a:rPr lang="en-US" sz="2400" dirty="0" smtClean="0">
                <a:solidFill>
                  <a:schemeClr val="tx1"/>
                </a:solidFill>
              </a:rPr>
              <a:t>1.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</a:rPr>
              <a:t>The</a:t>
            </a:r>
            <a:r>
              <a:rPr lang="en-US" sz="2400" dirty="0" smtClean="0"/>
              <a:t> pacific is the deepest ocean.</a:t>
            </a:r>
          </a:p>
          <a:p>
            <a:pPr lvl="5"/>
            <a:r>
              <a:rPr lang="en-US" sz="2400" dirty="0" smtClean="0"/>
              <a:t>2. We know that </a:t>
            </a:r>
            <a:r>
              <a:rPr lang="en-US" sz="2400" b="1" u="sng" dirty="0" smtClean="0">
                <a:solidFill>
                  <a:srgbClr val="FF0000"/>
                </a:solidFill>
              </a:rPr>
              <a:t>the</a:t>
            </a:r>
            <a:r>
              <a:rPr lang="en-US" sz="2400" dirty="0" smtClean="0"/>
              <a:t> Padma is a big river.</a:t>
            </a:r>
          </a:p>
          <a:p>
            <a:pPr lvl="5"/>
            <a:r>
              <a:rPr lang="en-US" sz="2400" dirty="0" smtClean="0"/>
              <a:t>3. I never visit </a:t>
            </a:r>
            <a:r>
              <a:rPr lang="en-US" sz="2400" b="1" u="sng" dirty="0" smtClean="0">
                <a:solidFill>
                  <a:srgbClr val="FF0000"/>
                </a:solidFill>
              </a:rPr>
              <a:t>the</a:t>
            </a:r>
            <a:r>
              <a:rPr lang="en-US" sz="2400" dirty="0" smtClean="0"/>
              <a:t> Himalayan.</a:t>
            </a:r>
          </a:p>
          <a:p>
            <a:pPr lvl="5"/>
            <a:r>
              <a:rPr lang="en-US" sz="2400" dirty="0" smtClean="0"/>
              <a:t>4. </a:t>
            </a:r>
            <a:r>
              <a:rPr lang="en-US" sz="2400" b="1" u="sng" dirty="0" smtClean="0">
                <a:solidFill>
                  <a:srgbClr val="FF0000"/>
                </a:solidFill>
              </a:rPr>
              <a:t>The</a:t>
            </a:r>
            <a:r>
              <a:rPr lang="en-US" sz="2400" dirty="0" smtClean="0"/>
              <a:t> </a:t>
            </a:r>
            <a:r>
              <a:rPr lang="en-US" sz="2400" dirty="0" err="1" smtClean="0"/>
              <a:t>Andamans</a:t>
            </a:r>
            <a:r>
              <a:rPr lang="en-US" sz="2400" dirty="0" smtClean="0"/>
              <a:t> is the only lonely islands.</a:t>
            </a:r>
          </a:p>
          <a:p>
            <a:pPr lvl="5"/>
            <a:r>
              <a:rPr lang="en-US" sz="2400" dirty="0" smtClean="0"/>
              <a:t>5. </a:t>
            </a:r>
            <a:r>
              <a:rPr lang="en-US" sz="2400" b="1" u="sng" dirty="0" smtClean="0">
                <a:solidFill>
                  <a:srgbClr val="FF0000"/>
                </a:solidFill>
              </a:rPr>
              <a:t>The</a:t>
            </a:r>
            <a:r>
              <a:rPr lang="en-US" sz="2400" dirty="0" smtClean="0"/>
              <a:t> Sahara is the biggest desert.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14486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00766" y="386366"/>
            <a:ext cx="9594761" cy="185455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Forthly</a:t>
            </a:r>
            <a:r>
              <a:rPr lang="en-US" sz="4400" b="1" dirty="0" smtClean="0"/>
              <a:t>: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2400" b="1" dirty="0" smtClean="0">
                <a:latin typeface="+mj-lt"/>
              </a:rPr>
              <a:t>We use “the” before material nouns. We also use “the” before compass direction &amp; the name of a season.</a:t>
            </a:r>
            <a:endParaRPr lang="en-US" sz="2400" b="1" dirty="0">
              <a:latin typeface="+mj-lt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493949" y="3013656"/>
            <a:ext cx="9453093" cy="2859110"/>
          </a:xfrm>
          <a:prstGeom prst="round2Diag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Examples:</a:t>
            </a:r>
          </a:p>
          <a:p>
            <a:pPr algn="ctr"/>
            <a:endParaRPr lang="en-US" sz="1400" dirty="0" smtClean="0"/>
          </a:p>
          <a:p>
            <a:pPr lvl="4"/>
            <a:r>
              <a:rPr lang="en-US" sz="3200" dirty="0" smtClean="0">
                <a:solidFill>
                  <a:schemeClr val="tx1"/>
                </a:solidFill>
              </a:rPr>
              <a:t>1. </a:t>
            </a:r>
            <a:r>
              <a:rPr lang="en-US" sz="3200" b="1" u="sng" dirty="0" smtClean="0">
                <a:solidFill>
                  <a:srgbClr val="FF0000"/>
                </a:solidFill>
              </a:rPr>
              <a:t>The</a:t>
            </a:r>
            <a:r>
              <a:rPr lang="en-US" sz="3200" dirty="0" smtClean="0"/>
              <a:t> rice of </a:t>
            </a:r>
            <a:r>
              <a:rPr lang="en-US" sz="3200" dirty="0" err="1" smtClean="0"/>
              <a:t>Dinajpur</a:t>
            </a:r>
            <a:r>
              <a:rPr lang="en-US" sz="3200" dirty="0" smtClean="0"/>
              <a:t> is fine.</a:t>
            </a:r>
          </a:p>
          <a:p>
            <a:pPr lvl="4"/>
            <a:r>
              <a:rPr lang="en-US" sz="3200" dirty="0" smtClean="0"/>
              <a:t>2. The sun rises in </a:t>
            </a:r>
            <a:r>
              <a:rPr lang="en-US" sz="3200" b="1" u="sng" dirty="0" smtClean="0">
                <a:solidFill>
                  <a:srgbClr val="FF0000"/>
                </a:solidFill>
              </a:rPr>
              <a:t>the</a:t>
            </a:r>
            <a:r>
              <a:rPr lang="en-US" sz="3200" dirty="0" smtClean="0"/>
              <a:t> east.</a:t>
            </a:r>
          </a:p>
          <a:p>
            <a:pPr lvl="4"/>
            <a:r>
              <a:rPr lang="en-US" sz="3200" dirty="0" smtClean="0"/>
              <a:t>3. It is very cold during </a:t>
            </a:r>
            <a:r>
              <a:rPr lang="en-US" sz="3200" b="1" u="sng" dirty="0" smtClean="0">
                <a:solidFill>
                  <a:srgbClr val="FF0000"/>
                </a:solidFill>
              </a:rPr>
              <a:t>the</a:t>
            </a:r>
            <a:r>
              <a:rPr lang="en-US" sz="3200" dirty="0" smtClean="0"/>
              <a:t> winter.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2668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332</TotalTime>
  <Words>503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Actonia PERSONAL USE</vt:lpstr>
      <vt:lpstr>Agency FB</vt:lpstr>
      <vt:lpstr>Alba Super</vt:lpstr>
      <vt:lpstr>Algerian</vt:lpstr>
      <vt:lpstr>Aller</vt:lpstr>
      <vt:lpstr>Aller Light</vt:lpstr>
      <vt:lpstr>Arial Black</vt:lpstr>
      <vt:lpstr>Berlin Sans FB</vt:lpstr>
      <vt:lpstr>Berlin Sans FB Demi</vt:lpstr>
      <vt:lpstr>Century Gothic</vt:lpstr>
      <vt:lpstr>Cooper Black</vt:lpstr>
      <vt:lpstr>Matura MT Script Capitals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54</cp:revision>
  <dcterms:created xsi:type="dcterms:W3CDTF">2021-10-15T04:58:41Z</dcterms:created>
  <dcterms:modified xsi:type="dcterms:W3CDTF">2021-10-15T15:08:18Z</dcterms:modified>
</cp:coreProperties>
</file>