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1" r:id="rId2"/>
    <p:sldId id="283" r:id="rId3"/>
    <p:sldId id="290" r:id="rId4"/>
    <p:sldId id="277" r:id="rId5"/>
    <p:sldId id="292" r:id="rId6"/>
    <p:sldId id="256" r:id="rId7"/>
    <p:sldId id="259" r:id="rId8"/>
    <p:sldId id="263" r:id="rId9"/>
    <p:sldId id="268" r:id="rId10"/>
    <p:sldId id="294" r:id="rId11"/>
    <p:sldId id="286" r:id="rId12"/>
    <p:sldId id="293" r:id="rId13"/>
    <p:sldId id="291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64622-8A3C-4773-A232-397365D96AA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7EC1D-8BA7-4DE2-ACAE-429DEB54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EC1D-8BA7-4DE2-ACAE-429DEB545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5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8735-17C0-485D-B8F0-1961FCB72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0060F-4AD9-42B9-B994-DEDB50E6F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8EDE2-D41D-4789-8CC8-CBA7213A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0C883-567F-4B10-A3FF-2C508FC9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4E9C-70C7-43B5-8AFD-77FB5269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5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8064-D4AD-4B13-8BBB-6AF29589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EDB90-3F70-41B0-A0E0-BDE6485E9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DD8B-D990-4501-A012-5DD1021F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9DF57-A3A6-4A63-8B37-F3A747F9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BA85-9470-4A90-9F03-3B7AC998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8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EFBF2-12EE-46E5-A965-AF2B5976B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24FE6-8A76-4607-BC3F-2BC54A98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2476-71B2-4A32-8DBF-F9B3135B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481FC-F885-4AB7-8A6E-61E5AEFA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A3E3A-9038-4E0B-A483-D6E785B7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17DA-950D-4018-9617-E78DB3AD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5C3B-434A-47B6-8859-8A4B4686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23768-8B9D-472B-8A65-6B8F9F1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D47A0-3DAD-4E0C-8E2E-145245C0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CD468-B723-4626-8997-157A6138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715-8EAD-4210-9F68-CAC36030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2DFFA-CD88-428E-BD3B-97D8E390D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36D5F-FEA7-45D0-8234-5511B8D1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E0D4-3591-41AD-8D0E-81B278CA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9E34E-9C56-4DE2-BF73-17C2ED18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9A16-1671-4A04-B1C4-5876F905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73B1-2CAB-4326-9AB6-6B97EDCFC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51C8E-999A-4C23-BF22-F071D8B35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3CA05-0EDD-4C23-9894-5945A108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D6BEE-2B36-421E-8DAD-9120D0AF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C529C-F6B4-4BDB-90F8-60D09CDC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5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C9C6-DB47-4B32-A6C7-B49FC0D0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B8E1-072A-40EA-93D2-12134C55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1A04C-11B5-4ABE-8708-66E57DD08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5B862-4D2C-46D7-AE47-04CB69AE0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D9C2A-BBA6-4D27-B0EE-A2653957C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CDF2D-1B06-4A30-AFD5-E6006509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673A9-273A-4548-A984-4644C90F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66938-6B1C-4BBB-AB1B-484E76C9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7A04-D53D-4064-80A0-183923A5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E1DDB-A138-496F-AF35-D688D2D4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83C9-400A-4BC6-AE8F-918488A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847C0-3B1B-41A3-89D3-36B3C487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289E8-816F-46FF-BE07-F16E72D3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91370-F4F8-4AD6-83E8-F5E61BA5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DA8AB-5E4A-4112-B62B-6602CC97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6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67A5-5CF2-4F23-AC0A-EF73B2CD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6D93-1A82-44E9-9C17-B977A6FA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58251-CC69-4105-BBD0-C46578C5E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178B9-9016-412C-946E-AD8FCE70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EF181-0B81-4929-BECA-88B70B0D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66FB3-C0AA-4E09-9475-7FBA2471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F905-E45C-49A3-82C2-E24193A3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FA65F-B0B1-476C-821B-45DBD401B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A2761-6323-4842-BD70-A3D644683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BB469-CC61-4E61-971E-1A7A6C4B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8D6B0-AFDE-468D-8C48-4E939DFA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CC91E-BD7C-4735-A66D-28555E35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DEB2E-D9C3-4D74-81D7-EEDCA991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C532-55E2-49EB-B804-991BF35A3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FDA56-5E78-4B77-94E0-B653B423D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A89C-2940-4395-92B2-F78015D2665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BED12-ABEC-4A9B-8D96-88267369A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BDC8D-9FF3-435A-813A-468524416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9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8591C-A72B-4C86-BAD6-315E9D6D3204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_girl_in_the_rain_animation_by_Larissa_Art.gif">
            <a:extLst>
              <a:ext uri="{FF2B5EF4-FFF2-40B4-BE49-F238E27FC236}">
                <a16:creationId xmlns:a16="http://schemas.microsoft.com/office/drawing/2014/main" id="{A875D357-4876-4DED-A8A1-67E4A297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203200"/>
            <a:ext cx="11785600" cy="642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BCBB5C-E05C-440D-AB7F-C986C1E95A42}"/>
              </a:ext>
            </a:extLst>
          </p:cNvPr>
          <p:cNvSpPr/>
          <p:nvPr/>
        </p:nvSpPr>
        <p:spPr>
          <a:xfrm>
            <a:off x="3228621" y="451556"/>
            <a:ext cx="6175023" cy="79022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6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3A10A9-CFD5-4192-B80E-B1FF36C703A7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6E460D-61A3-49BF-B2C0-1D0BD996943E}"/>
              </a:ext>
            </a:extLst>
          </p:cNvPr>
          <p:cNvSpPr/>
          <p:nvPr/>
        </p:nvSpPr>
        <p:spPr>
          <a:xfrm>
            <a:off x="4775201" y="541865"/>
            <a:ext cx="2020710" cy="72248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নিজে কর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98890-2AA8-4E20-B2FE-20CB31B63BB5}"/>
              </a:ext>
            </a:extLst>
          </p:cNvPr>
          <p:cNvSpPr/>
          <p:nvPr/>
        </p:nvSpPr>
        <p:spPr>
          <a:xfrm>
            <a:off x="1411111" y="1377243"/>
            <a:ext cx="9437511" cy="115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তুমি তোমার জন্মদিন উদযাপনের জন্য ৪৫ টি আপেল,৬০ টি কমলা এবং ৯০ টি চকলেট কিনে তোমার কিছু সংখ্যক বন্ধুকে নিয়ে জন্মদিন উদযাপন করলে-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2AAC0-3F9B-4FB4-9D16-51F5BBA8F4C2}"/>
              </a:ext>
            </a:extLst>
          </p:cNvPr>
          <p:cNvSpPr/>
          <p:nvPr/>
        </p:nvSpPr>
        <p:spPr>
          <a:xfrm>
            <a:off x="2539999" y="2833511"/>
            <a:ext cx="7879643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ক।তোমার জন্মদিনে অংশগ্রহণ করা সর্বোচ্চ বন্ধুর সংখ্যা কত?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3734B-AE6B-4838-9C3F-D181EDE334BC}"/>
              </a:ext>
            </a:extLst>
          </p:cNvPr>
          <p:cNvSpPr/>
          <p:nvPr/>
        </p:nvSpPr>
        <p:spPr>
          <a:xfrm>
            <a:off x="2466622" y="3522131"/>
            <a:ext cx="6508044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খ।তোমার প্রত্যেক বন্ধু কয়টি করে আপেল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38344-8FE7-478A-B92D-477F75BAEB4C}"/>
              </a:ext>
            </a:extLst>
          </p:cNvPr>
          <p:cNvSpPr/>
          <p:nvPr/>
        </p:nvSpPr>
        <p:spPr>
          <a:xfrm>
            <a:off x="2336801" y="4306709"/>
            <a:ext cx="6508044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গ।তোমার প্রত্যেক বন্ধু কয়টি করে কমলা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D5769-A846-4ED3-ABF7-54CB1612CB8B}"/>
              </a:ext>
            </a:extLst>
          </p:cNvPr>
          <p:cNvSpPr/>
          <p:nvPr/>
        </p:nvSpPr>
        <p:spPr>
          <a:xfrm>
            <a:off x="2421468" y="5102576"/>
            <a:ext cx="6508044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ঘ।তোমার প্রত্যেক বন্ধু কয়টি করে চকলেট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89DEB90-758D-463B-B430-9C27A27DF5CA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F5EC47-FF22-4CAA-91B7-3B64A65D4290}"/>
              </a:ext>
            </a:extLst>
          </p:cNvPr>
          <p:cNvSpPr/>
          <p:nvPr/>
        </p:nvSpPr>
        <p:spPr>
          <a:xfrm>
            <a:off x="2822221" y="948267"/>
            <a:ext cx="7879643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ক।তোমার জন্মদিনে অংশগ্রহণ করা সর্বোচ্চ বন্ধুর সংখ্যা কত?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F7297D-FDE9-4BD6-9CAC-31CC6368C855}"/>
              </a:ext>
            </a:extLst>
          </p:cNvPr>
          <p:cNvSpPr/>
          <p:nvPr/>
        </p:nvSpPr>
        <p:spPr>
          <a:xfrm>
            <a:off x="2856090" y="1840091"/>
            <a:ext cx="6626578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৪৫,৬০ ও ৯০ এর গসাগুই হবে সর্বোচ্চ বন্ধুর সংখ্যা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6096C1-9AE7-4830-B20D-21F603D56AD0}"/>
              </a:ext>
            </a:extLst>
          </p:cNvPr>
          <p:cNvSpPr/>
          <p:nvPr/>
        </p:nvSpPr>
        <p:spPr>
          <a:xfrm>
            <a:off x="3115733" y="2613376"/>
            <a:ext cx="4255909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৪৫= ১ , ৩ , ৫ , ৯ , ১৫ , ৪৫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7BC343-891E-4DEB-9A71-7F028CBF764C}"/>
              </a:ext>
            </a:extLst>
          </p:cNvPr>
          <p:cNvSpPr/>
          <p:nvPr/>
        </p:nvSpPr>
        <p:spPr>
          <a:xfrm>
            <a:off x="3200399" y="3217333"/>
            <a:ext cx="7761111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৬০= ১ , ২ , ৩ , ৪ , ৫ , ৬ , ১০ , ১২ , ১৫ , ২০ , ৩০ , ৬০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744DBB-4547-42B1-8DE2-2DB0D5D56C82}"/>
              </a:ext>
            </a:extLst>
          </p:cNvPr>
          <p:cNvSpPr/>
          <p:nvPr/>
        </p:nvSpPr>
        <p:spPr>
          <a:xfrm>
            <a:off x="3036710" y="3889022"/>
            <a:ext cx="8602135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৯০= ১ , ২ , ৩ , ৫ , ৬ , ৯ , ১০ , ১৫ , ১৮ , ২০ , ৩০ , ৪৫ , ৯০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E7432C-BC13-4E42-B055-ACA4AEEC12E7}"/>
              </a:ext>
            </a:extLst>
          </p:cNvPr>
          <p:cNvGrpSpPr/>
          <p:nvPr/>
        </p:nvGrpSpPr>
        <p:grpSpPr>
          <a:xfrm>
            <a:off x="2720622" y="4442354"/>
            <a:ext cx="7969956" cy="584775"/>
            <a:chOff x="2935111" y="3979509"/>
            <a:chExt cx="5328356" cy="72015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233965-F9F8-45C3-8674-B159F8681E56}"/>
                </a:ext>
              </a:extLst>
            </p:cNvPr>
            <p:cNvSpPr txBox="1"/>
            <p:nvPr/>
          </p:nvSpPr>
          <p:spPr>
            <a:xfrm>
              <a:off x="3273778" y="3979509"/>
              <a:ext cx="4989689" cy="72015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৪৫,৬০ ও ৯০ </a:t>
              </a:r>
              <a:r>
                <a:rPr lang="en-US" sz="3200" b="1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এর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সাধারণ গুণনীয়ক ১,৩,৫,১৫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667318C-29D9-4089-A096-3BE36A13862D}"/>
                </a:ext>
              </a:extLst>
            </p:cNvPr>
            <p:cNvGrpSpPr/>
            <p:nvPr/>
          </p:nvGrpSpPr>
          <p:grpSpPr>
            <a:xfrm>
              <a:off x="2935111" y="4007556"/>
              <a:ext cx="587019" cy="462843"/>
              <a:chOff x="1495776" y="4718756"/>
              <a:chExt cx="553155" cy="479777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8585592-F470-4E17-B0F0-E807C4F0816D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D75EE70-9DCE-4860-BBD0-7701E35AA853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D85CFC-3589-423D-A543-B29955D4C020}"/>
              </a:ext>
            </a:extLst>
          </p:cNvPr>
          <p:cNvGrpSpPr/>
          <p:nvPr/>
        </p:nvGrpSpPr>
        <p:grpSpPr>
          <a:xfrm>
            <a:off x="4419597" y="4989689"/>
            <a:ext cx="2048935" cy="596239"/>
            <a:chOff x="4058353" y="4696178"/>
            <a:chExt cx="2048935" cy="59623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5EBE8A4-C8FE-4D05-8CCD-2C6DED1829E4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গসাগু ১৫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F27F39E-058F-457A-9113-2300F56F0668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EE47804-2D75-4D55-BFAB-CDE821C76FC2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C8E94A6-C8A1-4434-B634-E58262E42863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E36FD93-738B-4EAD-BE03-2995ED9CE27E}"/>
              </a:ext>
            </a:extLst>
          </p:cNvPr>
          <p:cNvGrpSpPr/>
          <p:nvPr/>
        </p:nvGrpSpPr>
        <p:grpSpPr>
          <a:xfrm>
            <a:off x="3014133" y="5514623"/>
            <a:ext cx="5836357" cy="630106"/>
            <a:chOff x="4058353" y="4696178"/>
            <a:chExt cx="2649008" cy="63010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6B05B5-FC6A-4845-93D4-0B914741B139}"/>
                </a:ext>
              </a:extLst>
            </p:cNvPr>
            <p:cNvSpPr txBox="1"/>
            <p:nvPr/>
          </p:nvSpPr>
          <p:spPr>
            <a:xfrm>
              <a:off x="4209029" y="4741509"/>
              <a:ext cx="2498332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সর্বোচ্চ বন্ধুর সংখ্যা ১৫ জন।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3CA8A87-24B5-4FA4-B69E-C54A05E76F75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A6E4230-7100-4ADC-B0F7-3F2756D80DEA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AB4A898-D0AB-4A93-83E6-5ED011ACC4B4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7EC9085-88DC-4BA7-96DC-3C1E8F0D981E}"/>
              </a:ext>
            </a:extLst>
          </p:cNvPr>
          <p:cNvSpPr/>
          <p:nvPr/>
        </p:nvSpPr>
        <p:spPr>
          <a:xfrm>
            <a:off x="8850488" y="5627512"/>
            <a:ext cx="2269066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১৫ জন।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EDC8D5-7E49-48C3-93A5-60C7AA08CDB9}"/>
              </a:ext>
            </a:extLst>
          </p:cNvPr>
          <p:cNvSpPr/>
          <p:nvPr/>
        </p:nvSpPr>
        <p:spPr>
          <a:xfrm>
            <a:off x="536221" y="920043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ক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4635742-14A3-4870-8602-CE84107DFEA8}"/>
              </a:ext>
            </a:extLst>
          </p:cNvPr>
          <p:cNvSpPr/>
          <p:nvPr/>
        </p:nvSpPr>
        <p:spPr>
          <a:xfrm>
            <a:off x="7563555" y="3849510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6E8CE25-E7DC-4555-8CD8-27EB08C29D62}"/>
              </a:ext>
            </a:extLst>
          </p:cNvPr>
          <p:cNvSpPr/>
          <p:nvPr/>
        </p:nvSpPr>
        <p:spPr>
          <a:xfrm>
            <a:off x="8325556" y="3166534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3D2843F-2386-4B09-AECD-C743F26DD1DA}"/>
              </a:ext>
            </a:extLst>
          </p:cNvPr>
          <p:cNvSpPr/>
          <p:nvPr/>
        </p:nvSpPr>
        <p:spPr>
          <a:xfrm>
            <a:off x="6039556" y="2573867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05680B0-460B-46AE-9703-B7D434B0AEE3}"/>
              </a:ext>
            </a:extLst>
          </p:cNvPr>
          <p:cNvSpPr/>
          <p:nvPr/>
        </p:nvSpPr>
        <p:spPr>
          <a:xfrm>
            <a:off x="4758267" y="3866444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6992938-2146-4F61-99D2-D9D8B68659F8}"/>
              </a:ext>
            </a:extLst>
          </p:cNvPr>
          <p:cNvSpPr/>
          <p:nvPr/>
        </p:nvSpPr>
        <p:spPr>
          <a:xfrm>
            <a:off x="4888089" y="3194755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84A88AD-6EE8-45A9-8949-32F5481315E5}"/>
              </a:ext>
            </a:extLst>
          </p:cNvPr>
          <p:cNvSpPr/>
          <p:nvPr/>
        </p:nvSpPr>
        <p:spPr>
          <a:xfrm>
            <a:off x="4453468" y="2579512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7785F1C-6C6F-44F2-903F-EDA5181070B4}"/>
              </a:ext>
            </a:extLst>
          </p:cNvPr>
          <p:cNvSpPr/>
          <p:nvPr/>
        </p:nvSpPr>
        <p:spPr>
          <a:xfrm>
            <a:off x="3793067" y="3860799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B5EA96D-B966-40F9-83C8-B980E74C9D7C}"/>
              </a:ext>
            </a:extLst>
          </p:cNvPr>
          <p:cNvSpPr/>
          <p:nvPr/>
        </p:nvSpPr>
        <p:spPr>
          <a:xfrm>
            <a:off x="3900311" y="3177822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2FFB6D3-115E-45D0-81F6-DBE16C395AE6}"/>
              </a:ext>
            </a:extLst>
          </p:cNvPr>
          <p:cNvSpPr/>
          <p:nvPr/>
        </p:nvSpPr>
        <p:spPr>
          <a:xfrm>
            <a:off x="3951112" y="2585155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019F53F-6416-4647-88C8-32FC77DA9B2D}"/>
              </a:ext>
            </a:extLst>
          </p:cNvPr>
          <p:cNvSpPr/>
          <p:nvPr/>
        </p:nvSpPr>
        <p:spPr>
          <a:xfrm>
            <a:off x="5339646" y="3894666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6B9AB3B-1BDA-402E-A174-909EEC36FE73}"/>
              </a:ext>
            </a:extLst>
          </p:cNvPr>
          <p:cNvSpPr/>
          <p:nvPr/>
        </p:nvSpPr>
        <p:spPr>
          <a:xfrm>
            <a:off x="4961466" y="2568223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B9823A4-DD50-46B9-8973-C60169389ECF}"/>
              </a:ext>
            </a:extLst>
          </p:cNvPr>
          <p:cNvSpPr/>
          <p:nvPr/>
        </p:nvSpPr>
        <p:spPr>
          <a:xfrm>
            <a:off x="5926667" y="3183466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/>
      <p:bldP spid="40" grpId="0"/>
      <p:bldP spid="41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33D5AB-97BB-42F4-8E50-B35A060C7DEF}"/>
              </a:ext>
            </a:extLst>
          </p:cNvPr>
          <p:cNvSpPr/>
          <p:nvPr/>
        </p:nvSpPr>
        <p:spPr>
          <a:xfrm>
            <a:off x="2974622" y="699909"/>
            <a:ext cx="6508044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খ।তোমার প্রত্যেক বন্ধু কয়টি করে আপেল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DD9D6C-27AB-440F-AA80-DBBEBBFFA4F2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F4C991-3934-49DC-B368-88DF421C9B59}"/>
              </a:ext>
            </a:extLst>
          </p:cNvPr>
          <p:cNvSpPr/>
          <p:nvPr/>
        </p:nvSpPr>
        <p:spPr>
          <a:xfrm>
            <a:off x="3048002" y="1303868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প্রত্যেক বন্ধু আপেল পাবে(৪৫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÷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১৫)=৩টি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3018A6-5A01-4E0D-AD0E-EF6FD0A39BD4}"/>
              </a:ext>
            </a:extLst>
          </p:cNvPr>
          <p:cNvGrpSpPr/>
          <p:nvPr/>
        </p:nvGrpSpPr>
        <p:grpSpPr>
          <a:xfrm>
            <a:off x="5006618" y="1817511"/>
            <a:ext cx="2048935" cy="596239"/>
            <a:chOff x="4058353" y="4696178"/>
            <a:chExt cx="2048935" cy="5962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D2CBA5-924B-4058-95A0-3A46C160586E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৩ টি।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2C5F42-3865-447F-B255-AF6A0BC59DBE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F2F020-BA86-461F-9F86-6AB1DCBDCE2C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776167-3CEB-4D5B-A3A9-1A383D44D199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AC05A31-E40E-41BE-9920-586B9A05470A}"/>
              </a:ext>
            </a:extLst>
          </p:cNvPr>
          <p:cNvSpPr/>
          <p:nvPr/>
        </p:nvSpPr>
        <p:spPr>
          <a:xfrm>
            <a:off x="8974665" y="1947333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৩ টি।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7DACB-09BA-4390-9035-D2862926B8D0}"/>
              </a:ext>
            </a:extLst>
          </p:cNvPr>
          <p:cNvSpPr/>
          <p:nvPr/>
        </p:nvSpPr>
        <p:spPr>
          <a:xfrm>
            <a:off x="2867378" y="2421465"/>
            <a:ext cx="6508044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গ।তোমার প্রত্যেক বন্ধু কয়টি করে কমলা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68696-8C17-4E33-93BC-1EE8151DB4B6}"/>
              </a:ext>
            </a:extLst>
          </p:cNvPr>
          <p:cNvSpPr/>
          <p:nvPr/>
        </p:nvSpPr>
        <p:spPr>
          <a:xfrm>
            <a:off x="3008491" y="2968979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প্রত্যেক বন্ধু কমলা পাবে(৬০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÷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১৫)=৪টি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31CBF2-A217-47FB-B842-C51351FA00F7}"/>
              </a:ext>
            </a:extLst>
          </p:cNvPr>
          <p:cNvGrpSpPr/>
          <p:nvPr/>
        </p:nvGrpSpPr>
        <p:grpSpPr>
          <a:xfrm>
            <a:off x="4967107" y="3674533"/>
            <a:ext cx="2048935" cy="596239"/>
            <a:chOff x="4058353" y="4696178"/>
            <a:chExt cx="2048935" cy="5962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C50D90-3EBC-4720-8447-E557A1F2869D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৪ টি।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C2709A-8CBD-43F6-99B2-27D21C535365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BB2D9A-0E46-404C-8B4C-B0E480673C96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D10E755-61BE-4CB6-9295-93E8F693F224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875F1D7-97D7-4C1B-B9C3-20CA23C2B393}"/>
              </a:ext>
            </a:extLst>
          </p:cNvPr>
          <p:cNvSpPr/>
          <p:nvPr/>
        </p:nvSpPr>
        <p:spPr>
          <a:xfrm>
            <a:off x="8991599" y="3826934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৪ টি।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2C531A-EF77-4F86-ADF4-BB516C9812C8}"/>
              </a:ext>
            </a:extLst>
          </p:cNvPr>
          <p:cNvSpPr/>
          <p:nvPr/>
        </p:nvSpPr>
        <p:spPr>
          <a:xfrm>
            <a:off x="2952045" y="4346220"/>
            <a:ext cx="6508044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ঘ।তোমার প্রত্যেক বন্ধু কয়টি করে চকলেট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8B9B3E-0AFE-4DBD-BF42-2A6BF1CB51E8}"/>
              </a:ext>
            </a:extLst>
          </p:cNvPr>
          <p:cNvSpPr/>
          <p:nvPr/>
        </p:nvSpPr>
        <p:spPr>
          <a:xfrm>
            <a:off x="2935114" y="4961468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প্রত্যেক বন্ধু চকলেট পাবে(৯০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÷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১৫)=৬টি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AD18D6-2E28-4BDB-A683-C85BB8C63279}"/>
              </a:ext>
            </a:extLst>
          </p:cNvPr>
          <p:cNvGrpSpPr/>
          <p:nvPr/>
        </p:nvGrpSpPr>
        <p:grpSpPr>
          <a:xfrm>
            <a:off x="4769552" y="5610578"/>
            <a:ext cx="2048935" cy="596239"/>
            <a:chOff x="4058353" y="4696178"/>
            <a:chExt cx="2048935" cy="5962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23182E-0632-4D83-8452-F650FC1B7F30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৬ টি।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23C3FD-7294-4978-A44C-E0803583315E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0FE4D2D-96AC-439C-B7E9-E1B56BBB9965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56C292-7780-48E3-B5C5-DC901098F706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1BDA12B-9C62-4252-A2DA-983C7C080CCE}"/>
              </a:ext>
            </a:extLst>
          </p:cNvPr>
          <p:cNvSpPr/>
          <p:nvPr/>
        </p:nvSpPr>
        <p:spPr>
          <a:xfrm>
            <a:off x="9076265" y="5672666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৬ টি।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1759C2-58EB-4E93-BB77-DD8FDC23DE35}"/>
              </a:ext>
            </a:extLst>
          </p:cNvPr>
          <p:cNvSpPr/>
          <p:nvPr/>
        </p:nvSpPr>
        <p:spPr>
          <a:xfrm>
            <a:off x="739421" y="1224844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খ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90CC6D-8DD5-4E27-BA7D-66C4AEE114CF}"/>
              </a:ext>
            </a:extLst>
          </p:cNvPr>
          <p:cNvSpPr/>
          <p:nvPr/>
        </p:nvSpPr>
        <p:spPr>
          <a:xfrm>
            <a:off x="756354" y="2935109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গ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EDDDE5-D446-41DF-B24A-01147794E273}"/>
              </a:ext>
            </a:extLst>
          </p:cNvPr>
          <p:cNvSpPr/>
          <p:nvPr/>
        </p:nvSpPr>
        <p:spPr>
          <a:xfrm>
            <a:off x="705554" y="4758265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ঘ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  <p:bldP spid="18" grpId="0"/>
      <p:bldP spid="19" grpId="0"/>
      <p:bldP spid="20" grpId="0"/>
      <p:bldP spid="26" grpId="0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9E9A64-C365-48A5-92CE-9BE10D2491CA}"/>
              </a:ext>
            </a:extLst>
          </p:cNvPr>
          <p:cNvGrpSpPr/>
          <p:nvPr/>
        </p:nvGrpSpPr>
        <p:grpSpPr>
          <a:xfrm>
            <a:off x="3695551" y="464366"/>
            <a:ext cx="6730540" cy="1393470"/>
            <a:chOff x="4180974" y="1028810"/>
            <a:chExt cx="6730540" cy="139347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8E28E-CC3A-43E7-BC93-A58CCF0B449E}"/>
                </a:ext>
              </a:extLst>
            </p:cNvPr>
            <p:cNvGrpSpPr/>
            <p:nvPr/>
          </p:nvGrpSpPr>
          <p:grpSpPr>
            <a:xfrm>
              <a:off x="4180974" y="1028810"/>
              <a:ext cx="6730540" cy="1393470"/>
              <a:chOff x="2023816" y="806697"/>
              <a:chExt cx="6358184" cy="1250703"/>
            </a:xfrm>
          </p:grpSpPr>
          <p:sp>
            <p:nvSpPr>
              <p:cNvPr id="3" name="Flowchart: Terminator 2">
                <a:extLst>
                  <a:ext uri="{FF2B5EF4-FFF2-40B4-BE49-F238E27FC236}">
                    <a16:creationId xmlns:a16="http://schemas.microsoft.com/office/drawing/2014/main" id="{3CE390CB-7D9A-416B-A742-6872F7EACB0B}"/>
                  </a:ext>
                </a:extLst>
              </p:cNvPr>
              <p:cNvSpPr/>
              <p:nvPr/>
            </p:nvSpPr>
            <p:spPr>
              <a:xfrm>
                <a:off x="2231108" y="814754"/>
                <a:ext cx="5943600" cy="1242646"/>
              </a:xfrm>
              <a:prstGeom prst="flowChartTerminator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04AAEE6D-A277-465D-9237-FDFB73AA6E8A}"/>
                  </a:ext>
                </a:extLst>
              </p:cNvPr>
              <p:cNvSpPr/>
              <p:nvPr/>
            </p:nvSpPr>
            <p:spPr>
              <a:xfrm>
                <a:off x="2438400" y="814754"/>
                <a:ext cx="5943600" cy="1242646"/>
              </a:xfrm>
              <a:prstGeom prst="flowChartTermina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Terminator 4">
                <a:extLst>
                  <a:ext uri="{FF2B5EF4-FFF2-40B4-BE49-F238E27FC236}">
                    <a16:creationId xmlns:a16="http://schemas.microsoft.com/office/drawing/2014/main" id="{1172B954-EAB7-41FD-9908-80B5027F0022}"/>
                  </a:ext>
                </a:extLst>
              </p:cNvPr>
              <p:cNvSpPr/>
              <p:nvPr/>
            </p:nvSpPr>
            <p:spPr>
              <a:xfrm>
                <a:off x="2023816" y="806697"/>
                <a:ext cx="5943600" cy="1242646"/>
              </a:xfrm>
              <a:prstGeom prst="flowChartTermina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568AC1-87C9-4CBE-97F4-AFDDE1E31125}"/>
                </a:ext>
              </a:extLst>
            </p:cNvPr>
            <p:cNvSpPr txBox="1"/>
            <p:nvPr/>
          </p:nvSpPr>
          <p:spPr>
            <a:xfrm>
              <a:off x="5102221" y="1176035"/>
              <a:ext cx="47996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B793B8F-B2AE-4C9B-87EE-E84A851C9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036"/>
          <a:stretch/>
        </p:blipFill>
        <p:spPr>
          <a:xfrm>
            <a:off x="1083735" y="348563"/>
            <a:ext cx="2042439" cy="19317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F98828-9142-4C9E-9C53-D4B40F7A6DE0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CD1A54-7AF7-4FBE-8118-DFE67792076D}"/>
              </a:ext>
            </a:extLst>
          </p:cNvPr>
          <p:cNvSpPr/>
          <p:nvPr/>
        </p:nvSpPr>
        <p:spPr>
          <a:xfrm>
            <a:off x="1399821" y="2381955"/>
            <a:ext cx="9437511" cy="115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তোমার বাড়ির তিনটি বালতিতে যথাক্রমে ৬৩ লিটার,৯৯ লিটার ও ১০৮ লিটার পানি ধরে-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5EAD3E-1168-410B-9205-11ED6A04C4BB}"/>
              </a:ext>
            </a:extLst>
          </p:cNvPr>
          <p:cNvSpPr/>
          <p:nvPr/>
        </p:nvSpPr>
        <p:spPr>
          <a:xfrm>
            <a:off x="3059290" y="3488266"/>
            <a:ext cx="7439378" cy="1038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ক।সর্বোচ্চ কত ধারণ ক্ষমতার কলস দ্বারা বালতি তিনটি পূর্ণ করা যাবে?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976B93-3562-4C76-8688-D45871D0FB7F}"/>
              </a:ext>
            </a:extLst>
          </p:cNvPr>
          <p:cNvSpPr/>
          <p:nvPr/>
        </p:nvSpPr>
        <p:spPr>
          <a:xfrm>
            <a:off x="3081867" y="4504264"/>
            <a:ext cx="5170310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খ।প্রথম বালতিতে কত কলস পানি ধরে?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EDB319-B7AB-44C4-9701-71FCD81A4C16}"/>
              </a:ext>
            </a:extLst>
          </p:cNvPr>
          <p:cNvSpPr/>
          <p:nvPr/>
        </p:nvSpPr>
        <p:spPr>
          <a:xfrm>
            <a:off x="2884310" y="5063062"/>
            <a:ext cx="562751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গ।দ্বিতীয় বালতিতে কত কলস পানি ধরে?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61E02-5119-4427-9EBC-9B20EC241F95}"/>
              </a:ext>
            </a:extLst>
          </p:cNvPr>
          <p:cNvSpPr/>
          <p:nvPr/>
        </p:nvSpPr>
        <p:spPr>
          <a:xfrm>
            <a:off x="2873024" y="5571063"/>
            <a:ext cx="5548488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ঘ।তৃতীয় বালতিতে কত কলস পানি ধরে?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15130" y="5393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6329C2-808D-494F-A1D7-C1AEC42EADC6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F0BB8-B13B-45D5-81DB-2ED12791FBCF}"/>
              </a:ext>
            </a:extLst>
          </p:cNvPr>
          <p:cNvSpPr/>
          <p:nvPr/>
        </p:nvSpPr>
        <p:spPr>
          <a:xfrm>
            <a:off x="4120444" y="654755"/>
            <a:ext cx="3465689" cy="77893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 ধন্যবাদ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6" name="Picture 1" descr="104591758_3082738131779966_1336124826436518617_n.png">
            <a:extLst>
              <a:ext uri="{FF2B5EF4-FFF2-40B4-BE49-F238E27FC236}">
                <a16:creationId xmlns:a16="http://schemas.microsoft.com/office/drawing/2014/main" id="{897DCC1C-BF25-46B1-B233-15753BE5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9" y="1645356"/>
            <a:ext cx="8534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6D3901-CE5A-4C51-A9B6-7BF729E66863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563369-BF64-4A95-8B0F-DD4A8676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803" y="4407459"/>
            <a:ext cx="2171700" cy="2041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59AC3-835F-4130-8558-C36A28AEC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342" y="4407060"/>
            <a:ext cx="2171700" cy="2105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FC700B-E068-4961-835E-ECECB562D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27477" y="294500"/>
            <a:ext cx="2171700" cy="2105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FB500C-5589-4591-A9F5-6D90C27A6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292" y="259544"/>
            <a:ext cx="2171700" cy="21050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CC409B6-6BEE-4AD4-A160-0760A579975E}"/>
              </a:ext>
            </a:extLst>
          </p:cNvPr>
          <p:cNvSpPr/>
          <p:nvPr/>
        </p:nvSpPr>
        <p:spPr>
          <a:xfrm>
            <a:off x="5128575" y="361243"/>
            <a:ext cx="2017291" cy="73750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0" name="Picture 19" descr="FB_IMG_1600347818465.jpg">
            <a:extLst>
              <a:ext uri="{FF2B5EF4-FFF2-40B4-BE49-F238E27FC236}">
                <a16:creationId xmlns:a16="http://schemas.microsoft.com/office/drawing/2014/main" id="{9FD0B2F8-E11C-4019-839C-5AC50DF3C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29" y="710379"/>
            <a:ext cx="1924467" cy="21136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31B2A7-4385-4356-B56A-BAA84101A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8889" r="5556" b="8889"/>
          <a:stretch/>
        </p:blipFill>
        <p:spPr>
          <a:xfrm>
            <a:off x="7913511" y="812800"/>
            <a:ext cx="1704622" cy="20213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C8B7B0-000F-4FE3-A2A4-F4DE71702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86" y="1935297"/>
            <a:ext cx="1567268" cy="35016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94174F-8661-4A70-958C-2D7FA7237AD4}"/>
              </a:ext>
            </a:extLst>
          </p:cNvPr>
          <p:cNvSpPr/>
          <p:nvPr/>
        </p:nvSpPr>
        <p:spPr>
          <a:xfrm>
            <a:off x="1402517" y="2964404"/>
            <a:ext cx="4009304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মোঃ জাফর ইকবাল মন্ডল</a:t>
            </a:r>
            <a:endParaRPr lang="bn-IN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সহকারি শিক্ষক</a:t>
            </a:r>
          </a:p>
          <a:p>
            <a:pPr algn="ctr"/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নারায়নপুর ১নং সরকারি প্রাথমিক বিদ্যালয়</a:t>
            </a:r>
          </a:p>
          <a:p>
            <a:pPr algn="ctr"/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পলাশবাড়ি,গাইবান্ধা।</a:t>
            </a:r>
          </a:p>
          <a:p>
            <a:pPr algn="ctr"/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 নং-০১৭৩৩২৭৯৮৮২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1FDEAC-0978-4D67-A5AA-C4300FB0C79E}"/>
              </a:ext>
            </a:extLst>
          </p:cNvPr>
          <p:cNvSpPr/>
          <p:nvPr/>
        </p:nvSpPr>
        <p:spPr>
          <a:xfrm>
            <a:off x="7371645" y="3047878"/>
            <a:ext cx="3138312" cy="27238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শ্রেণি-পঞ্চম</a:t>
            </a:r>
          </a:p>
          <a:p>
            <a:pPr algn="ctr"/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বিষয়-প্রাথমিক গণিত</a:t>
            </a:r>
          </a:p>
          <a:p>
            <a:pPr algn="ctr"/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অধ্যায়- ৫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পাঠ-গসাগু এর ব্যবহার</a:t>
            </a:r>
          </a:p>
          <a:p>
            <a:pPr algn="ctr"/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সময়ঃ ৫০ মিনিট।</a:t>
            </a: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2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1420" y="1490309"/>
            <a:ext cx="445911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৩৫,২১,২৮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গ</a:t>
            </a:r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সাগু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bn-BD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7F023-4578-496D-B243-77022786057C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BD89-6DBC-46CC-8B37-93593EDDD83E}"/>
              </a:ext>
            </a:extLst>
          </p:cNvPr>
          <p:cNvSpPr/>
          <p:nvPr/>
        </p:nvSpPr>
        <p:spPr>
          <a:xfrm>
            <a:off x="507999" y="519288"/>
            <a:ext cx="4278489" cy="73377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আমরা যা জেনেছি...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E15DEB-70FB-4B12-B0A2-1B1D21B50600}"/>
              </a:ext>
            </a:extLst>
          </p:cNvPr>
          <p:cNvSpPr/>
          <p:nvPr/>
        </p:nvSpPr>
        <p:spPr>
          <a:xfrm>
            <a:off x="9121421" y="4989688"/>
            <a:ext cx="1388534" cy="49671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৭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71711-2311-43E4-A240-DAD74D861192}"/>
              </a:ext>
            </a:extLst>
          </p:cNvPr>
          <p:cNvSpPr txBox="1"/>
          <p:nvPr/>
        </p:nvSpPr>
        <p:spPr>
          <a:xfrm>
            <a:off x="3843865" y="2274886"/>
            <a:ext cx="440831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৩৫= ১ , ৫ , ৭ ,৩৫</a:t>
            </a:r>
            <a:endParaRPr lang="bn-BD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C5654-8811-42B1-9782-FB00B83F5A30}"/>
              </a:ext>
            </a:extLst>
          </p:cNvPr>
          <p:cNvSpPr txBox="1"/>
          <p:nvPr/>
        </p:nvSpPr>
        <p:spPr>
          <a:xfrm>
            <a:off x="3860798" y="2833686"/>
            <a:ext cx="440831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২১= ১ , ৩ , ৭ ,২১</a:t>
            </a:r>
            <a:endParaRPr lang="bn-BD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8A07C1-FFF9-4ED6-8BFB-6EA5C3548472}"/>
              </a:ext>
            </a:extLst>
          </p:cNvPr>
          <p:cNvSpPr txBox="1"/>
          <p:nvPr/>
        </p:nvSpPr>
        <p:spPr>
          <a:xfrm>
            <a:off x="3832575" y="3448930"/>
            <a:ext cx="440831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২৮= ১ , ২ ,  ৪ , ৭ , ১৪ ,২৮</a:t>
            </a:r>
            <a:endParaRPr lang="bn-BD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65C4D1-6A22-46F2-BFDB-6B308CFE94F5}"/>
              </a:ext>
            </a:extLst>
          </p:cNvPr>
          <p:cNvGrpSpPr/>
          <p:nvPr/>
        </p:nvGrpSpPr>
        <p:grpSpPr>
          <a:xfrm>
            <a:off x="3934175" y="4797778"/>
            <a:ext cx="2048935" cy="596239"/>
            <a:chOff x="4058353" y="4696178"/>
            <a:chExt cx="2048935" cy="5962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9DFEEA-EBF7-4683-8A93-585088C7060F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গসাগু ৭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C374BB-7890-49C1-8317-E4F77A89B5D5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D878655-BC09-4038-ADE1-C453F1ED5B1A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DC2E1E-9BAD-4DCD-AEA8-63C979B7DC37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3B71A8-AE16-4EBA-843A-4ED006E24DDE}"/>
              </a:ext>
            </a:extLst>
          </p:cNvPr>
          <p:cNvGrpSpPr/>
          <p:nvPr/>
        </p:nvGrpSpPr>
        <p:grpSpPr>
          <a:xfrm>
            <a:off x="2878667" y="3979509"/>
            <a:ext cx="5328356" cy="584775"/>
            <a:chOff x="2935111" y="3979509"/>
            <a:chExt cx="5328356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7BA6D9-A44D-4331-8DF5-08583062AD93}"/>
                </a:ext>
              </a:extLst>
            </p:cNvPr>
            <p:cNvSpPr txBox="1"/>
            <p:nvPr/>
          </p:nvSpPr>
          <p:spPr>
            <a:xfrm>
              <a:off x="3273778" y="3979509"/>
              <a:ext cx="4989689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৩৫,২১,২৮ </a:t>
              </a:r>
              <a:r>
                <a:rPr lang="en-US" sz="3200" b="1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এর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সাধারণ গুণনীয়ক ১,৭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ABB34F8-E156-437E-BA03-461BE488ADFC}"/>
                </a:ext>
              </a:extLst>
            </p:cNvPr>
            <p:cNvGrpSpPr/>
            <p:nvPr/>
          </p:nvGrpSpPr>
          <p:grpSpPr>
            <a:xfrm>
              <a:off x="2935111" y="4007556"/>
              <a:ext cx="587019" cy="462843"/>
              <a:chOff x="1495776" y="4718756"/>
              <a:chExt cx="553155" cy="47977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72B79A0-D8C9-4252-B3C8-444DCD4D0422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BD6B5C9-AB10-49EB-8E8E-E2CA2B06F168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42728FE0-3BD7-43B1-973D-393ED3072554}"/>
              </a:ext>
            </a:extLst>
          </p:cNvPr>
          <p:cNvSpPr/>
          <p:nvPr/>
        </p:nvSpPr>
        <p:spPr>
          <a:xfrm>
            <a:off x="4673600" y="2348089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E29435-CDF6-43D6-9BBF-1C405B1BE929}"/>
              </a:ext>
            </a:extLst>
          </p:cNvPr>
          <p:cNvSpPr/>
          <p:nvPr/>
        </p:nvSpPr>
        <p:spPr>
          <a:xfrm>
            <a:off x="4634088" y="2918177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A69C06-EA9B-4C28-895B-778461E8B69E}"/>
              </a:ext>
            </a:extLst>
          </p:cNvPr>
          <p:cNvSpPr/>
          <p:nvPr/>
        </p:nvSpPr>
        <p:spPr>
          <a:xfrm>
            <a:off x="5644444" y="2370667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D6ABB6-868E-4EE3-A839-9A629B5EFFE4}"/>
              </a:ext>
            </a:extLst>
          </p:cNvPr>
          <p:cNvSpPr/>
          <p:nvPr/>
        </p:nvSpPr>
        <p:spPr>
          <a:xfrm>
            <a:off x="5638800" y="2918177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E761CB-1DE7-405C-A3E4-01209E27D6E1}"/>
              </a:ext>
            </a:extLst>
          </p:cNvPr>
          <p:cNvSpPr/>
          <p:nvPr/>
        </p:nvSpPr>
        <p:spPr>
          <a:xfrm>
            <a:off x="4628445" y="3522133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0CEF46-4441-4084-8D2C-14F5CF74A118}"/>
              </a:ext>
            </a:extLst>
          </p:cNvPr>
          <p:cNvSpPr/>
          <p:nvPr/>
        </p:nvSpPr>
        <p:spPr>
          <a:xfrm>
            <a:off x="6231467" y="3510846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10" grpId="0"/>
      <p:bldP spid="11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8889" r="5556" b="8889"/>
          <a:stretch/>
        </p:blipFill>
        <p:spPr>
          <a:xfrm>
            <a:off x="5373509" y="2233323"/>
            <a:ext cx="3285067" cy="37939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B5EBB-298E-4AB2-9D69-2614056D8D06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EC25EE-B232-4EF5-A185-CABC788A5E27}"/>
              </a:ext>
            </a:extLst>
          </p:cNvPr>
          <p:cNvSpPr/>
          <p:nvPr/>
        </p:nvSpPr>
        <p:spPr>
          <a:xfrm>
            <a:off x="3680176" y="417688"/>
            <a:ext cx="4955824" cy="163689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আমাদের আজকের পাঠ গসাগু এর ব্যবহার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4A447-F5C8-42FB-B8D0-DCDD1767DDF4}"/>
              </a:ext>
            </a:extLst>
          </p:cNvPr>
          <p:cNvSpPr/>
          <p:nvPr/>
        </p:nvSpPr>
        <p:spPr>
          <a:xfrm>
            <a:off x="3093156" y="3239911"/>
            <a:ext cx="2054577" cy="120791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প্রাথমিক গণিত</a:t>
            </a:r>
          </a:p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অধ্যায়ঃ ৫</a:t>
            </a:r>
          </a:p>
        </p:txBody>
      </p:sp>
    </p:spTree>
    <p:extLst>
      <p:ext uri="{BB962C8B-B14F-4D97-AF65-F5344CB8AC3E}">
        <p14:creationId xmlns:p14="http://schemas.microsoft.com/office/powerpoint/2010/main" val="2289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DB6081-E688-4432-A427-FA5ABC93DA7A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226D96-5385-4643-B55C-B0FFC036FD5B}"/>
              </a:ext>
            </a:extLst>
          </p:cNvPr>
          <p:cNvSpPr/>
          <p:nvPr/>
        </p:nvSpPr>
        <p:spPr>
          <a:xfrm>
            <a:off x="4413956" y="722490"/>
            <a:ext cx="2619022" cy="74506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65A25-E2E5-4F77-8212-CE615536BFC7}"/>
              </a:ext>
            </a:extLst>
          </p:cNvPr>
          <p:cNvSpPr/>
          <p:nvPr/>
        </p:nvSpPr>
        <p:spPr>
          <a:xfrm>
            <a:off x="3262491" y="2528711"/>
            <a:ext cx="6931376" cy="11063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১৭.২.১ গসাগু সংক্রান্ত সমস্যার সমাধান করতে পারবে।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0844BBDD-130A-41F0-8C49-CDADEF457985}"/>
              </a:ext>
            </a:extLst>
          </p:cNvPr>
          <p:cNvSpPr/>
          <p:nvPr/>
        </p:nvSpPr>
        <p:spPr>
          <a:xfrm>
            <a:off x="2404533" y="925688"/>
            <a:ext cx="1670756" cy="5407378"/>
          </a:xfrm>
          <a:prstGeom prst="pi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934254EA-D0C8-4539-87A1-B12066E89D56}"/>
              </a:ext>
            </a:extLst>
          </p:cNvPr>
          <p:cNvSpPr/>
          <p:nvPr/>
        </p:nvSpPr>
        <p:spPr>
          <a:xfrm>
            <a:off x="462844" y="575734"/>
            <a:ext cx="3883377" cy="5904089"/>
          </a:xfrm>
          <a:prstGeom prst="mo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9FF0C3C-18A0-4868-8472-B6BDC13ACC22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5C82B6-ED88-493A-AC61-5FF7D5A1EF27}"/>
              </a:ext>
            </a:extLst>
          </p:cNvPr>
          <p:cNvSpPr/>
          <p:nvPr/>
        </p:nvSpPr>
        <p:spPr>
          <a:xfrm>
            <a:off x="4944533" y="428978"/>
            <a:ext cx="1738489" cy="64346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17AFA-BF6E-48D0-A5D8-916AF5CF3CEF}"/>
              </a:ext>
            </a:extLst>
          </p:cNvPr>
          <p:cNvSpPr/>
          <p:nvPr/>
        </p:nvSpPr>
        <p:spPr>
          <a:xfrm>
            <a:off x="2460977" y="1162756"/>
            <a:ext cx="7890934" cy="103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একজন শিক্ষক ৬০টি পেন্সিল ও ৩৬টি খাতা কিছু শিক্ষার্থীর মধ্যে ভাগ করে দিতে চান-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B8A416-81E9-4E90-B178-08DC70A6F4C1}"/>
              </a:ext>
            </a:extLst>
          </p:cNvPr>
          <p:cNvSpPr/>
          <p:nvPr/>
        </p:nvSpPr>
        <p:spPr>
          <a:xfrm>
            <a:off x="3364090" y="2223911"/>
            <a:ext cx="4504266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ক।সর্বোচ্চ শিক্ষার্থীর সংখ্যা কত?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D09AA7-CC66-4CA7-B6CF-8349B1509F9A}"/>
              </a:ext>
            </a:extLst>
          </p:cNvPr>
          <p:cNvSpPr/>
          <p:nvPr/>
        </p:nvSpPr>
        <p:spPr>
          <a:xfrm>
            <a:off x="3222978" y="2652890"/>
            <a:ext cx="6699956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৬০ ও ৩৬ এর গসাগুই হবে সর্বোচ্চ শিক্ষার্থীর সংখ্যা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DE9F5-2A42-448D-94FE-604ECBC16EFF}"/>
              </a:ext>
            </a:extLst>
          </p:cNvPr>
          <p:cNvSpPr/>
          <p:nvPr/>
        </p:nvSpPr>
        <p:spPr>
          <a:xfrm>
            <a:off x="3177823" y="3618089"/>
            <a:ext cx="5751688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৩৬= ১ , ২ , ৩ , ৪ , ৬ , ৯ , ১২ , ১৮ , ৩৬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43DFD4-6958-4625-A22E-1897DC5E1E12}"/>
              </a:ext>
            </a:extLst>
          </p:cNvPr>
          <p:cNvSpPr/>
          <p:nvPr/>
        </p:nvSpPr>
        <p:spPr>
          <a:xfrm>
            <a:off x="3239911" y="3177822"/>
            <a:ext cx="7823200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৬০= ১ , ২ , ৩ , ৪ , ৫ , ৬ , ১০ , ১২ , ১৫ , ২০ , ৩০ , ৬০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DF3D25-EF12-4ED0-97B3-EDF241E958CD}"/>
              </a:ext>
            </a:extLst>
          </p:cNvPr>
          <p:cNvGrpSpPr/>
          <p:nvPr/>
        </p:nvGrpSpPr>
        <p:grpSpPr>
          <a:xfrm>
            <a:off x="2980267" y="4160132"/>
            <a:ext cx="6999110" cy="874712"/>
            <a:chOff x="2935111" y="3979509"/>
            <a:chExt cx="5328356" cy="10772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9C66E0-3D8D-449F-9702-7CA2AFE1A68C}"/>
                </a:ext>
              </a:extLst>
            </p:cNvPr>
            <p:cNvSpPr txBox="1"/>
            <p:nvPr/>
          </p:nvSpPr>
          <p:spPr>
            <a:xfrm>
              <a:off x="3273778" y="3979509"/>
              <a:ext cx="4989689" cy="107721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৬০ ও ৩৬ </a:t>
              </a:r>
              <a:r>
                <a:rPr lang="en-US" sz="3200" b="1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এর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সাধারণ গুণনীয়ক ১,২,৩,৪,৬,১২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5B2140A-9753-41B8-A200-93A7F2713408}"/>
                </a:ext>
              </a:extLst>
            </p:cNvPr>
            <p:cNvGrpSpPr/>
            <p:nvPr/>
          </p:nvGrpSpPr>
          <p:grpSpPr>
            <a:xfrm>
              <a:off x="2935111" y="4007556"/>
              <a:ext cx="587019" cy="462843"/>
              <a:chOff x="1495776" y="4718756"/>
              <a:chExt cx="553155" cy="47977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E80133-A9F3-4209-A25A-8E15171D6412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3D21E7-69C9-41DB-B26E-CC994B778A67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6789A0-E84A-4D53-BF2D-AB30E9F47FA0}"/>
              </a:ext>
            </a:extLst>
          </p:cNvPr>
          <p:cNvGrpSpPr/>
          <p:nvPr/>
        </p:nvGrpSpPr>
        <p:grpSpPr>
          <a:xfrm>
            <a:off x="4724397" y="4978400"/>
            <a:ext cx="2048935" cy="596239"/>
            <a:chOff x="4058353" y="4696178"/>
            <a:chExt cx="2048935" cy="5962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F5F338-4BC0-4248-8892-8833A978EACE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গসাগু ১২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F5DA65-BA55-4082-84B7-F2F9FDAC278C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E5A3F8-1D5D-4F96-90F4-E8A411A6CF9C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3B1125C-792A-4DAD-BE5C-AC612DD3A3E0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E579007-523E-4711-A66B-079491D67577}"/>
              </a:ext>
            </a:extLst>
          </p:cNvPr>
          <p:cNvSpPr/>
          <p:nvPr/>
        </p:nvSpPr>
        <p:spPr>
          <a:xfrm>
            <a:off x="9505244" y="5486399"/>
            <a:ext cx="1388534" cy="49671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১২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A0E8D1-FC9E-4A1A-8FF0-AFE0071155D8}"/>
              </a:ext>
            </a:extLst>
          </p:cNvPr>
          <p:cNvSpPr/>
          <p:nvPr/>
        </p:nvSpPr>
        <p:spPr>
          <a:xfrm>
            <a:off x="513643" y="2331155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ক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0CC95B-A531-454F-8DF5-E6DDD048EE4F}"/>
              </a:ext>
            </a:extLst>
          </p:cNvPr>
          <p:cNvGrpSpPr/>
          <p:nvPr/>
        </p:nvGrpSpPr>
        <p:grpSpPr>
          <a:xfrm>
            <a:off x="2607733" y="5627511"/>
            <a:ext cx="5836357" cy="630106"/>
            <a:chOff x="4058353" y="4696178"/>
            <a:chExt cx="2649008" cy="6301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9ACDC9-47D5-4585-8BC8-47386FE488BB}"/>
                </a:ext>
              </a:extLst>
            </p:cNvPr>
            <p:cNvSpPr txBox="1"/>
            <p:nvPr/>
          </p:nvSpPr>
          <p:spPr>
            <a:xfrm>
              <a:off x="4209029" y="4741509"/>
              <a:ext cx="2498332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সর্বোচ্চ শিক্ষার্থীর সংখ্যা ১২ জন।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E4A8047-D6EB-4F7E-A1DE-F2F8D3DE48DE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39208A7-91C7-4376-9C3B-4ABBE68DC8C0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B72460-424F-4E7D-9860-F79E6C378A6F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7827FFF-59A3-4D49-BC62-BB95ED0798DC}"/>
              </a:ext>
            </a:extLst>
          </p:cNvPr>
          <p:cNvSpPr/>
          <p:nvPr/>
        </p:nvSpPr>
        <p:spPr>
          <a:xfrm>
            <a:off x="3996266" y="3127022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BF48E72-9D09-4EA1-A288-6CADD573B3EF}"/>
              </a:ext>
            </a:extLst>
          </p:cNvPr>
          <p:cNvSpPr/>
          <p:nvPr/>
        </p:nvSpPr>
        <p:spPr>
          <a:xfrm>
            <a:off x="4487333" y="3132667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7D84B9-E0FD-4A5F-80F0-C8B009405AA8}"/>
              </a:ext>
            </a:extLst>
          </p:cNvPr>
          <p:cNvSpPr/>
          <p:nvPr/>
        </p:nvSpPr>
        <p:spPr>
          <a:xfrm>
            <a:off x="4380088" y="3646311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998EA5C-0D8D-4A53-909D-F1BD74006419}"/>
              </a:ext>
            </a:extLst>
          </p:cNvPr>
          <p:cNvSpPr/>
          <p:nvPr/>
        </p:nvSpPr>
        <p:spPr>
          <a:xfrm>
            <a:off x="5401732" y="3640666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40DEBD0-310A-43CA-AF6A-CA08FC030FF4}"/>
              </a:ext>
            </a:extLst>
          </p:cNvPr>
          <p:cNvSpPr/>
          <p:nvPr/>
        </p:nvSpPr>
        <p:spPr>
          <a:xfrm>
            <a:off x="6999111" y="3623733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B779A3-C0AF-44B7-A70C-A1048111AF8A}"/>
              </a:ext>
            </a:extLst>
          </p:cNvPr>
          <p:cNvSpPr/>
          <p:nvPr/>
        </p:nvSpPr>
        <p:spPr>
          <a:xfrm>
            <a:off x="7783688" y="3132667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D5A8DB6-4F97-4D41-9406-C1DEA0646ADF}"/>
              </a:ext>
            </a:extLst>
          </p:cNvPr>
          <p:cNvSpPr/>
          <p:nvPr/>
        </p:nvSpPr>
        <p:spPr>
          <a:xfrm>
            <a:off x="6536267" y="3138312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6B0F21-5FDC-4D1B-8F04-B54A9A9977C4}"/>
              </a:ext>
            </a:extLst>
          </p:cNvPr>
          <p:cNvSpPr/>
          <p:nvPr/>
        </p:nvSpPr>
        <p:spPr>
          <a:xfrm>
            <a:off x="5492043" y="3132666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43E3A64-4C0A-4DC3-8CD8-68534A172810}"/>
              </a:ext>
            </a:extLst>
          </p:cNvPr>
          <p:cNvSpPr/>
          <p:nvPr/>
        </p:nvSpPr>
        <p:spPr>
          <a:xfrm>
            <a:off x="3911599" y="3651956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200721C-AAB2-4208-8E22-23300CE3693F}"/>
              </a:ext>
            </a:extLst>
          </p:cNvPr>
          <p:cNvSpPr/>
          <p:nvPr/>
        </p:nvSpPr>
        <p:spPr>
          <a:xfrm>
            <a:off x="4995333" y="3132666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EA053F5-AD37-470C-8D5F-DA5688B46D4C}"/>
              </a:ext>
            </a:extLst>
          </p:cNvPr>
          <p:cNvSpPr/>
          <p:nvPr/>
        </p:nvSpPr>
        <p:spPr>
          <a:xfrm>
            <a:off x="4888089" y="3623733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6A43F0-A36A-46DF-9FBD-F3FE79B8D5FB}"/>
              </a:ext>
            </a:extLst>
          </p:cNvPr>
          <p:cNvSpPr/>
          <p:nvPr/>
        </p:nvSpPr>
        <p:spPr>
          <a:xfrm>
            <a:off x="5921022" y="3606800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9" grpId="0"/>
      <p:bldP spid="28" grpId="0" animBg="1"/>
      <p:bldP spid="10" grpId="0"/>
      <p:bldP spid="18" grpId="0"/>
      <p:bldP spid="35" grpId="0" animBg="1"/>
      <p:bldP spid="36" grpId="0" animBg="1"/>
      <p:bldP spid="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B705D23-5D6E-47AB-B61D-40297D3A78A5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46A035-BBE4-44BD-8307-810DE00DB315}"/>
              </a:ext>
            </a:extLst>
          </p:cNvPr>
          <p:cNvSpPr/>
          <p:nvPr/>
        </p:nvSpPr>
        <p:spPr>
          <a:xfrm>
            <a:off x="3019778" y="767643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খ।প্রত্যেক শিক্ষার্থী কয়টি করে পেন্সিল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2F92A6-7292-4A12-B657-472689BF66D4}"/>
              </a:ext>
            </a:extLst>
          </p:cNvPr>
          <p:cNvSpPr/>
          <p:nvPr/>
        </p:nvSpPr>
        <p:spPr>
          <a:xfrm>
            <a:off x="8692443" y="2726266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উত্তরঃ৫ টি।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91F18-DDB0-4735-AF90-F501C06A3545}"/>
              </a:ext>
            </a:extLst>
          </p:cNvPr>
          <p:cNvSpPr/>
          <p:nvPr/>
        </p:nvSpPr>
        <p:spPr>
          <a:xfrm>
            <a:off x="8715021" y="5469467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৩ টি।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F2C290-5538-4BBF-B3B0-BCAE91E5F4AF}"/>
              </a:ext>
            </a:extLst>
          </p:cNvPr>
          <p:cNvSpPr/>
          <p:nvPr/>
        </p:nvSpPr>
        <p:spPr>
          <a:xfrm>
            <a:off x="3476978" y="1800579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প্রত্যেক শিক্ষার্থী পেন্সিল পাবে(৬০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÷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১২)=৫টি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77D690-D0F1-48A8-AD62-6590B944A3B5}"/>
              </a:ext>
            </a:extLst>
          </p:cNvPr>
          <p:cNvGrpSpPr/>
          <p:nvPr/>
        </p:nvGrpSpPr>
        <p:grpSpPr>
          <a:xfrm>
            <a:off x="4713108" y="2619022"/>
            <a:ext cx="2048935" cy="596239"/>
            <a:chOff x="4058353" y="4696178"/>
            <a:chExt cx="2048935" cy="5962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CB761C-8B3C-428C-A6C2-EEC0A780BFB6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৫ টি।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C802145-3AA5-4129-9644-8528FAA47DD6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24D3E8B-ED0C-4508-9DF5-8C038507D8CA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E90F701-03B6-4E6D-8FDE-110D9F55C1A2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D4CBE24-145D-484C-ABFD-4163DBC2F8E5}"/>
              </a:ext>
            </a:extLst>
          </p:cNvPr>
          <p:cNvSpPr/>
          <p:nvPr/>
        </p:nvSpPr>
        <p:spPr>
          <a:xfrm>
            <a:off x="502354" y="1461911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খ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C4BFA40-9135-4295-AF20-E32333F4053B}"/>
              </a:ext>
            </a:extLst>
          </p:cNvPr>
          <p:cNvSpPr/>
          <p:nvPr/>
        </p:nvSpPr>
        <p:spPr>
          <a:xfrm>
            <a:off x="2607734" y="3595510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গ।প্রত্যেক শিক্ষার্থী কয়টি করে খাতা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E40A44-D817-42CB-B393-1C6F6303AA8E}"/>
              </a:ext>
            </a:extLst>
          </p:cNvPr>
          <p:cNvSpPr/>
          <p:nvPr/>
        </p:nvSpPr>
        <p:spPr>
          <a:xfrm>
            <a:off x="3019778" y="4391378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প্রত্যেক শিক্ষার্থী খাতা পাবে(৩৬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÷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১২)=৩টি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CDC015-FE62-4323-A40A-F52F99662142}"/>
              </a:ext>
            </a:extLst>
          </p:cNvPr>
          <p:cNvGrpSpPr/>
          <p:nvPr/>
        </p:nvGrpSpPr>
        <p:grpSpPr>
          <a:xfrm>
            <a:off x="4684886" y="5413022"/>
            <a:ext cx="2048935" cy="596239"/>
            <a:chOff x="4058353" y="4696178"/>
            <a:chExt cx="2048935" cy="5962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85FF7ED-C2C2-4FB6-97B3-D90743B2915B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৩ টি।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76C36BF-7AE1-4493-AEA1-47A4FDBFADE0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0BDBBD4-D86E-4CE2-9523-CB53F2CC58D9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91C0F6C-988A-4141-B61D-D4CE1D0C651C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5CAB36B0-9C5C-45AA-AC9F-469EF1C5FF66}"/>
              </a:ext>
            </a:extLst>
          </p:cNvPr>
          <p:cNvSpPr/>
          <p:nvPr/>
        </p:nvSpPr>
        <p:spPr>
          <a:xfrm>
            <a:off x="462842" y="3984978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গ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  <p:bldP spid="40" grpId="0" animBg="1"/>
      <p:bldP spid="41" grpId="0"/>
      <p:bldP spid="42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1CA9CB0-3586-4974-B635-85A8ACECEC41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1B473D-22E2-4455-AD2F-B03FCB85EBDE}"/>
              </a:ext>
            </a:extLst>
          </p:cNvPr>
          <p:cNvSpPr/>
          <p:nvPr/>
        </p:nvSpPr>
        <p:spPr>
          <a:xfrm>
            <a:off x="2359378" y="327376"/>
            <a:ext cx="8274756" cy="1591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কোনো স্থানে ১০ জনের বেশি শিক্ষার্থী আছে।একজন শিক্ষক ৪২ টি কলা,৮৪ টি বিস্কুট এবং ১০৫ টি চকলেট কোনো অবশিষ্ট না রেখে শিক্ষার্থীদের মধ্যে সমানভাবে ভাগ করে দিতে চান-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58A53A-C935-4198-8B05-556BA631FA41}"/>
              </a:ext>
            </a:extLst>
          </p:cNvPr>
          <p:cNvSpPr/>
          <p:nvPr/>
        </p:nvSpPr>
        <p:spPr>
          <a:xfrm>
            <a:off x="462845" y="304801"/>
            <a:ext cx="1388534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27777-37A2-4EB6-BD3F-C0F9E3CC8C15}"/>
              </a:ext>
            </a:extLst>
          </p:cNvPr>
          <p:cNvSpPr/>
          <p:nvPr/>
        </p:nvSpPr>
        <p:spPr>
          <a:xfrm>
            <a:off x="9064978" y="5819423"/>
            <a:ext cx="2269066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২১ জন।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1CDE2A-E799-4496-9ABA-F8479E200229}"/>
              </a:ext>
            </a:extLst>
          </p:cNvPr>
          <p:cNvSpPr/>
          <p:nvPr/>
        </p:nvSpPr>
        <p:spPr>
          <a:xfrm>
            <a:off x="2867379" y="1885245"/>
            <a:ext cx="4504266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ক।সর্বোচ্চ শিক্ষার্থীর সংখ্যা কত?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6FBD0F-40C6-495A-B16E-9B34304870E3}"/>
              </a:ext>
            </a:extLst>
          </p:cNvPr>
          <p:cNvSpPr/>
          <p:nvPr/>
        </p:nvSpPr>
        <p:spPr>
          <a:xfrm>
            <a:off x="3330222" y="2415824"/>
            <a:ext cx="7292623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৪২,৮৪ ও ১০৫ এর গসাগুই হবে সর্বোচ্চ শিক্ষার্থীর সংখ্যা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BE6B69A-5191-4796-A5A6-641BCA9AC98B}"/>
              </a:ext>
            </a:extLst>
          </p:cNvPr>
          <p:cNvSpPr/>
          <p:nvPr/>
        </p:nvSpPr>
        <p:spPr>
          <a:xfrm>
            <a:off x="3307644" y="2906888"/>
            <a:ext cx="5294488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৪২= ১ , ২ , ৩ , ৬ , ৭ , ১৪ , ২১ , ৪২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BF4534-D396-4670-A0FC-681EA471D6FC}"/>
              </a:ext>
            </a:extLst>
          </p:cNvPr>
          <p:cNvSpPr/>
          <p:nvPr/>
        </p:nvSpPr>
        <p:spPr>
          <a:xfrm>
            <a:off x="3352800" y="3443110"/>
            <a:ext cx="764257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৮৪= ১ , ২ , ৩ , ৪ , ৬ , ৭ , ১২ , ১৪ , ২১ , ২৮ , ৪২ ,৮৪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46071C-8112-4690-BCAD-B21D023C470C}"/>
              </a:ext>
            </a:extLst>
          </p:cNvPr>
          <p:cNvSpPr/>
          <p:nvPr/>
        </p:nvSpPr>
        <p:spPr>
          <a:xfrm>
            <a:off x="3352800" y="3945466"/>
            <a:ext cx="586457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১০৫= ১ , ৩ , ৫ , ৭ , ১৫ , ২১ , ৩৫ , ১০৫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BA9D92-0846-4FAB-BAFC-332FEF0F424F}"/>
              </a:ext>
            </a:extLst>
          </p:cNvPr>
          <p:cNvGrpSpPr/>
          <p:nvPr/>
        </p:nvGrpSpPr>
        <p:grpSpPr>
          <a:xfrm>
            <a:off x="3160889" y="4306888"/>
            <a:ext cx="7969956" cy="584775"/>
            <a:chOff x="2935111" y="3979509"/>
            <a:chExt cx="5328356" cy="72015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5BA93FF-9C0F-4E43-A717-7C67F5BBCAC0}"/>
                </a:ext>
              </a:extLst>
            </p:cNvPr>
            <p:cNvSpPr txBox="1"/>
            <p:nvPr/>
          </p:nvSpPr>
          <p:spPr>
            <a:xfrm>
              <a:off x="3273778" y="3979509"/>
              <a:ext cx="4989689" cy="72015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৪২,৮৪ ও ১০৫ </a:t>
              </a:r>
              <a:r>
                <a:rPr lang="en-US" sz="3200" b="1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এর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সাধারণ গুণনীয়ক ১,৩,৭,২১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9EC531C-7DD4-46A3-9BBC-AC742E91CCD2}"/>
                </a:ext>
              </a:extLst>
            </p:cNvPr>
            <p:cNvGrpSpPr/>
            <p:nvPr/>
          </p:nvGrpSpPr>
          <p:grpSpPr>
            <a:xfrm>
              <a:off x="2935111" y="4007556"/>
              <a:ext cx="587019" cy="462843"/>
              <a:chOff x="1495776" y="4718756"/>
              <a:chExt cx="553155" cy="47977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31CB011-A05A-400D-A169-806AB551A14E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491E856-00AD-4055-84AF-9BDEE92DE65E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12B438E-92B6-4223-BD95-D1B0780824D0}"/>
              </a:ext>
            </a:extLst>
          </p:cNvPr>
          <p:cNvGrpSpPr/>
          <p:nvPr/>
        </p:nvGrpSpPr>
        <p:grpSpPr>
          <a:xfrm>
            <a:off x="4984041" y="4899378"/>
            <a:ext cx="2048935" cy="596239"/>
            <a:chOff x="4058353" y="4696178"/>
            <a:chExt cx="2048935" cy="5962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2187414-C4CC-43FA-9CF9-A57B1E8C27C8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গসাগু ২১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8469828-1268-4409-B24B-9C613C01FD9F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1872473-38F5-4CE3-B9B6-C2D96D86D705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AB4C38-7A95-475D-99C8-F53C704D1656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AF64A9B-A7B5-401A-B189-B874D9F681EB}"/>
              </a:ext>
            </a:extLst>
          </p:cNvPr>
          <p:cNvGrpSpPr/>
          <p:nvPr/>
        </p:nvGrpSpPr>
        <p:grpSpPr>
          <a:xfrm>
            <a:off x="3420533" y="5604934"/>
            <a:ext cx="5836357" cy="630106"/>
            <a:chOff x="4058353" y="4696178"/>
            <a:chExt cx="2649008" cy="63010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4755BF2-D7DB-470D-B9A2-E0D7BCF872A8}"/>
                </a:ext>
              </a:extLst>
            </p:cNvPr>
            <p:cNvSpPr txBox="1"/>
            <p:nvPr/>
          </p:nvSpPr>
          <p:spPr>
            <a:xfrm>
              <a:off x="4209029" y="4741509"/>
              <a:ext cx="2498332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সর্বোচ্চ শিক্ষার্থীর সংখ্যা ২১ জন।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5DD7FCD-F179-4AFA-9038-0BDA1B4024B7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877D965-7423-4445-97AE-68066C0E650A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6096D3A-D32C-43D6-8E67-B1FFFABDD147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2FCD23C9-AD61-4CA8-94FB-999409D041A5}"/>
              </a:ext>
            </a:extLst>
          </p:cNvPr>
          <p:cNvSpPr/>
          <p:nvPr/>
        </p:nvSpPr>
        <p:spPr>
          <a:xfrm>
            <a:off x="581377" y="2466621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ক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D912C3A-C005-4320-829F-AD9A7EA40954}"/>
              </a:ext>
            </a:extLst>
          </p:cNvPr>
          <p:cNvSpPr/>
          <p:nvPr/>
        </p:nvSpPr>
        <p:spPr>
          <a:xfrm>
            <a:off x="4131732" y="2889956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CB5BDC-2D14-450A-AFB4-5E0E106EF0D6}"/>
              </a:ext>
            </a:extLst>
          </p:cNvPr>
          <p:cNvSpPr/>
          <p:nvPr/>
        </p:nvSpPr>
        <p:spPr>
          <a:xfrm>
            <a:off x="4792133" y="3945467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BEC5667-859E-4CC2-990B-8FB2A932E2E2}"/>
              </a:ext>
            </a:extLst>
          </p:cNvPr>
          <p:cNvSpPr/>
          <p:nvPr/>
        </p:nvSpPr>
        <p:spPr>
          <a:xfrm>
            <a:off x="5023556" y="2889955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759078-DAF1-4D13-9D96-8952FFF92293}"/>
              </a:ext>
            </a:extLst>
          </p:cNvPr>
          <p:cNvSpPr/>
          <p:nvPr/>
        </p:nvSpPr>
        <p:spPr>
          <a:xfrm>
            <a:off x="8511822" y="3409244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37A661-DED9-442B-9003-A23F50E8D3BA}"/>
              </a:ext>
            </a:extLst>
          </p:cNvPr>
          <p:cNvSpPr/>
          <p:nvPr/>
        </p:nvSpPr>
        <p:spPr>
          <a:xfrm>
            <a:off x="5085645" y="3426178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2212DD4-7AD4-400E-A533-990EDAEF8D39}"/>
              </a:ext>
            </a:extLst>
          </p:cNvPr>
          <p:cNvSpPr/>
          <p:nvPr/>
        </p:nvSpPr>
        <p:spPr>
          <a:xfrm>
            <a:off x="4289777" y="3939822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9F831-97B6-4FAE-97B0-5C2767FA7F57}"/>
              </a:ext>
            </a:extLst>
          </p:cNvPr>
          <p:cNvSpPr/>
          <p:nvPr/>
        </p:nvSpPr>
        <p:spPr>
          <a:xfrm>
            <a:off x="6598356" y="3437466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0986138-7621-4957-A13D-F27C40FF8EB4}"/>
              </a:ext>
            </a:extLst>
          </p:cNvPr>
          <p:cNvSpPr/>
          <p:nvPr/>
        </p:nvSpPr>
        <p:spPr>
          <a:xfrm>
            <a:off x="6129867" y="2878666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2EA9885-4AB2-4891-A53D-41D39D021A9F}"/>
              </a:ext>
            </a:extLst>
          </p:cNvPr>
          <p:cNvSpPr/>
          <p:nvPr/>
        </p:nvSpPr>
        <p:spPr>
          <a:xfrm>
            <a:off x="4103512" y="3414889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F6675AD-05DE-487F-ABBA-59FC40DE360E}"/>
              </a:ext>
            </a:extLst>
          </p:cNvPr>
          <p:cNvSpPr/>
          <p:nvPr/>
        </p:nvSpPr>
        <p:spPr>
          <a:xfrm>
            <a:off x="5808134" y="3922889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3448246-278B-4694-8D63-B39F2EC16807}"/>
              </a:ext>
            </a:extLst>
          </p:cNvPr>
          <p:cNvSpPr/>
          <p:nvPr/>
        </p:nvSpPr>
        <p:spPr>
          <a:xfrm>
            <a:off x="7320845" y="2895600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9DD345A-009A-4BDE-B0AE-B5D82C862ADF}"/>
              </a:ext>
            </a:extLst>
          </p:cNvPr>
          <p:cNvSpPr/>
          <p:nvPr/>
        </p:nvSpPr>
        <p:spPr>
          <a:xfrm>
            <a:off x="7072489" y="3911600"/>
            <a:ext cx="428978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/>
      <p:bldP spid="39" grpId="0"/>
      <p:bldP spid="40" grpId="0" animBg="1"/>
      <p:bldP spid="41" grpId="0"/>
      <p:bldP spid="42" grpId="0"/>
      <p:bldP spid="43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B1F2C04-C53B-4529-A66B-AA9DF18A6A8C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0B46B2-43AC-45FE-8F43-90F554CD8F16}"/>
              </a:ext>
            </a:extLst>
          </p:cNvPr>
          <p:cNvSpPr/>
          <p:nvPr/>
        </p:nvSpPr>
        <p:spPr>
          <a:xfrm>
            <a:off x="3098800" y="496709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খ।প্রত্যেক শিক্ষার্থী কয়টি করে কলা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1F1E2-ED84-495C-AA5C-36FFFF97F7C6}"/>
              </a:ext>
            </a:extLst>
          </p:cNvPr>
          <p:cNvSpPr/>
          <p:nvPr/>
        </p:nvSpPr>
        <p:spPr>
          <a:xfrm>
            <a:off x="3544712" y="1134534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প্রত্যেক শিক্ষার্থী কলা পাবে(৪২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÷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২১)=২টি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835DB4-FB44-4A66-9A03-658EAAB92D6B}"/>
              </a:ext>
            </a:extLst>
          </p:cNvPr>
          <p:cNvSpPr/>
          <p:nvPr/>
        </p:nvSpPr>
        <p:spPr>
          <a:xfrm>
            <a:off x="592665" y="570088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খ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E16214-3551-4497-A816-9E5FBAD2C078}"/>
              </a:ext>
            </a:extLst>
          </p:cNvPr>
          <p:cNvGrpSpPr/>
          <p:nvPr/>
        </p:nvGrpSpPr>
        <p:grpSpPr>
          <a:xfrm>
            <a:off x="4859863" y="1636889"/>
            <a:ext cx="2048935" cy="596239"/>
            <a:chOff x="4058353" y="4696178"/>
            <a:chExt cx="2048935" cy="5962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BC6C55-C0B8-43C1-A704-01789491464D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২ টি।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C1694C7-F10D-4125-BBAF-90D3A2B7C9E6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0BFB4E-61B3-4A54-9A66-92E9F74B5F67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B7A5D7-97BF-4CF3-8066-5EDC45241FAB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7C67C-2F33-4AE1-94BF-959BDE4AA98D}"/>
              </a:ext>
            </a:extLst>
          </p:cNvPr>
          <p:cNvSpPr/>
          <p:nvPr/>
        </p:nvSpPr>
        <p:spPr>
          <a:xfrm>
            <a:off x="8918221" y="1868311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২ টি।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B3CD9-9A34-4514-94C0-6EC1FCA5ABF4}"/>
              </a:ext>
            </a:extLst>
          </p:cNvPr>
          <p:cNvSpPr/>
          <p:nvPr/>
        </p:nvSpPr>
        <p:spPr>
          <a:xfrm>
            <a:off x="2991555" y="2308576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গ।প্রত্যেক শিক্ষার্থী কয়টি করে বিস্কুট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E3649D-E2A2-4501-81B4-69E64F5ACC26}"/>
              </a:ext>
            </a:extLst>
          </p:cNvPr>
          <p:cNvSpPr/>
          <p:nvPr/>
        </p:nvSpPr>
        <p:spPr>
          <a:xfrm>
            <a:off x="3076223" y="2822223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প্রত্যেক শিক্ষার্থী বিস্কুট পাবে(৮৪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÷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২১)=৪টি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ACBBC9-0C2A-4624-80C8-3EF2C949C9C0}"/>
              </a:ext>
            </a:extLst>
          </p:cNvPr>
          <p:cNvGrpSpPr/>
          <p:nvPr/>
        </p:nvGrpSpPr>
        <p:grpSpPr>
          <a:xfrm>
            <a:off x="4888086" y="3414889"/>
            <a:ext cx="2048935" cy="596239"/>
            <a:chOff x="4058353" y="4696178"/>
            <a:chExt cx="2048935" cy="5962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03B087-F76C-446B-99AE-091FBE0C069F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৪ টি।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FAF46EE-2A4D-4A44-841C-7EA431FE0330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68A52E-C003-48FC-8605-841734806A9C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FFBD9C-8BB8-4F08-91B8-7103CE581EF4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BBB1259-9414-48E0-9A9A-D8DC9457A361}"/>
              </a:ext>
            </a:extLst>
          </p:cNvPr>
          <p:cNvSpPr/>
          <p:nvPr/>
        </p:nvSpPr>
        <p:spPr>
          <a:xfrm>
            <a:off x="8889998" y="3488267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৪ টি।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7F0AC6-C42C-47C2-9E35-5ECEEF4A2695}"/>
              </a:ext>
            </a:extLst>
          </p:cNvPr>
          <p:cNvSpPr/>
          <p:nvPr/>
        </p:nvSpPr>
        <p:spPr>
          <a:xfrm>
            <a:off x="2974622" y="4097865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ঘ।প্রত্যেক শিক্ষার্থী কয়টি করে চকলেট পাবে?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EDC564-CCCB-4312-944A-4526DDBCB706}"/>
              </a:ext>
            </a:extLst>
          </p:cNvPr>
          <p:cNvSpPr/>
          <p:nvPr/>
        </p:nvSpPr>
        <p:spPr>
          <a:xfrm>
            <a:off x="3239913" y="4622800"/>
            <a:ext cx="6045201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প্রত্যেক শিক্ষার্থী চকলেট পাবে(১০৫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÷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২১)=৫টি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275048-AADC-4940-90BC-5748AC05FAFE}"/>
              </a:ext>
            </a:extLst>
          </p:cNvPr>
          <p:cNvGrpSpPr/>
          <p:nvPr/>
        </p:nvGrpSpPr>
        <p:grpSpPr>
          <a:xfrm>
            <a:off x="4825997" y="5373512"/>
            <a:ext cx="2048935" cy="596239"/>
            <a:chOff x="4058353" y="4696178"/>
            <a:chExt cx="2048935" cy="5962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996F9F-3B64-4621-92E9-63B1BF580EEA}"/>
                </a:ext>
              </a:extLst>
            </p:cNvPr>
            <p:cNvSpPr txBox="1"/>
            <p:nvPr/>
          </p:nvSpPr>
          <p:spPr>
            <a:xfrm>
              <a:off x="4080933" y="4707642"/>
              <a:ext cx="202635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SutonnyOMJ" panose="01010600010101010101" pitchFamily="2" charset="0"/>
                </a:rPr>
                <a:t>    ৫ টি।</a:t>
              </a:r>
              <a:r>
                <a:rPr lang="en-US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bn-BD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A1F54AF-EEDC-4D4D-878E-BD12A65E4E90}"/>
                </a:ext>
              </a:extLst>
            </p:cNvPr>
            <p:cNvGrpSpPr/>
            <p:nvPr/>
          </p:nvGrpSpPr>
          <p:grpSpPr>
            <a:xfrm>
              <a:off x="4058353" y="4696178"/>
              <a:ext cx="553155" cy="479777"/>
              <a:chOff x="1495776" y="4718756"/>
              <a:chExt cx="553155" cy="47977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448D253-01A7-4FC1-B382-D1B752A04321}"/>
                  </a:ext>
                </a:extLst>
              </p:cNvPr>
              <p:cNvSpPr/>
              <p:nvPr/>
            </p:nvSpPr>
            <p:spPr>
              <a:xfrm>
                <a:off x="1495776" y="4811852"/>
                <a:ext cx="553155" cy="3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61DA30-7C28-48C7-92A3-D8631A0A43BD}"/>
                  </a:ext>
                </a:extLst>
              </p:cNvPr>
              <p:cNvSpPr/>
              <p:nvPr/>
            </p:nvSpPr>
            <p:spPr>
              <a:xfrm>
                <a:off x="1648178" y="4718756"/>
                <a:ext cx="282222" cy="2709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05C6C1E-B391-42EC-8D4E-87650958D898}"/>
              </a:ext>
            </a:extLst>
          </p:cNvPr>
          <p:cNvSpPr/>
          <p:nvPr/>
        </p:nvSpPr>
        <p:spPr>
          <a:xfrm>
            <a:off x="8873065" y="5480756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৫ টি।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A9ED6C-2F9B-454C-AAFE-E5C75BD53800}"/>
              </a:ext>
            </a:extLst>
          </p:cNvPr>
          <p:cNvSpPr/>
          <p:nvPr/>
        </p:nvSpPr>
        <p:spPr>
          <a:xfrm>
            <a:off x="553154" y="2449688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গ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6566E1-94CC-4AB5-9174-B8B3468E4539}"/>
              </a:ext>
            </a:extLst>
          </p:cNvPr>
          <p:cNvSpPr/>
          <p:nvPr/>
        </p:nvSpPr>
        <p:spPr>
          <a:xfrm>
            <a:off x="491065" y="4272844"/>
            <a:ext cx="2263423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 ঘ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6" grpId="0"/>
      <p:bldP spid="17" grpId="0"/>
      <p:bldP spid="18" grpId="0"/>
      <p:bldP spid="24" grpId="0"/>
      <p:bldP spid="25" grpId="0"/>
      <p:bldP spid="26" grpId="0"/>
      <p:bldP spid="32" grpId="0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869</Words>
  <Application>Microsoft Office PowerPoint</Application>
  <PresentationFormat>Widescreen</PresentationFormat>
  <Paragraphs>150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</dc:creator>
  <cp:lastModifiedBy>Zafor Iqbal</cp:lastModifiedBy>
  <cp:revision>263</cp:revision>
  <dcterms:created xsi:type="dcterms:W3CDTF">2021-07-26T09:23:51Z</dcterms:created>
  <dcterms:modified xsi:type="dcterms:W3CDTF">2021-10-14T12:04:00Z</dcterms:modified>
</cp:coreProperties>
</file>