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sc\thermodynamics\fig slide 6\0b53aceccc92d2a6374157f5c8582365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Diagonal Corner Rectangle 4"/>
          <p:cNvSpPr/>
          <p:nvPr userDrawn="1"/>
        </p:nvSpPr>
        <p:spPr>
          <a:xfrm>
            <a:off x="0" y="571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 userDrawn="1"/>
        </p:nvSpPr>
        <p:spPr>
          <a:xfrm>
            <a:off x="0" y="4667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 userDrawn="1"/>
        </p:nvSpPr>
        <p:spPr>
          <a:xfrm>
            <a:off x="0" y="8953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 userDrawn="1"/>
        </p:nvSpPr>
        <p:spPr>
          <a:xfrm>
            <a:off x="0" y="13144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 userDrawn="1"/>
        </p:nvSpPr>
        <p:spPr>
          <a:xfrm>
            <a:off x="0" y="17240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0" y="21526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 userDrawn="1"/>
        </p:nvSpPr>
        <p:spPr>
          <a:xfrm>
            <a:off x="0" y="24574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/>
          <p:cNvSpPr/>
          <p:nvPr userDrawn="1"/>
        </p:nvSpPr>
        <p:spPr>
          <a:xfrm>
            <a:off x="0" y="28670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 userDrawn="1"/>
        </p:nvSpPr>
        <p:spPr>
          <a:xfrm>
            <a:off x="0" y="32956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 userDrawn="1"/>
        </p:nvSpPr>
        <p:spPr>
          <a:xfrm>
            <a:off x="0" y="37147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 userDrawn="1"/>
        </p:nvSpPr>
        <p:spPr>
          <a:xfrm>
            <a:off x="0" y="4124325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 userDrawn="1"/>
        </p:nvSpPr>
        <p:spPr>
          <a:xfrm>
            <a:off x="0" y="4552950"/>
            <a:ext cx="114300" cy="3048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ultidocument 5"/>
          <p:cNvSpPr/>
          <p:nvPr userDrawn="1"/>
        </p:nvSpPr>
        <p:spPr>
          <a:xfrm>
            <a:off x="8524875" y="4705350"/>
            <a:ext cx="530351" cy="33032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hsc\thermodynamics\fig slide 6\FrankBlissfulJohndory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775216"/>
            <a:ext cx="39433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49900" y="1200150"/>
            <a:ext cx="478528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/>
              <a:t>ড. মোহাম্মদ নুরুল </a:t>
            </a:r>
            <a:r>
              <a:rPr lang="as-IN" sz="2800" dirty="0" smtClean="0"/>
              <a:t>হক</a:t>
            </a:r>
            <a:endParaRPr lang="en-US" sz="2800" dirty="0" smtClean="0"/>
          </a:p>
          <a:p>
            <a:r>
              <a:rPr lang="as-IN" sz="2800" dirty="0"/>
              <a:t>সিনিয়র </a:t>
            </a:r>
            <a:r>
              <a:rPr lang="as-IN" sz="2800" dirty="0" smtClean="0"/>
              <a:t>প্রভাষক</a:t>
            </a:r>
            <a:endParaRPr lang="en-US" sz="2800" dirty="0" smtClean="0"/>
          </a:p>
          <a:p>
            <a:r>
              <a:rPr lang="as-IN" sz="2800" dirty="0"/>
              <a:t>পদার্থবিদ্যা </a:t>
            </a:r>
            <a:r>
              <a:rPr lang="as-IN" sz="2800" dirty="0" smtClean="0"/>
              <a:t>বিভাগ</a:t>
            </a:r>
            <a:endParaRPr lang="en-US" sz="2800" dirty="0" smtClean="0"/>
          </a:p>
          <a:p>
            <a:r>
              <a:rPr lang="as-IN" sz="2800" dirty="0"/>
              <a:t>ক্যামব্রিয়ান স্কুল অ্যান্ড কলেজ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285749"/>
            <a:ext cx="1685077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800" dirty="0"/>
              <a:t>স্বাগত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200150"/>
            <a:ext cx="0" cy="289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5504" y="3016032"/>
            <a:ext cx="428194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/>
              <a:t>উচ্চ মাধ্যমিক পদার্থবিজ্ঞান</a:t>
            </a:r>
            <a:endParaRPr lang="en-US" sz="2800" dirty="0" smtClean="0"/>
          </a:p>
          <a:p>
            <a:r>
              <a:rPr lang="as-IN" sz="2800" dirty="0" smtClean="0"/>
              <a:t>অধ্যায়</a:t>
            </a:r>
            <a:r>
              <a:rPr lang="en-US" sz="2800" dirty="0" smtClean="0"/>
              <a:t>:</a:t>
            </a:r>
            <a:r>
              <a:rPr lang="as-IN" sz="2800" dirty="0" smtClean="0"/>
              <a:t> ৩</a:t>
            </a:r>
            <a:endParaRPr lang="en-US" sz="2800" dirty="0" smtClean="0"/>
          </a:p>
          <a:p>
            <a:r>
              <a:rPr lang="as-IN" sz="2800" dirty="0"/>
              <a:t>পাঠ</a:t>
            </a:r>
            <a:r>
              <a:rPr lang="as-IN" sz="2800" dirty="0" smtClean="0"/>
              <a:t>:</a:t>
            </a:r>
            <a:r>
              <a:rPr lang="en-US" sz="2800" dirty="0" smtClean="0"/>
              <a:t> </a:t>
            </a:r>
            <a:r>
              <a:rPr lang="as-IN" sz="2800" dirty="0"/>
              <a:t>চল তড়িৎ </a:t>
            </a:r>
            <a:endParaRPr lang="en-US" sz="2800" dirty="0" smtClean="0"/>
          </a:p>
          <a:p>
            <a:r>
              <a:rPr lang="as-IN" sz="2800" dirty="0" smtClean="0"/>
              <a:t>পাঠ্যাংশ</a:t>
            </a:r>
            <a:r>
              <a:rPr lang="en-US" sz="2800" dirty="0" smtClean="0"/>
              <a:t>:</a:t>
            </a:r>
            <a:r>
              <a:rPr lang="as-IN" sz="2800" dirty="0"/>
              <a:t>সমান্তরাল</a:t>
            </a:r>
            <a:r>
              <a:rPr lang="en-US" sz="2800" dirty="0" smtClean="0"/>
              <a:t> </a:t>
            </a:r>
            <a:r>
              <a:rPr lang="as-IN" sz="2800" dirty="0" smtClean="0"/>
              <a:t>বর্তনী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66800" y="2724150"/>
            <a:ext cx="838200" cy="291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2724150"/>
            <a:ext cx="838200" cy="291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70164"/>
            <a:ext cx="2930610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একক কাজ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602254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Vrinda body"/>
                <a:cs typeface="NikoshBAN" pitchFamily="2" charset="0"/>
              </a:rPr>
              <a:t>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মানের রোধ সমূহকে </a:t>
            </a:r>
            <a:r>
              <a:rPr lang="as-IN" sz="2400" dirty="0"/>
              <a:t>সমান্তরাল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সন্নিবেশে যুক্ত 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এবং বর্তনী অঙ্কন করে এর তুল্য রোধের মান নির্ণয়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60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42455"/>
            <a:ext cx="2937022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বাড়ির কাজ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14400" y="1503217"/>
            <a:ext cx="81163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 smtClean="0">
                <a:latin typeface="Times New Roman" pitchFamily="18" charset="0"/>
                <a:cs typeface="Times New Roman" pitchFamily="18" charset="0"/>
              </a:rPr>
              <a:t>তোমার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s-IN" sz="2400" dirty="0" smtClean="0">
                <a:latin typeface="Times New Roman" pitchFamily="18" charset="0"/>
                <a:cs typeface="Times New Roman" pitchFamily="18" charset="0"/>
              </a:rPr>
              <a:t>বাসায় </a:t>
            </a:r>
            <a:r>
              <a:rPr lang="as-IN" sz="2400" dirty="0">
                <a:latin typeface="Times New Roman" pitchFamily="18" charset="0"/>
                <a:cs typeface="Times New Roman" pitchFamily="18" charset="0"/>
              </a:rPr>
              <a:t>ব্যবহৃত </a:t>
            </a:r>
            <a:r>
              <a:rPr lang="as-IN" sz="2400" dirty="0">
                <a:latin typeface="Times New Roman" pitchFamily="18" charset="0"/>
                <a:cs typeface="Times New Roman" pitchFamily="18" charset="0"/>
              </a:rPr>
              <a:t>বিভিন্ন বৈদ্যুতিক উপকরণ ব্যবহার করে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s-IN" sz="2400" dirty="0" smtClean="0">
                <a:latin typeface="Times New Roman" pitchFamily="18" charset="0"/>
                <a:cs typeface="Times New Roman" pitchFamily="18" charset="0"/>
              </a:rPr>
              <a:t>একটি </a:t>
            </a:r>
            <a:r>
              <a:rPr lang="as-IN" sz="2400" dirty="0"/>
              <a:t>সমান্তরাল</a:t>
            </a:r>
            <a:r>
              <a:rPr lang="as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s-IN" sz="2400" dirty="0">
                <a:latin typeface="Times New Roman" pitchFamily="18" charset="0"/>
                <a:cs typeface="Times New Roman" pitchFamily="18" charset="0"/>
              </a:rPr>
              <a:t>বর্তনী অঙ্কন </a:t>
            </a:r>
            <a:r>
              <a:rPr lang="as-IN" sz="2400" dirty="0" smtClean="0">
                <a:latin typeface="Times New Roman" pitchFamily="18" charset="0"/>
                <a:cs typeface="Times New Roman" pitchFamily="18" charset="0"/>
              </a:rPr>
              <a:t>কর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1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81150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dirty="0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08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61950"/>
            <a:ext cx="5681363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নিচের চিত্রটি লক্ষ্য করি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800350"/>
            <a:ext cx="2819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59881" y="1131391"/>
            <a:ext cx="1393268" cy="3246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G:\hsc\thermodynamics\fig slide 6\series-p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0018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43250" y="1500188"/>
            <a:ext cx="1962150" cy="214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807" y="285750"/>
            <a:ext cx="5917004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আমাদের আজকের পাঠ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73188" y="1657350"/>
            <a:ext cx="2937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/>
              <a:t>সমান্তরাল </a:t>
            </a:r>
            <a:r>
              <a:rPr lang="as-IN" sz="3200" dirty="0" smtClean="0"/>
              <a:t>বর্তনী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18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51196"/>
            <a:ext cx="6253635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এই পাঠ শেষে </a:t>
            </a:r>
            <a:r>
              <a:rPr lang="as-IN" sz="4400" dirty="0" smtClean="0"/>
              <a:t>শিক্ষার্থীরা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244616" y="2114550"/>
            <a:ext cx="736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dirty="0" smtClean="0"/>
              <a:t>সমান্তরাল</a:t>
            </a:r>
            <a:r>
              <a:rPr lang="en-US" dirty="0" smtClean="0"/>
              <a:t> </a:t>
            </a:r>
            <a:r>
              <a:rPr lang="as-IN" dirty="0"/>
              <a:t>বর্তনী ও এ  সংশ্লিষ্ট সমস্যার সমাধান </a:t>
            </a:r>
            <a:r>
              <a:rPr lang="as-IN" dirty="0" smtClean="0"/>
              <a:t>করতে</a:t>
            </a:r>
            <a:r>
              <a:rPr lang="en-US" dirty="0" smtClean="0"/>
              <a:t> </a:t>
            </a:r>
            <a:r>
              <a:rPr lang="as-IN" dirty="0"/>
              <a:t>এবং </a:t>
            </a:r>
            <a:r>
              <a:rPr lang="as-IN" dirty="0" smtClean="0"/>
              <a:t>ব্যাখ্যা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9550"/>
            <a:ext cx="5251759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000" dirty="0"/>
              <a:t>নিচের ছবিটি লক্ষ্য করি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486150"/>
            <a:ext cx="1295400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2951024"/>
            <a:ext cx="1431354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:\hsc\thermodynamics\fig slide 6\FrankBlissfulJohndory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1132609"/>
            <a:ext cx="39433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3600" y="1504950"/>
            <a:ext cx="23622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53791" y="3019842"/>
            <a:ext cx="17347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s-IN" dirty="0"/>
              <a:t>সমান্তরাল বর্তনী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3343319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/>
              <a:t>যে বর্তনীতে রোধ, তড়িৎ যন্ত্র বা উপকরণসমূহের সব কয়টির এক প্রান্ত একটি সাধারণ বিন্দুতে এবং অপর প্রান্তগুলো অপর একটি সাধারণ বিন্দুতে সংযুক্ত থাকে, তাকে সমান্তরাল বর্তনী বলে।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01166"/>
            <a:ext cx="4315605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800" dirty="0"/>
              <a:t>সমান্তরাল বর্তনী</a:t>
            </a:r>
            <a:endParaRPr lang="en-US" sz="4800" dirty="0"/>
          </a:p>
        </p:txBody>
      </p:sp>
      <p:pic>
        <p:nvPicPr>
          <p:cNvPr id="3074" name="Picture 2" descr="G:\hsc\thermodynamics\fig slide 7\0351-animated-gif-series-and-parallel-circuit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56" y="1047750"/>
            <a:ext cx="5675444" cy="285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09800" y="4019550"/>
                <a:ext cx="3572901" cy="889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019550"/>
                <a:ext cx="3572901" cy="889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0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6997" y="285749"/>
            <a:ext cx="4315605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800" dirty="0"/>
              <a:t>সমান্তরাল বর্তনী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38200" y="356235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বর্তনীর সর্বত্র বিভব পার্থক্যের </a:t>
            </a:r>
            <a:r>
              <a:rPr lang="as-IN" dirty="0" smtClean="0"/>
              <a:t>মান সমান</a:t>
            </a:r>
            <a:r>
              <a:rPr lang="en-US" dirty="0" smtClean="0"/>
              <a:t>,</a:t>
            </a:r>
            <a:r>
              <a:rPr lang="as-IN" dirty="0"/>
              <a:t> প্রবাহিত বিদ্যুৎ প্রবাহের মান ভিন্ন ভিন্ন হয়।</a:t>
            </a:r>
            <a:endParaRPr lang="en-US" dirty="0"/>
          </a:p>
        </p:txBody>
      </p:sp>
      <p:pic>
        <p:nvPicPr>
          <p:cNvPr id="4098" name="Picture 2" descr="G:\hsc\thermodynamics\fig slide 7\Parallel-Circuit-Lightbulb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1550"/>
            <a:ext cx="2958131" cy="22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264795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49382"/>
            <a:ext cx="4047903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মৌখিক মূল্যায়ন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133600" y="2038350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/>
              <a:t> সমান্তরাল বর্তনী কাকে </a:t>
            </a:r>
            <a:r>
              <a:rPr lang="as-IN" sz="2400" dirty="0" smtClean="0"/>
              <a:t>বলে?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33600" y="2687782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/>
              <a:t>সমান্তরাল বর্তনী তে কোনটি পরিমাণ ধ্রুব </a:t>
            </a:r>
            <a:r>
              <a:rPr lang="as-IN" sz="2400" dirty="0" smtClean="0"/>
              <a:t>থাকে?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09549"/>
            <a:ext cx="3945311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as-IN" sz="4400" dirty="0"/>
              <a:t>পরিকল্পিত কাজ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1051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57350"/>
            <a:ext cx="2150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প্রতিটি রোধের ক্ষেত্রে প্রবাহিত বিদ্যুৎ প্রবাহের মান </a:t>
            </a:r>
            <a:endParaRPr lang="en-US" dirty="0" smtClean="0"/>
          </a:p>
          <a:p>
            <a:r>
              <a:rPr lang="as-IN" dirty="0"/>
              <a:t>নির্ণয় </a:t>
            </a:r>
            <a:r>
              <a:rPr lang="as-IN" dirty="0" smtClean="0"/>
              <a:t>কর।</a:t>
            </a:r>
            <a:endParaRPr lang="en-US" dirty="0"/>
          </a:p>
        </p:txBody>
      </p:sp>
      <p:pic>
        <p:nvPicPr>
          <p:cNvPr id="5122" name="Picture 2" descr="G:\hsc\thermodynamics\fig slide 7\simple-parallel-circuit-diagra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467716"/>
            <a:ext cx="36099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218</Words>
  <Application>Microsoft Office PowerPoint</Application>
  <PresentationFormat>On-screen Show (16:9)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rcz</dc:creator>
  <cp:lastModifiedBy>rcz</cp:lastModifiedBy>
  <cp:revision>32</cp:revision>
  <dcterms:created xsi:type="dcterms:W3CDTF">2006-08-16T00:00:00Z</dcterms:created>
  <dcterms:modified xsi:type="dcterms:W3CDTF">2021-10-16T03:26:43Z</dcterms:modified>
</cp:coreProperties>
</file>