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ACDDE-6FAB-43E9-A4C7-63E178DB8BD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32E3-EB9E-45B1-94D0-72708CE3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7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n.wikipedia.org/wiki/%E0%A6%AD%E0%A6%BE%E0%A6%B0%E0%A6%A4%E0%A7%80%E0%A6%AF%E0%A6%BC_%E0%A6%89%E0%A6%AA%E0%A6%AE%E0%A6%B9%E0%A6%BE%E0%A6%A6%E0%A7%87%E0%A6%B6" TargetMode="External"/><Relationship Id="rId7" Type="http://schemas.openxmlformats.org/officeDocument/2006/relationships/hyperlink" Target="http://bn.wikipedia.org/wiki/%E0%A6%AA%E0%A7%8D%E0%A6%B0%E0%A6%A5%E0%A6%AE_%E0%A6%8F%E0%A6%B2%E0%A6%BF%E0%A6%9C%E0%A6%BE%E0%A6%AC%E0%A7%87%E0%A6%A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n.wikipedia.org/wiki/%E0%A6%A1%E0%A6%BF%E0%A6%B8%E0%A7%87%E0%A6%AE%E0%A7%8D%E0%A6%AC%E0%A6%B0_%E0%A7%A9%E0%A7%A7" TargetMode="External"/><Relationship Id="rId5" Type="http://schemas.openxmlformats.org/officeDocument/2006/relationships/hyperlink" Target="http://bn.wikipedia.org/wiki/%E0%A7%A7%E0%A7%AC%E0%A7%A6%E0%A7%A6" TargetMode="External"/><Relationship Id="rId4" Type="http://schemas.openxmlformats.org/officeDocument/2006/relationships/hyperlink" Target="http://bn.wikipedia.org/w/index.php?title=%E0%A6%9C%E0%A6%AF%E0%A6%BC%E0%A7%87%E0%A6%A8%E0%A7%8D%E0%A6%9F%E2%80%8C-%E0%A6%B8%E0%A7%8D%E0%A6%9F%E0%A6%95_%E0%A6%95%E0%A7%8B%E0%A6%AE%E0%A7%8D%E0%A6%AA%E0%A6%BE%E0%A6%A8%E0%A6%BF&amp;action=edit&amp;redlink=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1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পতাকাটি কাদের? নিচের ছবিতে কারা? তারা বাংলায় কি করেছিল? ইত্যাদি</a:t>
            </a:r>
            <a:r>
              <a:rPr lang="bn-BD" baseline="0" dirty="0" smtClean="0"/>
              <a:t> প্রশ্ন করার মাধ্যমে পাঠ ঘোষণা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1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u="none" dirty="0" smtClean="0">
                <a:solidFill>
                  <a:schemeClr val="tx1"/>
                </a:solidFill>
                <a:hlinkClick r:id="rId3" tooltip="ভারতীয় উপমহাদেশ"/>
              </a:rPr>
              <a:t>ভারতীয় উপমহাদেশে</a:t>
            </a:r>
            <a:r>
              <a:rPr lang="bn-BD" u="none" dirty="0" smtClean="0">
                <a:solidFill>
                  <a:schemeClr val="tx1"/>
                </a:solidFill>
              </a:rPr>
              <a:t> বাণিজ্য করার জন্য ষোড়শ শতাব্দীতে প্রতিষ্ঠিত একটি </a:t>
            </a:r>
            <a:r>
              <a:rPr lang="bn-BD" u="none" dirty="0" smtClean="0">
                <a:solidFill>
                  <a:schemeClr val="tx1"/>
                </a:solidFill>
                <a:hlinkClick r:id="rId4" tooltip="জয়েন্ট‌-স্টক কোম্পানি (পাতা নেই)"/>
              </a:rPr>
              <a:t>জয়েন্ট‌-স্টক কোম্পানি</a:t>
            </a:r>
            <a:r>
              <a:rPr lang="bn-BD" u="none" dirty="0" smtClean="0">
                <a:solidFill>
                  <a:schemeClr val="tx1"/>
                </a:solidFill>
              </a:rPr>
              <a:t>। এর সরকারি নাম "ব্রিটিশ ইস্ট ইন্ডিয়া কোম্পানি"। </a:t>
            </a:r>
            <a:r>
              <a:rPr lang="bn-BD" u="none" dirty="0" smtClean="0">
                <a:solidFill>
                  <a:schemeClr val="tx1"/>
                </a:solidFill>
                <a:hlinkClick r:id="rId5" tooltip="১৬০০"/>
              </a:rPr>
              <a:t>১৬০০</a:t>
            </a:r>
            <a:r>
              <a:rPr lang="bn-BD" u="none" dirty="0" smtClean="0">
                <a:solidFill>
                  <a:schemeClr val="tx1"/>
                </a:solidFill>
              </a:rPr>
              <a:t> সালের </a:t>
            </a:r>
            <a:r>
              <a:rPr lang="bn-BD" u="none" dirty="0" smtClean="0">
                <a:solidFill>
                  <a:schemeClr val="tx1"/>
                </a:solidFill>
                <a:hlinkClick r:id="rId6" tooltip="ডিসেম্বর ৩১"/>
              </a:rPr>
              <a:t>৩১ ডিসেম্বর</a:t>
            </a:r>
            <a:r>
              <a:rPr lang="bn-BD" u="none" dirty="0" smtClean="0">
                <a:solidFill>
                  <a:schemeClr val="tx1"/>
                </a:solidFill>
              </a:rPr>
              <a:t> রাণী </a:t>
            </a:r>
            <a:r>
              <a:rPr lang="bn-BD" u="none" dirty="0" smtClean="0">
                <a:solidFill>
                  <a:schemeClr val="tx1"/>
                </a:solidFill>
                <a:hlinkClick r:id="rId7" tooltip="প্রথম এলিজাবেথ"/>
              </a:rPr>
              <a:t>প্রথম এলিজাবেথ</a:t>
            </a:r>
            <a:r>
              <a:rPr lang="bn-BD" u="none" dirty="0" smtClean="0">
                <a:solidFill>
                  <a:schemeClr val="tx1"/>
                </a:solidFill>
              </a:rPr>
              <a:t> এই কোম্পানিকে তখনকার ব্রিটিশ উপনিবেশ ভারতে বাণিজ্য করার রাজকীয় সনদ প্রদান করেন। এ সনদ কোম্পানিটিকে ২১ বছর পর্যন্ত পূর্ব ভারতে একচেটিয়া বাণিজ্য করার প্রাধিকার অর্পণ করেছিল।</a:t>
            </a: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9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2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2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কাজটির জন্য ৫মিনিট সময় দেওয়া</a:t>
            </a:r>
            <a:r>
              <a:rPr lang="bn-BD" baseline="0" dirty="0" smtClean="0"/>
              <a:t>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6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FA9C-731D-461B-A475-F9DF27598E1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41AF-2A15-4039-88B4-53929ED0E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5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FA9C-731D-461B-A475-F9DF27598E1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41AF-2A15-4039-88B4-53929ED0E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FA9C-731D-461B-A475-F9DF27598E1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41AF-2A15-4039-88B4-53929ED0E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203200" y="152400"/>
            <a:ext cx="117856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064613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FA9C-731D-461B-A475-F9DF27598E1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41AF-2A15-4039-88B4-53929ED0E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FA9C-731D-461B-A475-F9DF27598E1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41AF-2A15-4039-88B4-53929ED0E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FA9C-731D-461B-A475-F9DF27598E1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41AF-2A15-4039-88B4-53929ED0E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7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FA9C-731D-461B-A475-F9DF27598E1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41AF-2A15-4039-88B4-53929ED0E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FA9C-731D-461B-A475-F9DF27598E1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41AF-2A15-4039-88B4-53929ED0E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FA9C-731D-461B-A475-F9DF27598E1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41AF-2A15-4039-88B4-53929ED0E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6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FA9C-731D-461B-A475-F9DF27598E1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41AF-2A15-4039-88B4-53929ED0E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4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FA9C-731D-461B-A475-F9DF27598E1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41AF-2A15-4039-88B4-53929ED0E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2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FA9C-731D-461B-A475-F9DF27598E1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41AF-2A15-4039-88B4-53929ED0E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5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azrul693105@gmail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51988" y="609600"/>
            <a:ext cx="563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</a:p>
        </p:txBody>
      </p:sp>
      <p:pic>
        <p:nvPicPr>
          <p:cNvPr id="5" name="Picture 2" descr="C:\Documents and Settings\Delower\Desktop\2 Engrej\durbar-18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88" y="2590800"/>
            <a:ext cx="5539612" cy="36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783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89234" y="5489448"/>
            <a:ext cx="8482446" cy="1092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1630 </a:t>
            </a:r>
            <a:r>
              <a:rPr lang="bn-BD" sz="2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ডাচ্ ইস্ট ইন্ডিয়া কোম্পানি বাংলায় বাণিজ্য করতে আসে। ইংরেজ কোম্পানির সাথে টিকে থাকতে না পেরে ইন্দোনেশিয়া-মালয়েশিয়ার দিকে চলে যায়।</a:t>
            </a:r>
            <a:endParaRPr lang="en-US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 descr="C:\Documents and Settings\Delower\Desktop\2 Engrej\Royal-Dutch-East-India-Arm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1634" y="2524209"/>
            <a:ext cx="4499770" cy="27648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Delower\Desktop\2 Engrej\Dutch Shipyea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34" y="2524209"/>
            <a:ext cx="3674836" cy="27648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020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73468" y="5352397"/>
            <a:ext cx="8458200" cy="1246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500" b="1" dirty="0">
                <a:ln w="1905"/>
                <a:latin typeface="NikoshBAN" panose="02000000000000000000" pitchFamily="2" charset="0"/>
                <a:cs typeface="NikoshBAN" panose="02000000000000000000" pitchFamily="2" charset="0"/>
              </a:rPr>
              <a:t>'ফ্রেন্স ইস্ট-ইন্ডিয়া কোম্পানি ' ১৬৬৪ সালে বাংলায় প্রবেশ করে  চন্দননগর ও চুঁচুড়ায় শক্ত ঘাঁটি গড়ে তোলে। পরবর্তীতে ইংরেজদের সাথে ৩ দফা যুদ্ধে হেরে তারাও ইন্দোচীনের দিকে চলে যায়। </a:t>
            </a:r>
            <a:endParaRPr lang="en-US" sz="2500" b="1" dirty="0">
              <a:ln w="1905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 descr="C:\Documents and Settings\Delower\Desktop\2 Engrej\Fiebig_Government_House_Chandernag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52328"/>
            <a:ext cx="3810000" cy="29108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Delower\Desktop\2 Engrej\french_east_india_comp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84" y="2252329"/>
            <a:ext cx="4504149" cy="29108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798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5522894"/>
            <a:ext cx="7010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 ধীরে ব্রিটিশ ইস্ট ইন্ডিয়া কোম্পানী এদেশে তাদের প্রতিপত্তি বাড়িয়ে নবাবের দরবারে প্রভাব বিস্তার করতে থাকে।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1" name="Picture 3" descr="C:\Documents and Settings\Delower\Desktop\2 Engrej\131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7010400" cy="45434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049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5522894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56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সালে নবাব আলিবর্দী খাঁর মৃত্যুর পর ক্ষমতা নিয়ে নবাব পরিবারে দ্বন্দ্ব শুরু হলে ইংরেজরা এর সুযোগ নিতে ভুল করেনি।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1" name="Picture 3" descr="C:\Documents and Settings\Delower\Desktop\2 Engrej\Mir Kasi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9951" y="2938161"/>
            <a:ext cx="1906818" cy="258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Delower\Desktop\2 Engrej\msl_leo2004_1333989961_1-mir_jafa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1742528" cy="26031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Delower\Desktop\2 Engrej\image_226_728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3" y="228601"/>
            <a:ext cx="1781374" cy="2584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Delower\Desktop\2 Engrej\Umichad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28" y="2938161"/>
            <a:ext cx="1843673" cy="2584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Documents and Settings\Delower\Desktop\2 Engrej\Last_Mughal-B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1295400"/>
            <a:ext cx="2343152" cy="365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6193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elower\Desktop\2 Engrej\cms.somewhereinblog.ne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6" y="514350"/>
            <a:ext cx="3762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02389" y="5218093"/>
            <a:ext cx="7010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 আলিবর্দী খাঁর দৌহিত্র সিরাজউদ্দৌলা ২৩ বছর বয়সে বাংলার মসনদে বসেন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908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elower\Desktop\2 Engrej\big_p16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3059"/>
            <a:ext cx="3810000" cy="29087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Delower\Desktop\2 Engrej\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4390" y="343059"/>
            <a:ext cx="4132611" cy="276016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5410200"/>
            <a:ext cx="84582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ঘসেটি বেগম ও মীর জাফরসহ অভিজাতরা নবাবের বিরুদ্ধে ষড়যন্ত্রে লিপ্ত হলে ইংরেজরা তাদের সাথে যোগ দেয়।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721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334000" y="409902"/>
            <a:ext cx="1371600" cy="12954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1" y="5247382"/>
            <a:ext cx="845820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সালের ২৩ জুন নবাব সিরাজউদ্দৌলার সাথে ভাগীরথী নদীর তীরে পলাশীর আমবাগানে ইংরেজদের সাথে শুরু হয় যুদ্ধ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_366_1107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664" y="1981200"/>
            <a:ext cx="4304269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1981200"/>
            <a:ext cx="408016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599668" y="7524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668" y="752476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847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5171182"/>
            <a:ext cx="8382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বিজয়ের পর মীর জাফরকে নবাব বানালেও মূল ক্ষমতা চলে যায় ইংরেজ সেনাপতি রবার্ট ক্লাইভের হাতে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C:\Documents and Settings\Delower\Desktop\2 Engrej\1368350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5782"/>
            <a:ext cx="2209800" cy="35952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Delower\Desktop\2 Engrej\plasse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595781"/>
            <a:ext cx="4527550" cy="35658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74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54" y="762000"/>
            <a:ext cx="7250547" cy="5437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95601" y="4221540"/>
            <a:ext cx="6144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নামক সূর্যটি অস্তমিত হয়ে যায়। তার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 চলে ১৭৫৭ থেকে ১৯৪৭ সাল পর্যন্ত প্রায়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দুইশ বছর ইংরেজদের রাজত্ব।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659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1"/>
            <a:ext cx="8153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44196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 পরাজয়ের কারণগুলো লিখ।</a:t>
            </a:r>
            <a:endParaRPr lang="bn-BD" sz="40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8201" y="90993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 : ৮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444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8735" y="2997453"/>
            <a:ext cx="5476592" cy="34966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কিসামত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হারাটী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ডি.এস.আই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, লালমনিরহাট।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০১৭১৪৫৫৯৬৪১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nazrul693105@gmail.com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25901" y="3124201"/>
            <a:ext cx="4163441" cy="22173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 পরিচয়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62192" y="381000"/>
            <a:ext cx="2667000" cy="756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53" y="660695"/>
            <a:ext cx="2013484" cy="2160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2362200" y="838201"/>
            <a:ext cx="2199992" cy="1982709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746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095500" y="379776"/>
            <a:ext cx="8229601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30742" y="1510608"/>
            <a:ext cx="8191501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marL="457200" indent="-4572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bn-BD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কতসালে ইস্ট-ইন্ডিয়া কোম্পানি স্থাপিত হয়?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30742" y="3138824"/>
            <a:ext cx="8191501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marL="457200" indent="-45720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bn-BD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 সিরাজউদ্দৌলার পরিচয় দাও।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114549" y="4703734"/>
            <a:ext cx="8191501" cy="990600"/>
          </a:xfrm>
          <a:custGeom>
            <a:avLst/>
            <a:gdLst>
              <a:gd name="connsiteX0" fmla="*/ 0 w 5224110"/>
              <a:gd name="connsiteY0" fmla="*/ 203164 h 1218740"/>
              <a:gd name="connsiteX1" fmla="*/ 203164 w 5224110"/>
              <a:gd name="connsiteY1" fmla="*/ 0 h 1218740"/>
              <a:gd name="connsiteX2" fmla="*/ 5020946 w 5224110"/>
              <a:gd name="connsiteY2" fmla="*/ 0 h 1218740"/>
              <a:gd name="connsiteX3" fmla="*/ 5224110 w 5224110"/>
              <a:gd name="connsiteY3" fmla="*/ 203164 h 1218740"/>
              <a:gd name="connsiteX4" fmla="*/ 5224110 w 5224110"/>
              <a:gd name="connsiteY4" fmla="*/ 1015576 h 1218740"/>
              <a:gd name="connsiteX5" fmla="*/ 5020946 w 5224110"/>
              <a:gd name="connsiteY5" fmla="*/ 1218740 h 1218740"/>
              <a:gd name="connsiteX6" fmla="*/ 203164 w 5224110"/>
              <a:gd name="connsiteY6" fmla="*/ 1218740 h 1218740"/>
              <a:gd name="connsiteX7" fmla="*/ 0 w 5224110"/>
              <a:gd name="connsiteY7" fmla="*/ 1015576 h 1218740"/>
              <a:gd name="connsiteX8" fmla="*/ 0 w 5224110"/>
              <a:gd name="connsiteY8" fmla="*/ 203164 h 1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1218740">
                <a:moveTo>
                  <a:pt x="0" y="203164"/>
                </a:moveTo>
                <a:cubicBezTo>
                  <a:pt x="0" y="90960"/>
                  <a:pt x="90960" y="0"/>
                  <a:pt x="203164" y="0"/>
                </a:cubicBezTo>
                <a:lnTo>
                  <a:pt x="5020946" y="0"/>
                </a:lnTo>
                <a:cubicBezTo>
                  <a:pt x="5133150" y="0"/>
                  <a:pt x="5224110" y="90960"/>
                  <a:pt x="5224110" y="203164"/>
                </a:cubicBezTo>
                <a:lnTo>
                  <a:pt x="5224110" y="1015576"/>
                </a:lnTo>
                <a:cubicBezTo>
                  <a:pt x="5224110" y="1127780"/>
                  <a:pt x="5133150" y="1218740"/>
                  <a:pt x="5020946" y="1218740"/>
                </a:cubicBezTo>
                <a:lnTo>
                  <a:pt x="203164" y="1218740"/>
                </a:lnTo>
                <a:cubicBezTo>
                  <a:pt x="90960" y="1218740"/>
                  <a:pt x="0" y="1127780"/>
                  <a:pt x="0" y="1015576"/>
                </a:cubicBezTo>
                <a:lnTo>
                  <a:pt x="0" y="203164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87089" tIns="287089" rIns="287089" bIns="287089" numCol="1" spcCol="1270" anchor="ctr" anchorCtr="0">
            <a:noAutofit/>
          </a:bodyPr>
          <a:lstStyle/>
          <a:p>
            <a:pPr marL="457200" indent="-45720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bn-BD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 ষড়যন্ত্রে বাংলার স্বাধীনতার সূর্য অস্তমিত হয়?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268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130" y="383631"/>
            <a:ext cx="826380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4129" y="5253418"/>
            <a:ext cx="826380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পলাশী যুদ্ধে নবাব সিরাজদৌলার পরাজয়ের ফলে বাংলার অবস্থা কেমন হয়েছিল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Documents and Settings\Delower\Desktop\2 Engrej\India1760_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90" y="1390681"/>
            <a:ext cx="2926710" cy="376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6632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ngol-invasion.jpg"/>
          <p:cNvPicPr>
            <a:picLocks noChangeAspect="1"/>
          </p:cNvPicPr>
          <p:nvPr/>
        </p:nvPicPr>
        <p:blipFill>
          <a:blip r:embed="rId2"/>
          <a:srcRect b="8108"/>
          <a:stretch>
            <a:fillRect/>
          </a:stretch>
        </p:blipFill>
        <p:spPr>
          <a:xfrm>
            <a:off x="3262627" y="2438401"/>
            <a:ext cx="5715000" cy="406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800600" y="457200"/>
            <a:ext cx="3657600" cy="1295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0266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elower\Desktop\2 Engrej\800px-Flag_of_the_British_East_India_Company_(1707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2759"/>
            <a:ext cx="2835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Delower\Desktop\2 Engrej\indian-serva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09800"/>
            <a:ext cx="6667500" cy="42862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77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Delower\Desktop\2 Engrej\british-ban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96" y="457200"/>
            <a:ext cx="7039004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572518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মানচিত্রটির চিহ্নিত স্থান কোন শাসনকে মনে করিয়ে দেয়?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512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762000"/>
            <a:ext cx="838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44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44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4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4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44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C:\Documents and Settings\Delower\Desktop\2 Engrej\compayform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6493"/>
            <a:ext cx="8759982" cy="353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418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1" y="1828800"/>
            <a:ext cx="8153400" cy="1828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 আগত বিভিন্ন ইউরোপীয় কোম্পানির পরিচয় বলতে পারবে।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1" y="4038601"/>
            <a:ext cx="8534399" cy="17841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 ইংরেজদের আগমন ও তাদের বিজয়ের কারণ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981200" y="381000"/>
            <a:ext cx="8458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BD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144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3.amazonaws.com/somewherein/assets/images/thumbs/arjansoul_1371121516_5-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1" y="349469"/>
            <a:ext cx="8381999" cy="3896624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5181600"/>
            <a:ext cx="8458200" cy="1292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0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 উপমহাদেশে বাণিজ্য করার জন্য ১৬০০ শতাব্দীতে ইংল্যান্ডে প্রতিষ্ঠিত হয় 'দি ব্রিটিশ ইস্ট ইন্ডিয়া' জয়েন্ট‌-স্টক কোম্পানি</a:t>
            </a:r>
            <a:endParaRPr lang="en-US" sz="3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670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1" y="3581400"/>
            <a:ext cx="4190375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Delower\Desktop\2 Engrej\calcutta_18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6684" y="361622"/>
            <a:ext cx="5097517" cy="265621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Delower\Desktop\2 Engrej\019ADDOR0003193U00000000[SVC2]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4841" y="362608"/>
            <a:ext cx="3168244" cy="198645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239001" y="2494616"/>
            <a:ext cx="3176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কাশিমবাজারের বাণিজ্যকুঠি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9084" y="3155732"/>
            <a:ext cx="4106917" cy="3168868"/>
            <a:chOff x="465083" y="3155732"/>
            <a:chExt cx="4106917" cy="3168868"/>
          </a:xfrm>
        </p:grpSpPr>
        <p:sp>
          <p:nvSpPr>
            <p:cNvPr id="3" name="Right Arrow Callout 2"/>
            <p:cNvSpPr/>
            <p:nvPr/>
          </p:nvSpPr>
          <p:spPr>
            <a:xfrm>
              <a:off x="465083" y="3886200"/>
              <a:ext cx="4106917" cy="2438400"/>
            </a:xfrm>
            <a:prstGeom prst="rightArrowCallout">
              <a:avLst>
                <a:gd name="adj1" fmla="val 18535"/>
                <a:gd name="adj2" fmla="val 19181"/>
                <a:gd name="adj3" fmla="val 25000"/>
                <a:gd name="adj4" fmla="val 80717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ইংরেজরা ১৬৫১ সালে হুগলিতে ও ১৬৫৮ সালে কাশিমবাজারে বাণিজ্যকুঠি স্থাপন করে।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Up Arrow 3"/>
            <p:cNvSpPr/>
            <p:nvPr/>
          </p:nvSpPr>
          <p:spPr>
            <a:xfrm>
              <a:off x="1828800" y="3155732"/>
              <a:ext cx="685800" cy="914400"/>
            </a:xfrm>
            <a:prstGeom prst="upArrow">
              <a:avLst>
                <a:gd name="adj1" fmla="val 50000"/>
                <a:gd name="adj2" fmla="val 683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07932" y="3912472"/>
              <a:ext cx="838200" cy="19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250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433" y="5200472"/>
            <a:ext cx="84575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ভারতীয় উপমহাদেশে ইংরেজরা বাণিজ্য কুঠি স্থাপন করেছিল কেন?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9433" y="298187"/>
            <a:ext cx="845756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4401" y="681027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Documents and Settings\Delower\Desktop\2 Engrej\durbar-18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10" y="1371600"/>
            <a:ext cx="5539612" cy="36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331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450</Words>
  <Application>Microsoft Office PowerPoint</Application>
  <PresentationFormat>Widescreen</PresentationFormat>
  <Paragraphs>54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NikoshLightBAN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6</cp:revision>
  <dcterms:created xsi:type="dcterms:W3CDTF">2021-10-15T23:28:04Z</dcterms:created>
  <dcterms:modified xsi:type="dcterms:W3CDTF">2021-10-15T23:53:34Z</dcterms:modified>
</cp:coreProperties>
</file>