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DB8A-09E4-4163-A36F-2220153EB142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DB109-A2EE-4C60-8B98-20BB7A3EB3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DB109-A2EE-4C60-8B98-20BB7A3EB31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371599"/>
            <a:ext cx="89154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C13F9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WELCOME</a:t>
            </a:r>
            <a:endParaRPr lang="en-US" sz="138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C13F9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7753533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 Functions of infinitive:---</a:t>
            </a:r>
          </a:p>
          <a:p>
            <a:pPr marL="914400" indent="-914400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  Subject of a verb:</a:t>
            </a:r>
          </a:p>
          <a:p>
            <a:pPr marL="914400" indent="-914400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To err is human beings</a:t>
            </a:r>
          </a:p>
          <a:p>
            <a:pPr marL="914400" indent="-914400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2.  Direct Object of verb:</a:t>
            </a:r>
          </a:p>
          <a:p>
            <a:pPr marL="914400" indent="-914400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He wants to play</a:t>
            </a:r>
          </a:p>
          <a:p>
            <a:pPr marL="914400" indent="-914400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3.  Subject Complement:</a:t>
            </a:r>
          </a:p>
          <a:p>
            <a:pPr marL="914400" indent="-914400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He has to go there</a:t>
            </a:r>
          </a:p>
          <a:p>
            <a:pPr marL="914400" indent="-914400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4.  Adjective:</a:t>
            </a:r>
          </a:p>
          <a:p>
            <a:pPr marL="914400" indent="-914400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To eat food is essential</a:t>
            </a:r>
          </a:p>
          <a:p>
            <a:pPr marL="914400" indent="-914400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5.  Adverb:</a:t>
            </a:r>
          </a:p>
          <a:p>
            <a:pPr marL="914400" indent="-914400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He came to see me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2888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Participle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entagon 4"/>
          <p:cNvSpPr/>
          <p:nvPr/>
        </p:nvSpPr>
        <p:spPr>
          <a:xfrm rot="16200000">
            <a:off x="3848100" y="-2476500"/>
            <a:ext cx="1447800" cy="9144000"/>
          </a:xfrm>
          <a:prstGeom prst="homePlate">
            <a:avLst>
              <a:gd name="adj" fmla="val 294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2270" y="1600200"/>
            <a:ext cx="8739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Participles are verb form that ends in- </a:t>
            </a:r>
            <a:r>
              <a:rPr lang="en-US" sz="3600" dirty="0" err="1" smtClean="0"/>
              <a:t>ing</a:t>
            </a:r>
            <a:r>
              <a:rPr lang="en-US" sz="3600" dirty="0" smtClean="0"/>
              <a:t>/</a:t>
            </a:r>
            <a:r>
              <a:rPr lang="en-US" sz="3600" dirty="0" err="1" smtClean="0"/>
              <a:t>ed</a:t>
            </a:r>
            <a:r>
              <a:rPr lang="en-US" sz="3600" dirty="0" smtClean="0"/>
              <a:t>/</a:t>
            </a:r>
          </a:p>
          <a:p>
            <a:r>
              <a:rPr lang="en-US" sz="3600" dirty="0" smtClean="0"/>
              <a:t>en/d/t but function as adjective and verb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Right Arrow Callout 6"/>
          <p:cNvSpPr/>
          <p:nvPr/>
        </p:nvSpPr>
        <p:spPr>
          <a:xfrm rot="16200000">
            <a:off x="2720637" y="587034"/>
            <a:ext cx="3702730" cy="8382001"/>
          </a:xfrm>
          <a:prstGeom prst="rightArrowCallout">
            <a:avLst>
              <a:gd name="adj1" fmla="val 9334"/>
              <a:gd name="adj2" fmla="val 8282"/>
              <a:gd name="adj3" fmla="val 6022"/>
              <a:gd name="adj4" fmla="val 9054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041" y="3200400"/>
            <a:ext cx="82749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Participles have 2 positions:</a:t>
            </a:r>
          </a:p>
          <a:p>
            <a:pPr marL="342900" indent="-342900">
              <a:buAutoNum type="arabicPeriod"/>
            </a:pPr>
            <a:r>
              <a:rPr lang="en-US" sz="4400" dirty="0" smtClean="0">
                <a:solidFill>
                  <a:srgbClr val="FFFF00"/>
                </a:solidFill>
              </a:rPr>
              <a:t>Before Noun</a:t>
            </a:r>
          </a:p>
          <a:p>
            <a:pPr marL="342900" indent="-342900"/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   I saw a </a:t>
            </a:r>
            <a:r>
              <a:rPr lang="en-US" sz="4400" u="sng" dirty="0" smtClean="0">
                <a:solidFill>
                  <a:srgbClr val="FFFF00"/>
                </a:solidFill>
              </a:rPr>
              <a:t>flying</a:t>
            </a:r>
            <a:r>
              <a:rPr lang="en-US" sz="4400" dirty="0" smtClean="0">
                <a:solidFill>
                  <a:srgbClr val="FFFF00"/>
                </a:solidFill>
              </a:rPr>
              <a:t> bird in the sky.</a:t>
            </a:r>
          </a:p>
          <a:p>
            <a:pPr marL="342900" indent="-342900"/>
            <a:r>
              <a:rPr lang="en-US" sz="4400" dirty="0" smtClean="0">
                <a:solidFill>
                  <a:srgbClr val="FFFF00"/>
                </a:solidFill>
              </a:rPr>
              <a:t>2. After be verbs</a:t>
            </a:r>
          </a:p>
          <a:p>
            <a:pPr marL="342900" indent="-342900"/>
            <a:r>
              <a:rPr lang="en-US" sz="4400" dirty="0" smtClean="0">
                <a:solidFill>
                  <a:srgbClr val="FFFF00"/>
                </a:solidFill>
              </a:rPr>
              <a:t>    The is </a:t>
            </a:r>
            <a:r>
              <a:rPr lang="en-US" sz="4400" u="sng" dirty="0" smtClean="0">
                <a:solidFill>
                  <a:srgbClr val="FFFF00"/>
                </a:solidFill>
              </a:rPr>
              <a:t>flying</a:t>
            </a:r>
            <a:r>
              <a:rPr lang="en-US" sz="4400" dirty="0" smtClean="0">
                <a:solidFill>
                  <a:srgbClr val="FFFF00"/>
                </a:solidFill>
              </a:rPr>
              <a:t> in the sky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57200" y="304800"/>
            <a:ext cx="8077200" cy="1143000"/>
          </a:xfrm>
          <a:prstGeom prst="downArrowCallout">
            <a:avLst>
              <a:gd name="adj1" fmla="val 28096"/>
              <a:gd name="adj2" fmla="val 12692"/>
              <a:gd name="adj3" fmla="val 12516"/>
              <a:gd name="adj4" fmla="val 6860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228600"/>
            <a:ext cx="755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Classification of Participle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228600" y="1524000"/>
            <a:ext cx="8915400" cy="5105400"/>
          </a:xfrm>
          <a:prstGeom prst="frame">
            <a:avLst>
              <a:gd name="adj1" fmla="val 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839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0000"/>
                </a:solidFill>
              </a:rPr>
              <a:t>Participles -3 kinds</a:t>
            </a:r>
          </a:p>
          <a:p>
            <a:r>
              <a:rPr lang="en-US" sz="3200" dirty="0" smtClean="0"/>
              <a:t>1</a:t>
            </a:r>
            <a:r>
              <a:rPr lang="en-US" sz="3200" dirty="0" smtClean="0"/>
              <a:t>. Present Participle: Present Participle is a verb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 form that ends in </a:t>
            </a:r>
            <a:r>
              <a:rPr lang="en-US" sz="3200" dirty="0" err="1" smtClean="0"/>
              <a:t>ing</a:t>
            </a:r>
            <a:r>
              <a:rPr lang="en-US" sz="3200" dirty="0" smtClean="0"/>
              <a:t> but function as adjective.</a:t>
            </a:r>
          </a:p>
          <a:p>
            <a:r>
              <a:rPr lang="en-US" sz="3200" dirty="0" smtClean="0"/>
              <a:t>                He rides on a </a:t>
            </a:r>
            <a:r>
              <a:rPr lang="en-US" sz="3200" u="sng" dirty="0" smtClean="0"/>
              <a:t>running</a:t>
            </a:r>
            <a:r>
              <a:rPr lang="en-US" sz="3200" dirty="0" smtClean="0"/>
              <a:t> horse.</a:t>
            </a:r>
          </a:p>
          <a:p>
            <a:r>
              <a:rPr lang="en-US" sz="3200" dirty="0" smtClean="0"/>
              <a:t>2. Past Participle:</a:t>
            </a:r>
            <a:r>
              <a:rPr lang="en-US" sz="3200" dirty="0" smtClean="0"/>
              <a:t> </a:t>
            </a:r>
            <a:r>
              <a:rPr lang="en-US" sz="2800" dirty="0" smtClean="0"/>
              <a:t>Past Participle</a:t>
            </a:r>
            <a:r>
              <a:rPr lang="en-US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 smtClean="0"/>
              <a:t>a irregular verb form</a:t>
            </a:r>
          </a:p>
          <a:p>
            <a:r>
              <a:rPr lang="en-US" sz="2800" dirty="0" smtClean="0"/>
              <a:t>       that </a:t>
            </a:r>
            <a:r>
              <a:rPr lang="en-US" sz="2800" dirty="0" smtClean="0"/>
              <a:t>ends </a:t>
            </a:r>
            <a:r>
              <a:rPr lang="en-US" sz="2800" dirty="0" smtClean="0"/>
              <a:t>in </a:t>
            </a:r>
            <a:r>
              <a:rPr lang="en-US" sz="2800" dirty="0" err="1" smtClean="0"/>
              <a:t>ed</a:t>
            </a:r>
            <a:r>
              <a:rPr lang="en-US" sz="2800" dirty="0" smtClean="0"/>
              <a:t>/en/d/t/n but </a:t>
            </a:r>
            <a:r>
              <a:rPr lang="en-US" sz="2800" dirty="0" smtClean="0"/>
              <a:t>function </a:t>
            </a:r>
            <a:r>
              <a:rPr lang="en-US" sz="2800" dirty="0" smtClean="0"/>
              <a:t>as adjective.</a:t>
            </a:r>
            <a:endParaRPr lang="en-US" sz="3200" dirty="0" smtClean="0"/>
          </a:p>
          <a:p>
            <a:r>
              <a:rPr lang="en-US" sz="3200" dirty="0" smtClean="0"/>
              <a:t>           He sits on the </a:t>
            </a:r>
            <a:r>
              <a:rPr lang="en-US" sz="3200" u="sng" dirty="0" smtClean="0"/>
              <a:t>broken</a:t>
            </a:r>
            <a:r>
              <a:rPr lang="en-US" sz="3200" dirty="0" smtClean="0"/>
              <a:t> bench.</a:t>
            </a:r>
          </a:p>
          <a:p>
            <a:r>
              <a:rPr lang="en-US" sz="3200" dirty="0" smtClean="0"/>
              <a:t>3. Perfect Participle: Having + verb past participle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  form is called perfect participle.</a:t>
            </a:r>
          </a:p>
          <a:p>
            <a:r>
              <a:rPr lang="en-US" sz="3200" dirty="0" smtClean="0"/>
              <a:t>                Having forgotten him I went out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0" y="533400"/>
            <a:ext cx="2895600" cy="121920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600" y="381000"/>
            <a:ext cx="2335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Gerund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981200"/>
            <a:ext cx="85308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Gerunds are verbs that ends 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in-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ing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and function as noun 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and verb.</a:t>
            </a:r>
          </a:p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Swimming is a good exercise.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95400" y="609600"/>
            <a:ext cx="7086600" cy="10668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457200"/>
            <a:ext cx="7042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 Positions of gerund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Chevron 3"/>
          <p:cNvSpPr/>
          <p:nvPr/>
        </p:nvSpPr>
        <p:spPr>
          <a:xfrm>
            <a:off x="0" y="1828800"/>
            <a:ext cx="8991600" cy="609600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1. Subject: Walking makes a man strong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0" y="2667000"/>
            <a:ext cx="9144000" cy="609600"/>
          </a:xfrm>
          <a:prstGeom prst="chevron">
            <a:avLst>
              <a:gd name="adj" fmla="val 423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4400" dirty="0" smtClean="0">
                <a:solidFill>
                  <a:schemeClr val="tx1"/>
                </a:solidFill>
              </a:rPr>
              <a:t>Direct Object:  </a:t>
            </a:r>
            <a:r>
              <a:rPr lang="en-US" sz="4400" dirty="0" err="1" smtClean="0">
                <a:solidFill>
                  <a:schemeClr val="tx1"/>
                </a:solidFill>
              </a:rPr>
              <a:t>Rahat</a:t>
            </a:r>
            <a:r>
              <a:rPr lang="en-US" sz="4400" dirty="0" smtClean="0">
                <a:solidFill>
                  <a:schemeClr val="tx1"/>
                </a:solidFill>
              </a:rPr>
              <a:t> likes playing</a:t>
            </a:r>
            <a:r>
              <a:rPr lang="en-US" sz="4800" dirty="0" smtClean="0">
                <a:solidFill>
                  <a:schemeClr val="tx1"/>
                </a:solidFill>
              </a:rPr>
              <a:t>.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0" y="3733800"/>
            <a:ext cx="8991600" cy="640080"/>
          </a:xfrm>
          <a:prstGeom prst="chevron">
            <a:avLst>
              <a:gd name="adj" fmla="val 54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3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Indirect Object: She teaches us dancing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0" y="4876800"/>
            <a:ext cx="9144000" cy="637032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4. Object of Preposition: </a:t>
            </a:r>
            <a:r>
              <a:rPr lang="en-US" sz="3200" dirty="0" err="1" smtClean="0">
                <a:solidFill>
                  <a:schemeClr val="tx1"/>
                </a:solidFill>
              </a:rPr>
              <a:t>Rahat</a:t>
            </a:r>
            <a:r>
              <a:rPr lang="en-US" sz="3200" dirty="0" smtClean="0">
                <a:solidFill>
                  <a:schemeClr val="tx1"/>
                </a:solidFill>
              </a:rPr>
              <a:t> talks about reading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0" y="5943600"/>
            <a:ext cx="8915400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5. Predicate Noun: Her job is Speaking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790700" y="2133600"/>
            <a:ext cx="5638800" cy="1447800"/>
          </a:xfrm>
          <a:prstGeom prst="rect">
            <a:avLst/>
          </a:prstGeom>
          <a:solidFill>
            <a:srgbClr val="FF000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  <p:pic>
        <p:nvPicPr>
          <p:cNvPr id="4" name="Picture 3" descr="C:\Users\Evergreen.Evergreen-PC\Pictures\14502879_1781423448742936_864190515830620045_n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Shahana\flower0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655" y="4343400"/>
            <a:ext cx="2660245" cy="196403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  <p:pic>
        <p:nvPicPr>
          <p:cNvPr id="6" name="Picture 5" descr="D:\Shahana\flower0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81500"/>
            <a:ext cx="2743200" cy="1964035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143000" y="887809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TEACHER’S  INTRODUCTION</a:t>
            </a:r>
            <a:endParaRPr lang="en-US" sz="4400" dirty="0"/>
          </a:p>
        </p:txBody>
      </p:sp>
      <p:pic>
        <p:nvPicPr>
          <p:cNvPr id="3" name="Picture 2" descr="C:\Users\Computer Solution\Desktop\IMG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2617390"/>
            <a:ext cx="2743200" cy="335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47700" y="290660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Md.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Eunus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Ali</a:t>
            </a:r>
            <a:b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Lecturer in English</a:t>
            </a:r>
            <a:b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Syedpur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Bazar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Fazil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Madrasah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Nabigonj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Habigonj</a:t>
            </a:r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32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01720-075156</a:t>
            </a:r>
            <a:endParaRPr lang="en-US" sz="3200" b="1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533400"/>
            <a:ext cx="4416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girl </a:t>
            </a:r>
            <a:r>
              <a:rPr lang="en-US" sz="54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started</a:t>
            </a:r>
            <a:endParaRPr lang="en-US" sz="5400" b="1" u="sng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524000"/>
            <a:ext cx="1923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crying</a:t>
            </a:r>
            <a:endParaRPr lang="en-US" sz="5400" b="1" u="sng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600200"/>
            <a:ext cx="5706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get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sympathy of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438400"/>
            <a:ext cx="590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her </a:t>
            </a:r>
            <a:r>
              <a:rPr lang="en-US" sz="5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beloved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mother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33400"/>
            <a:ext cx="3679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Going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home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4932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Does not finish the sentence</a:t>
            </a:r>
            <a:endParaRPr lang="en-US" sz="3200" dirty="0"/>
          </a:p>
        </p:txBody>
      </p:sp>
      <p:sp>
        <p:nvSpPr>
          <p:cNvPr id="12" name="Bent Arrow 11"/>
          <p:cNvSpPr/>
          <p:nvPr/>
        </p:nvSpPr>
        <p:spPr>
          <a:xfrm>
            <a:off x="457200" y="1905000"/>
            <a:ext cx="432816" cy="1524000"/>
          </a:xfrm>
          <a:prstGeom prst="bentArrow">
            <a:avLst>
              <a:gd name="adj1" fmla="val 1260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152400" y="838200"/>
            <a:ext cx="609600" cy="3733800"/>
          </a:xfrm>
          <a:prstGeom prst="bentArrow">
            <a:avLst>
              <a:gd name="adj1" fmla="val 9667"/>
              <a:gd name="adj2" fmla="val 25000"/>
              <a:gd name="adj3" fmla="val 25000"/>
              <a:gd name="adj4" fmla="val 17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2895600" y="2362200"/>
            <a:ext cx="1905000" cy="1905000"/>
          </a:xfrm>
          <a:prstGeom prst="downArrowCallout">
            <a:avLst>
              <a:gd name="adj1" fmla="val 1453"/>
              <a:gd name="adj2" fmla="val 6840"/>
              <a:gd name="adj3" fmla="val 26695"/>
              <a:gd name="adj4" fmla="val 3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Callout 16"/>
          <p:cNvSpPr/>
          <p:nvPr/>
        </p:nvSpPr>
        <p:spPr>
          <a:xfrm>
            <a:off x="6705600" y="1295400"/>
            <a:ext cx="1905000" cy="2286000"/>
          </a:xfrm>
          <a:prstGeom prst="downArrowCallout">
            <a:avLst>
              <a:gd name="adj1" fmla="val 1453"/>
              <a:gd name="adj2" fmla="val 6840"/>
              <a:gd name="adj3" fmla="val 26695"/>
              <a:gd name="adj4" fmla="val 2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Callout 17"/>
          <p:cNvSpPr/>
          <p:nvPr/>
        </p:nvSpPr>
        <p:spPr>
          <a:xfrm>
            <a:off x="2438400" y="3200400"/>
            <a:ext cx="2057400" cy="2209800"/>
          </a:xfrm>
          <a:prstGeom prst="downArrowCallout">
            <a:avLst>
              <a:gd name="adj1" fmla="val 1453"/>
              <a:gd name="adj2" fmla="val 6840"/>
              <a:gd name="adj3" fmla="val 26695"/>
              <a:gd name="adj4" fmla="val 3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4572000"/>
            <a:ext cx="4932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Does not finish the sentence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5410200"/>
            <a:ext cx="4932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Does not finish the sentence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371600" y="4038600"/>
            <a:ext cx="4932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Does not finish the sentence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361811" y="3581400"/>
            <a:ext cx="378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finish the sentence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12" grpId="0" animBg="1"/>
      <p:bldP spid="13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0"/>
            <a:ext cx="770711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 principal verbs are of 2 kinds:----</a:t>
            </a:r>
          </a:p>
          <a:p>
            <a:endParaRPr lang="en-US" sz="3600" dirty="0" smtClean="0"/>
          </a:p>
          <a:p>
            <a:pPr marL="742950" indent="-742950">
              <a:buAutoNum type="arabicPeriod"/>
            </a:pPr>
            <a:r>
              <a:rPr lang="en-US" sz="3600" dirty="0" smtClean="0"/>
              <a:t>Finite Verb (The verb completes the </a:t>
            </a:r>
          </a:p>
          <a:p>
            <a:pPr marL="742950" indent="-742950"/>
            <a:r>
              <a:rPr lang="en-US" sz="3600" dirty="0" smtClean="0"/>
              <a:t>       sentence itself is called finite verb)</a:t>
            </a:r>
          </a:p>
          <a:p>
            <a:pPr marL="742950" indent="-742950"/>
            <a:r>
              <a:rPr lang="en-US" sz="3600" dirty="0" smtClean="0"/>
              <a:t>2. Non-finite Verb (The verb does not </a:t>
            </a:r>
          </a:p>
          <a:p>
            <a:pPr marL="742950" indent="-742950"/>
            <a:r>
              <a:rPr lang="en-US" sz="3600" dirty="0" smtClean="0"/>
              <a:t>     complete the sentence itself is called </a:t>
            </a:r>
          </a:p>
          <a:p>
            <a:pPr marL="742950" indent="-742950"/>
            <a:r>
              <a:rPr lang="en-US" sz="3600" dirty="0" smtClean="0"/>
              <a:t>     non-finite verb)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600200" y="990600"/>
            <a:ext cx="5791200" cy="1219200"/>
          </a:xfrm>
          <a:prstGeom prst="downArrowCallout">
            <a:avLst>
              <a:gd name="adj1" fmla="val 12712"/>
              <a:gd name="adj2" fmla="val 12712"/>
              <a:gd name="adj3" fmla="val 0"/>
              <a:gd name="adj4" fmla="val 775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762000"/>
            <a:ext cx="6248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Today’s Lesson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Plaque 4"/>
          <p:cNvSpPr/>
          <p:nvPr/>
        </p:nvSpPr>
        <p:spPr>
          <a:xfrm>
            <a:off x="1447800" y="3124200"/>
            <a:ext cx="6248400" cy="1371600"/>
          </a:xfrm>
          <a:prstGeom prst="plaqu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2590800"/>
            <a:ext cx="765389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Non-finite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33400"/>
            <a:ext cx="572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Learning Outcomes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8677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After the lesson the SS will be able --------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Know the definition of non-finite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Know the classification of non-finite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Know infinitive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Know participle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Know gerund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143000"/>
            <a:ext cx="573336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 Non-finite Verbs :</a:t>
            </a:r>
          </a:p>
          <a:p>
            <a:pPr algn="ctr"/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914400" indent="-914400" algn="just">
              <a:buAutoNum type="arabicPeriod"/>
            </a:pP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Infinitive</a:t>
            </a:r>
          </a:p>
          <a:p>
            <a:pPr marL="914400" indent="-914400" algn="just">
              <a:buAutoNum type="arabicPeriod"/>
            </a:pP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Participle</a:t>
            </a:r>
          </a:p>
          <a:p>
            <a:pPr marL="914400" indent="-914400" algn="just">
              <a:buAutoNum type="arabicPeriod"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Gerund.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04800"/>
            <a:ext cx="2904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Infinitive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362200"/>
            <a:ext cx="5880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+ Verb base form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67200" y="1066800"/>
            <a:ext cx="484632" cy="1371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733800"/>
            <a:ext cx="836959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 + Verb base form when it 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does not complete the sentence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33400"/>
            <a:ext cx="816524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Infinitive comes 2 form:--</a:t>
            </a:r>
          </a:p>
          <a:p>
            <a:pPr marL="914400" indent="-914400">
              <a:buAutoNum type="arabicPeriod"/>
            </a:pP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infinitive form</a:t>
            </a:r>
          </a:p>
          <a:p>
            <a:pPr marL="914400" indent="-914400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He wants </a:t>
            </a:r>
            <a:r>
              <a:rPr lang="en-US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 go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there</a:t>
            </a:r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914400" indent="-914400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 Zero/bare infinitive form</a:t>
            </a:r>
          </a:p>
          <a:p>
            <a:pPr marL="914400" indent="-914400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He can </a:t>
            </a:r>
            <a:r>
              <a:rPr lang="en-US" sz="5400" b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go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there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438</Words>
  <Application>Microsoft Office PowerPoint</Application>
  <PresentationFormat>On-screen Show (4:3)</PresentationFormat>
  <Paragraphs>87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Easy</dc:creator>
  <cp:lastModifiedBy>Easy</cp:lastModifiedBy>
  <cp:revision>39</cp:revision>
  <dcterms:created xsi:type="dcterms:W3CDTF">2006-08-16T00:00:00Z</dcterms:created>
  <dcterms:modified xsi:type="dcterms:W3CDTF">2021-10-12T01:46:21Z</dcterms:modified>
</cp:coreProperties>
</file>