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1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86C4-9D96-4095-AD8A-C1D0337871F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C73-3881-4A5E-B9B9-C365E11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9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86C4-9D96-4095-AD8A-C1D0337871F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C73-3881-4A5E-B9B9-C365E11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9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86C4-9D96-4095-AD8A-C1D0337871F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C73-3881-4A5E-B9B9-C365E11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6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86C4-9D96-4095-AD8A-C1D0337871F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C73-3881-4A5E-B9B9-C365E11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5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86C4-9D96-4095-AD8A-C1D0337871F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C73-3881-4A5E-B9B9-C365E11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1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86C4-9D96-4095-AD8A-C1D0337871F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C73-3881-4A5E-B9B9-C365E11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8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86C4-9D96-4095-AD8A-C1D0337871F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C73-3881-4A5E-B9B9-C365E11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4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86C4-9D96-4095-AD8A-C1D0337871F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C73-3881-4A5E-B9B9-C365E11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7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86C4-9D96-4095-AD8A-C1D0337871F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C73-3881-4A5E-B9B9-C365E11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86C4-9D96-4095-AD8A-C1D0337871F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C73-3881-4A5E-B9B9-C365E11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4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86C4-9D96-4095-AD8A-C1D0337871F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C73-3881-4A5E-B9B9-C365E11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2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E86C4-9D96-4095-AD8A-C1D0337871FF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49C73-3881-4A5E-B9B9-C365E113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8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193" y="117566"/>
            <a:ext cx="11586755" cy="6557554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1474" y="261257"/>
            <a:ext cx="4663439" cy="1306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06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69" y="209006"/>
            <a:ext cx="11743508" cy="649224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0708" y="453935"/>
            <a:ext cx="10802983" cy="1126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Rule</a:t>
            </a:r>
            <a: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Latin Comparatives: </a:t>
            </a:r>
            <a: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যে সব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Adjective </a:t>
            </a:r>
            <a: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ল্যাটিন ভাষা থেকে এসেছে, সেগুলোকে 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Latin Comparatives</a:t>
            </a:r>
            <a: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বলে।  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Example:  Interior, Inferior ,Junior, Major, Minor, Posterior Prior ,Senior, Superior, Ulterior, </a:t>
            </a:r>
          </a:p>
          <a:p>
            <a:endParaRPr lang="en-US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4987" y="3079208"/>
            <a:ext cx="10894423" cy="901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Rule:</a:t>
            </a:r>
            <a: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8) দুই Syllable বিশিষ্ট অধিকাংশ Adjective এবং দুয়ের অধিক Syllableবিশিষ্ট সকল  Adjective –এর পূর্বে উৎকর্ষ বুঝাইতে More ও Most এবং অপকর্ষ বুঝাইতে Less ওLeast বসিয়ে Comparative ও Superalative Degree গটন করা হয়। 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2148" y="3892731"/>
            <a:ext cx="5799909" cy="2416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2148" y="1711234"/>
            <a:ext cx="9784081" cy="1894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756084"/>
              </p:ext>
            </p:extLst>
          </p:nvPr>
        </p:nvGraphicFramePr>
        <p:xfrm>
          <a:off x="770710" y="1724297"/>
          <a:ext cx="10732368" cy="1237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6364">
                  <a:extLst>
                    <a:ext uri="{9D8B030D-6E8A-4147-A177-3AD203B41FA5}">
                      <a16:colId xmlns:a16="http://schemas.microsoft.com/office/drawing/2014/main" val="1677277916"/>
                    </a:ext>
                  </a:extLst>
                </a:gridCol>
                <a:gridCol w="1619795">
                  <a:extLst>
                    <a:ext uri="{9D8B030D-6E8A-4147-A177-3AD203B41FA5}">
                      <a16:colId xmlns:a16="http://schemas.microsoft.com/office/drawing/2014/main" val="729991327"/>
                    </a:ext>
                  </a:extLst>
                </a:gridCol>
                <a:gridCol w="1399775">
                  <a:extLst>
                    <a:ext uri="{9D8B030D-6E8A-4147-A177-3AD203B41FA5}">
                      <a16:colId xmlns:a16="http://schemas.microsoft.com/office/drawing/2014/main" val="3253213407"/>
                    </a:ext>
                  </a:extLst>
                </a:gridCol>
                <a:gridCol w="1199733">
                  <a:extLst>
                    <a:ext uri="{9D8B030D-6E8A-4147-A177-3AD203B41FA5}">
                      <a16:colId xmlns:a16="http://schemas.microsoft.com/office/drawing/2014/main" val="1249979402"/>
                    </a:ext>
                  </a:extLst>
                </a:gridCol>
                <a:gridCol w="3082834">
                  <a:extLst>
                    <a:ext uri="{9D8B030D-6E8A-4147-A177-3AD203B41FA5}">
                      <a16:colId xmlns:a16="http://schemas.microsoft.com/office/drawing/2014/main" val="3958646465"/>
                    </a:ext>
                  </a:extLst>
                </a:gridCol>
                <a:gridCol w="1483867">
                  <a:extLst>
                    <a:ext uri="{9D8B030D-6E8A-4147-A177-3AD203B41FA5}">
                      <a16:colId xmlns:a16="http://schemas.microsoft.com/office/drawing/2014/main" val="987570174"/>
                    </a:ext>
                  </a:extLst>
                </a:gridCol>
              </a:tblGrid>
              <a:tr h="3546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Positive </a:t>
                      </a:r>
                      <a:endParaRPr lang="en-US" sz="1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Comparative</a:t>
                      </a:r>
                      <a:endParaRPr lang="en-US" sz="1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Superlative</a:t>
                      </a:r>
                      <a:endParaRPr lang="en-US" sz="1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Positive </a:t>
                      </a:r>
                      <a:endParaRPr lang="en-US" sz="1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Comparative</a:t>
                      </a:r>
                      <a:endParaRPr lang="en-US" sz="14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Superlative</a:t>
                      </a:r>
                      <a:endParaRPr lang="en-US" sz="14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6598514"/>
                  </a:ext>
                </a:extLst>
              </a:tr>
              <a:tr h="8827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Interior, Major, Minor, Ulterior,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Exterior.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No</a:t>
                      </a:r>
                      <a:endParaRPr lang="en-US" sz="1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No </a:t>
                      </a:r>
                      <a:endParaRPr lang="en-US" sz="1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no</a:t>
                      </a:r>
                      <a:endParaRPr lang="en-US" sz="1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Inferior ,Junior, Posterior, Prior ,Senior, Superior</a:t>
                      </a:r>
                      <a:r>
                        <a:rPr lang="en-US" sz="1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, </a:t>
                      </a:r>
                      <a:endParaRPr lang="en-US" sz="1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1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no</a:t>
                      </a:r>
                      <a:endParaRPr lang="en-US" sz="1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14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2348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292686"/>
              </p:ext>
            </p:extLst>
          </p:nvPr>
        </p:nvGraphicFramePr>
        <p:xfrm>
          <a:off x="608658" y="4096637"/>
          <a:ext cx="10894420" cy="2553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3303">
                  <a:extLst>
                    <a:ext uri="{9D8B030D-6E8A-4147-A177-3AD203B41FA5}">
                      <a16:colId xmlns:a16="http://schemas.microsoft.com/office/drawing/2014/main" val="373687699"/>
                    </a:ext>
                  </a:extLst>
                </a:gridCol>
                <a:gridCol w="1697865">
                  <a:extLst>
                    <a:ext uri="{9D8B030D-6E8A-4147-A177-3AD203B41FA5}">
                      <a16:colId xmlns:a16="http://schemas.microsoft.com/office/drawing/2014/main" val="3146471012"/>
                    </a:ext>
                  </a:extLst>
                </a:gridCol>
                <a:gridCol w="1697865">
                  <a:extLst>
                    <a:ext uri="{9D8B030D-6E8A-4147-A177-3AD203B41FA5}">
                      <a16:colId xmlns:a16="http://schemas.microsoft.com/office/drawing/2014/main" val="2939830152"/>
                    </a:ext>
                  </a:extLst>
                </a:gridCol>
                <a:gridCol w="1697865">
                  <a:extLst>
                    <a:ext uri="{9D8B030D-6E8A-4147-A177-3AD203B41FA5}">
                      <a16:colId xmlns:a16="http://schemas.microsoft.com/office/drawing/2014/main" val="3676252267"/>
                    </a:ext>
                  </a:extLst>
                </a:gridCol>
                <a:gridCol w="1698761">
                  <a:extLst>
                    <a:ext uri="{9D8B030D-6E8A-4147-A177-3AD203B41FA5}">
                      <a16:colId xmlns:a16="http://schemas.microsoft.com/office/drawing/2014/main" val="259041255"/>
                    </a:ext>
                  </a:extLst>
                </a:gridCol>
                <a:gridCol w="1698761">
                  <a:extLst>
                    <a:ext uri="{9D8B030D-6E8A-4147-A177-3AD203B41FA5}">
                      <a16:colId xmlns:a16="http://schemas.microsoft.com/office/drawing/2014/main" val="496140347"/>
                    </a:ext>
                  </a:extLst>
                </a:gridCol>
              </a:tblGrid>
              <a:tr h="2703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Positive </a:t>
                      </a:r>
                      <a:r>
                        <a:rPr lang="en-US" sz="14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Deg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Comparative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Superlative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Positive Deg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Comparative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Superlative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1571403"/>
                  </a:ext>
                </a:extLst>
              </a:tr>
              <a:tr h="4427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Active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More Active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Less Active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Most Active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least Active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Important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More Important Less Important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Most  Important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least  Important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326188"/>
                  </a:ext>
                </a:extLst>
              </a:tr>
              <a:tr h="4427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Beautiful 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More Beautiful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Less Beautiful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Most Beautiful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least  Beautiful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Industrious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More Industrious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Less Industrious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Most Industrious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least  Industrious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5170489"/>
                  </a:ext>
                </a:extLst>
              </a:tr>
              <a:tr h="4427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Careful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More Careful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Less Careful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Most Careful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least Careful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Intelligent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More Intelligent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Less Intelligent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Most  Intelligent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least  Intelligent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6414987"/>
                  </a:ext>
                </a:extLst>
              </a:tr>
              <a:tr h="4427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Dutiful 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More Dutiful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Less Dutiful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Most  Dutiful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least  Dutiful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Interesting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More Interesting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Less Interesting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Most  Interesting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least  Interesting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4951113"/>
                  </a:ext>
                </a:extLst>
              </a:tr>
              <a:tr h="4427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Honest 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More Honest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Less Honest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Most  Honest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least  Honest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 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129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99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2070"/>
            <a:ext cx="11678194" cy="6374674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3020951">
            <a:off x="2849548" y="28197"/>
            <a:ext cx="1003706" cy="32068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bn-IN" dirty="0" smtClean="0"/>
              <a:t> </a:t>
            </a:r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8717915">
            <a:off x="6793415" y="191608"/>
            <a:ext cx="1003706" cy="2968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bn-IN" dirty="0" smtClean="0"/>
              <a:t> </a:t>
            </a:r>
            <a:r>
              <a:rPr lang="bn-IN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23789" y="692331"/>
            <a:ext cx="1681067" cy="1489166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37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69" y="209006"/>
            <a:ext cx="11743508" cy="6648994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696788" y="300446"/>
            <a:ext cx="3709851" cy="165898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9229" y="1959428"/>
            <a:ext cx="11469188" cy="46503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2109" y="2586445"/>
            <a:ext cx="3030583" cy="2821577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06639" y="2155371"/>
            <a:ext cx="4558938" cy="33310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4800" i="1" dirty="0" smtClean="0">
                <a:solidFill>
                  <a:srgbClr val="FF0000"/>
                </a:solidFill>
                <a:latin typeface="BorhalMJ" pitchFamily="2" charset="0"/>
                <a:cs typeface="NikoshBAN" panose="02000000000000000000" pitchFamily="2" charset="0"/>
              </a:rPr>
              <a:t>সঞ্জিত কুমার পাল </a:t>
            </a:r>
          </a:p>
          <a:p>
            <a:pPr algn="ctr"/>
            <a:r>
              <a:rPr lang="bn-IN" sz="4800" i="1" dirty="0" smtClean="0">
                <a:solidFill>
                  <a:srgbClr val="FF0000"/>
                </a:solidFill>
                <a:latin typeface="BorhalMJ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bn-IN" sz="4800" i="1" dirty="0" smtClean="0">
                <a:solidFill>
                  <a:srgbClr val="FF0000"/>
                </a:solidFill>
                <a:latin typeface="BorhalMJ" pitchFamily="2" charset="0"/>
                <a:cs typeface="NikoshBAN" panose="02000000000000000000" pitchFamily="2" charset="0"/>
              </a:rPr>
              <a:t>চাঁন্দগড়া উচ্চ বিদ্যালয় </a:t>
            </a:r>
          </a:p>
          <a:p>
            <a:pPr algn="ctr"/>
            <a:r>
              <a:rPr lang="bn-IN" sz="4800" i="1" dirty="0" smtClean="0">
                <a:solidFill>
                  <a:srgbClr val="FF0000"/>
                </a:solidFill>
                <a:latin typeface="BorhalMJ" pitchFamily="2" charset="0"/>
                <a:cs typeface="NikoshBAN" panose="02000000000000000000" pitchFamily="2" charset="0"/>
              </a:rPr>
              <a:t>নাংগলকোট ,কুমিল্লা</a:t>
            </a:r>
            <a:endParaRPr lang="en-US" sz="4800" i="1" dirty="0">
              <a:solidFill>
                <a:srgbClr val="FF0000"/>
              </a:solidFill>
              <a:latin typeface="BorhalMJ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5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69" y="209006"/>
            <a:ext cx="11743508" cy="649224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08514" y="378823"/>
            <a:ext cx="6387737" cy="1005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2148" y="1554480"/>
            <a:ext cx="10463349" cy="2194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Degree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Comparison of Adjective</a:t>
            </a:r>
          </a:p>
          <a:p>
            <a:pPr algn="ctr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2148" y="4075611"/>
            <a:ext cx="4258492" cy="2312126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14754" y="3938451"/>
            <a:ext cx="4310743" cy="2312126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– সপ্তম</a:t>
            </a:r>
          </a:p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তারিখঃ৭/১০/২০২১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12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69" y="209006"/>
            <a:ext cx="11743508" cy="649224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2148" y="453935"/>
            <a:ext cx="10371909" cy="1005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 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Degree: Adjective</a:t>
            </a:r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দোষ, গুন, অবস্থা ,ইত্যাদি বুঝাইতে 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Adjective</a:t>
            </a:r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যে রুপান্তর হয়,তাকে  </a:t>
            </a:r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Comparison 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of Adjective </a:t>
            </a:r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বলে। 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Adjective</a:t>
            </a:r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এই দোষ ,গুনের অবস্থা কে  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Degree</a:t>
            </a:r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বলে।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2148" y="1554480"/>
            <a:ext cx="10463349" cy="4885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Example: Mamata is a good girl.  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Mamata is better than Madhu.</a:t>
            </a: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    Mamata is the best girl in the class. </a:t>
            </a:r>
            <a:endParaRPr lang="en-US" sz="9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Degree 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of comparison: </a:t>
            </a:r>
          </a:p>
          <a:p>
            <a:pPr lvl="0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Positive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</a:p>
          <a:p>
            <a:pPr lvl="0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2.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Comparative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3.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Superlative 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Degree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2148" y="3892731"/>
            <a:ext cx="5799909" cy="2416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2148" y="1711234"/>
            <a:ext cx="9784081" cy="1894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66651" y="1711234"/>
            <a:ext cx="9588138" cy="1894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5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69" y="209006"/>
            <a:ext cx="11743508" cy="6492240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0708" y="453935"/>
            <a:ext cx="10802983" cy="1531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/>
              <a:t> </a:t>
            </a:r>
            <a:r>
              <a:rPr lang="en-US" sz="2000" dirty="0" smtClean="0"/>
              <a:t>  </a:t>
            </a:r>
          </a:p>
          <a:p>
            <a:pPr lvl="0"/>
            <a:endParaRPr lang="en-US" sz="2000" dirty="0"/>
          </a:p>
          <a:p>
            <a:pPr lvl="0"/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Positive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Degree: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প্রকার তুলনা না বুঝিয়ে কোন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Adjective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 সাধারন দোষ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 প্রকাশ করে তাকে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Positive Degree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hi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Example:  1.  Mamata is a good girl.  2.  Hasan is brilliant student</a:t>
            </a:r>
          </a:p>
          <a:p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</a:p>
          <a:p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0708" y="4709159"/>
            <a:ext cx="10894423" cy="1770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Superlative Degree: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দুয়ের অধিক ব্যক্তি বা বস্তুর মধ্যে তুলনা করলে তাকে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Adjective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Superlative Degree 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hi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Example: 1.Mamata is the best girl in the class. 2. Rina is the poorest girl in the class.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862148" y="3892731"/>
            <a:ext cx="5799909" cy="2416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2148" y="1711234"/>
            <a:ext cx="9784081" cy="1894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0709" y="2449285"/>
            <a:ext cx="10894422" cy="1561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/>
              <a:t> </a:t>
            </a:r>
            <a:r>
              <a:rPr lang="en-US" sz="2000" dirty="0" smtClean="0"/>
              <a:t>  </a:t>
            </a:r>
          </a:p>
          <a:p>
            <a:pPr lvl="0"/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Comparative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Degree: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Adjective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 দুয়ের মধ্যে দোষ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অবস্থার তারতম্য প্রকাশ করে তাকে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Comparative 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Degree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hi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Example: 1. Mamata is better than Madhu. 2. Rina is poorer than Runa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</a:p>
          <a:p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78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69" y="209006"/>
            <a:ext cx="11743508" cy="649224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0708" y="453935"/>
            <a:ext cx="10802983" cy="1126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/>
              <a:t> </a:t>
            </a:r>
            <a:r>
              <a:rPr lang="en-US" sz="2000" dirty="0" smtClean="0"/>
              <a:t>  </a:t>
            </a:r>
          </a:p>
          <a:p>
            <a:pPr lvl="0"/>
            <a:endParaRPr lang="en-US" sz="2000" dirty="0"/>
          </a:p>
          <a:p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Rule:1) 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সাধারণত এক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syllable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Adjective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শেষে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er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করে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Comparative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est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করে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Superlative Degree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 করা হয়</a:t>
            </a:r>
            <a:r>
              <a:rPr lang="hi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4987" y="3474717"/>
            <a:ext cx="10894423" cy="901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Rule:2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Adjective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শেষে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“e”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 শুধু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“r”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করে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Comparative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st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করে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Superlative Degree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 করা হয়</a:t>
            </a:r>
            <a:r>
              <a:rPr lang="hi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2148" y="3892731"/>
            <a:ext cx="5799909" cy="2416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2148" y="1711234"/>
            <a:ext cx="9784081" cy="1894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456969"/>
              </p:ext>
            </p:extLst>
          </p:nvPr>
        </p:nvGraphicFramePr>
        <p:xfrm>
          <a:off x="770710" y="1724296"/>
          <a:ext cx="10802983" cy="160673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800181">
                  <a:extLst>
                    <a:ext uri="{9D8B030D-6E8A-4147-A177-3AD203B41FA5}">
                      <a16:colId xmlns:a16="http://schemas.microsoft.com/office/drawing/2014/main" val="1677277916"/>
                    </a:ext>
                  </a:extLst>
                </a:gridCol>
                <a:gridCol w="1800180">
                  <a:extLst>
                    <a:ext uri="{9D8B030D-6E8A-4147-A177-3AD203B41FA5}">
                      <a16:colId xmlns:a16="http://schemas.microsoft.com/office/drawing/2014/main" val="729991327"/>
                    </a:ext>
                  </a:extLst>
                </a:gridCol>
                <a:gridCol w="1800180">
                  <a:extLst>
                    <a:ext uri="{9D8B030D-6E8A-4147-A177-3AD203B41FA5}">
                      <a16:colId xmlns:a16="http://schemas.microsoft.com/office/drawing/2014/main" val="3253213407"/>
                    </a:ext>
                  </a:extLst>
                </a:gridCol>
                <a:gridCol w="1800180">
                  <a:extLst>
                    <a:ext uri="{9D8B030D-6E8A-4147-A177-3AD203B41FA5}">
                      <a16:colId xmlns:a16="http://schemas.microsoft.com/office/drawing/2014/main" val="1249979402"/>
                    </a:ext>
                  </a:extLst>
                </a:gridCol>
                <a:gridCol w="1801131">
                  <a:extLst>
                    <a:ext uri="{9D8B030D-6E8A-4147-A177-3AD203B41FA5}">
                      <a16:colId xmlns:a16="http://schemas.microsoft.com/office/drawing/2014/main" val="3958646465"/>
                    </a:ext>
                  </a:extLst>
                </a:gridCol>
                <a:gridCol w="1801131">
                  <a:extLst>
                    <a:ext uri="{9D8B030D-6E8A-4147-A177-3AD203B41FA5}">
                      <a16:colId xmlns:a16="http://schemas.microsoft.com/office/drawing/2014/main" val="987570174"/>
                    </a:ext>
                  </a:extLst>
                </a:gridCol>
              </a:tblGrid>
              <a:tr h="53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Positive </a:t>
                      </a:r>
                      <a:r>
                        <a:rPr lang="en-US" sz="1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Deg</a:t>
                      </a: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:</a:t>
                      </a:r>
                      <a:endParaRPr lang="en-US" sz="1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Comparative</a:t>
                      </a:r>
                      <a:endParaRPr lang="en-US" sz="1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Superlative</a:t>
                      </a:r>
                      <a:endParaRPr lang="en-US" sz="1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Positive </a:t>
                      </a:r>
                      <a:r>
                        <a:rPr lang="en-US" sz="1800" b="1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Deg</a:t>
                      </a:r>
                      <a:endParaRPr lang="en-US" sz="1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Comparative</a:t>
                      </a:r>
                      <a:endParaRPr lang="en-US" sz="16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Superlative</a:t>
                      </a:r>
                      <a:endParaRPr lang="en-US" sz="16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6598514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Black</a:t>
                      </a:r>
                      <a:endParaRPr lang="en-US" sz="1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Blacker </a:t>
                      </a:r>
                      <a:endParaRPr lang="en-US" sz="1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Blackest</a:t>
                      </a:r>
                      <a:endParaRPr lang="en-US" sz="1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Cold</a:t>
                      </a:r>
                      <a:endParaRPr lang="en-US" sz="1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Colder</a:t>
                      </a:r>
                      <a:endParaRPr lang="en-US" sz="16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Coldest</a:t>
                      </a:r>
                      <a:endParaRPr lang="en-US" sz="1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23482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Bold</a:t>
                      </a:r>
                      <a:endParaRPr lang="en-US" sz="1600" b="1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Bolder </a:t>
                      </a:r>
                      <a:endParaRPr lang="en-US" sz="1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Boldest</a:t>
                      </a:r>
                      <a:endParaRPr lang="en-US" sz="1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Deep</a:t>
                      </a:r>
                      <a:endParaRPr lang="en-US" sz="1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Deeper</a:t>
                      </a:r>
                      <a:endParaRPr lang="en-US" sz="1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Deepest</a:t>
                      </a:r>
                      <a:endParaRPr lang="en-US" sz="1600" b="1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858764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597029"/>
              </p:ext>
            </p:extLst>
          </p:nvPr>
        </p:nvGraphicFramePr>
        <p:xfrm>
          <a:off x="724989" y="4519749"/>
          <a:ext cx="10894420" cy="1749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3303">
                  <a:extLst>
                    <a:ext uri="{9D8B030D-6E8A-4147-A177-3AD203B41FA5}">
                      <a16:colId xmlns:a16="http://schemas.microsoft.com/office/drawing/2014/main" val="373687699"/>
                    </a:ext>
                  </a:extLst>
                </a:gridCol>
                <a:gridCol w="1697865">
                  <a:extLst>
                    <a:ext uri="{9D8B030D-6E8A-4147-A177-3AD203B41FA5}">
                      <a16:colId xmlns:a16="http://schemas.microsoft.com/office/drawing/2014/main" val="3146471012"/>
                    </a:ext>
                  </a:extLst>
                </a:gridCol>
                <a:gridCol w="1697865">
                  <a:extLst>
                    <a:ext uri="{9D8B030D-6E8A-4147-A177-3AD203B41FA5}">
                      <a16:colId xmlns:a16="http://schemas.microsoft.com/office/drawing/2014/main" val="2939830152"/>
                    </a:ext>
                  </a:extLst>
                </a:gridCol>
                <a:gridCol w="1697865">
                  <a:extLst>
                    <a:ext uri="{9D8B030D-6E8A-4147-A177-3AD203B41FA5}">
                      <a16:colId xmlns:a16="http://schemas.microsoft.com/office/drawing/2014/main" val="3676252267"/>
                    </a:ext>
                  </a:extLst>
                </a:gridCol>
                <a:gridCol w="1698761">
                  <a:extLst>
                    <a:ext uri="{9D8B030D-6E8A-4147-A177-3AD203B41FA5}">
                      <a16:colId xmlns:a16="http://schemas.microsoft.com/office/drawing/2014/main" val="259041255"/>
                    </a:ext>
                  </a:extLst>
                </a:gridCol>
                <a:gridCol w="1698761">
                  <a:extLst>
                    <a:ext uri="{9D8B030D-6E8A-4147-A177-3AD203B41FA5}">
                      <a16:colId xmlns:a16="http://schemas.microsoft.com/office/drawing/2014/main" val="496140347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Positive </a:t>
                      </a:r>
                      <a:r>
                        <a:rPr lang="en-US" sz="2000" dirty="0" err="1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Deg</a:t>
                      </a: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: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Comparative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Superlative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Positive Deg: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Comparative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Superlative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526193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Able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Abler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Ablest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Brave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Braver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Bravest</a:t>
                      </a:r>
                      <a:endParaRPr lang="en-US" sz="180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084688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Blue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Bluer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Bluest 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Fine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Finer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Finest</a:t>
                      </a:r>
                      <a:endParaRPr lang="en-US" sz="1800" dirty="0">
                        <a:effectLst/>
                        <a:latin typeface="NikoshBAN" panose="02000000000000000000" pitchFamily="2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1571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27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69" y="209006"/>
            <a:ext cx="11743508" cy="649224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0708" y="453935"/>
            <a:ext cx="10802983" cy="1126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Rule:3) Adjective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টির শেষে একটি মাত্র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Consonant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এবং তার পূর্বে একটি মাত্র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Vowel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থাকলে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Comparative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Superlative</a:t>
            </a:r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 সময়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Consonant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টির দ্বিত্ব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double)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 এবং শেষে যথাক্রমে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er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এবং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est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যোগ করেতে হয়।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4987" y="3630600"/>
            <a:ext cx="10894423" cy="901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[ ব্যাতিক্রমঃ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Positive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টির শেষে যদি দুটি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Consonant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 বা একটি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Consonant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পূর্বে দুটি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Vowel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থাকে, তবে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Consonant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টির দিত্ব হবে না ]</a:t>
            </a:r>
            <a:endPara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2148" y="3892731"/>
            <a:ext cx="5799909" cy="2416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2148" y="1711234"/>
            <a:ext cx="9784081" cy="1894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888625"/>
              </p:ext>
            </p:extLst>
          </p:nvPr>
        </p:nvGraphicFramePr>
        <p:xfrm>
          <a:off x="770710" y="1724296"/>
          <a:ext cx="10848698" cy="1723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9328">
                  <a:extLst>
                    <a:ext uri="{9D8B030D-6E8A-4147-A177-3AD203B41FA5}">
                      <a16:colId xmlns:a16="http://schemas.microsoft.com/office/drawing/2014/main" val="1677277916"/>
                    </a:ext>
                  </a:extLst>
                </a:gridCol>
                <a:gridCol w="1921468">
                  <a:extLst>
                    <a:ext uri="{9D8B030D-6E8A-4147-A177-3AD203B41FA5}">
                      <a16:colId xmlns:a16="http://schemas.microsoft.com/office/drawing/2014/main" val="729991327"/>
                    </a:ext>
                  </a:extLst>
                </a:gridCol>
                <a:gridCol w="1921468">
                  <a:extLst>
                    <a:ext uri="{9D8B030D-6E8A-4147-A177-3AD203B41FA5}">
                      <a16:colId xmlns:a16="http://schemas.microsoft.com/office/drawing/2014/main" val="3253213407"/>
                    </a:ext>
                  </a:extLst>
                </a:gridCol>
                <a:gridCol w="1921468">
                  <a:extLst>
                    <a:ext uri="{9D8B030D-6E8A-4147-A177-3AD203B41FA5}">
                      <a16:colId xmlns:a16="http://schemas.microsoft.com/office/drawing/2014/main" val="1249979402"/>
                    </a:ext>
                  </a:extLst>
                </a:gridCol>
                <a:gridCol w="1922483">
                  <a:extLst>
                    <a:ext uri="{9D8B030D-6E8A-4147-A177-3AD203B41FA5}">
                      <a16:colId xmlns:a16="http://schemas.microsoft.com/office/drawing/2014/main" val="3958646465"/>
                    </a:ext>
                  </a:extLst>
                </a:gridCol>
                <a:gridCol w="1922483">
                  <a:extLst>
                    <a:ext uri="{9D8B030D-6E8A-4147-A177-3AD203B41FA5}">
                      <a16:colId xmlns:a16="http://schemas.microsoft.com/office/drawing/2014/main" val="987570174"/>
                    </a:ext>
                  </a:extLst>
                </a:gridCol>
              </a:tblGrid>
              <a:tr h="53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Positive </a:t>
                      </a:r>
                      <a:r>
                        <a:rPr lang="en-US" sz="20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Deg</a:t>
                      </a: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: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Comparative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Superlative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Positive Deg: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Comparative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Superlative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6598514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Big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Bigger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Biggest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Hot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Hotter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Hottest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23482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Fat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Fatter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Fattest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Thin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Thinner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Thinnest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858764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293538"/>
              </p:ext>
            </p:extLst>
          </p:nvPr>
        </p:nvGraphicFramePr>
        <p:xfrm>
          <a:off x="724989" y="4637316"/>
          <a:ext cx="10894420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9834">
                  <a:extLst>
                    <a:ext uri="{9D8B030D-6E8A-4147-A177-3AD203B41FA5}">
                      <a16:colId xmlns:a16="http://schemas.microsoft.com/office/drawing/2014/main" val="373687699"/>
                    </a:ext>
                  </a:extLst>
                </a:gridCol>
                <a:gridCol w="1841863">
                  <a:extLst>
                    <a:ext uri="{9D8B030D-6E8A-4147-A177-3AD203B41FA5}">
                      <a16:colId xmlns:a16="http://schemas.microsoft.com/office/drawing/2014/main" val="3146471012"/>
                    </a:ext>
                  </a:extLst>
                </a:gridCol>
                <a:gridCol w="1881051">
                  <a:extLst>
                    <a:ext uri="{9D8B030D-6E8A-4147-A177-3AD203B41FA5}">
                      <a16:colId xmlns:a16="http://schemas.microsoft.com/office/drawing/2014/main" val="2939830152"/>
                    </a:ext>
                  </a:extLst>
                </a:gridCol>
                <a:gridCol w="1489166">
                  <a:extLst>
                    <a:ext uri="{9D8B030D-6E8A-4147-A177-3AD203B41FA5}">
                      <a16:colId xmlns:a16="http://schemas.microsoft.com/office/drawing/2014/main" val="3676252267"/>
                    </a:ext>
                  </a:extLst>
                </a:gridCol>
                <a:gridCol w="2043745">
                  <a:extLst>
                    <a:ext uri="{9D8B030D-6E8A-4147-A177-3AD203B41FA5}">
                      <a16:colId xmlns:a16="http://schemas.microsoft.com/office/drawing/2014/main" val="259041255"/>
                    </a:ext>
                  </a:extLst>
                </a:gridCol>
                <a:gridCol w="1698761">
                  <a:extLst>
                    <a:ext uri="{9D8B030D-6E8A-4147-A177-3AD203B41FA5}">
                      <a16:colId xmlns:a16="http://schemas.microsoft.com/office/drawing/2014/main" val="496140347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Positive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Comparative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Superlative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Positive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Comparative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Superlative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526193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Cool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Cooler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Coolest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Thick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Thicker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Thickest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084688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1571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63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69" y="209006"/>
            <a:ext cx="11743508" cy="649224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0708" y="453935"/>
            <a:ext cx="10802983" cy="112667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Rule</a:t>
            </a:r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Adjective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টির শেষে যদি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Y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থাকে এবং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পূর্বে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Consonant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 ,তাহলে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Y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স্থলে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”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হয় এবং শেষে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er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est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যোগ করে যথাক্রমে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Comparative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Superlative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গঠন করা হয়। 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4987" y="3630600"/>
            <a:ext cx="10894423" cy="9013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[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ব্যাতিক্রমঃ  কিন্তু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পূর্বে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Vowel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Y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কোন পরিবর্তন হয় না। সে ক্ষত্রে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er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est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যোগ করে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Comparative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Superlative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গটন করা হয়] 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2148" y="3892731"/>
            <a:ext cx="5799909" cy="2416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2148" y="1711234"/>
            <a:ext cx="9784081" cy="1894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052471"/>
              </p:ext>
            </p:extLst>
          </p:nvPr>
        </p:nvGraphicFramePr>
        <p:xfrm>
          <a:off x="770710" y="1724296"/>
          <a:ext cx="10732368" cy="1658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2998">
                  <a:extLst>
                    <a:ext uri="{9D8B030D-6E8A-4147-A177-3AD203B41FA5}">
                      <a16:colId xmlns:a16="http://schemas.microsoft.com/office/drawing/2014/main" val="1677277916"/>
                    </a:ext>
                  </a:extLst>
                </a:gridCol>
                <a:gridCol w="1921468">
                  <a:extLst>
                    <a:ext uri="{9D8B030D-6E8A-4147-A177-3AD203B41FA5}">
                      <a16:colId xmlns:a16="http://schemas.microsoft.com/office/drawing/2014/main" val="729991327"/>
                    </a:ext>
                  </a:extLst>
                </a:gridCol>
                <a:gridCol w="1921468">
                  <a:extLst>
                    <a:ext uri="{9D8B030D-6E8A-4147-A177-3AD203B41FA5}">
                      <a16:colId xmlns:a16="http://schemas.microsoft.com/office/drawing/2014/main" val="3253213407"/>
                    </a:ext>
                  </a:extLst>
                </a:gridCol>
                <a:gridCol w="1921468">
                  <a:extLst>
                    <a:ext uri="{9D8B030D-6E8A-4147-A177-3AD203B41FA5}">
                      <a16:colId xmlns:a16="http://schemas.microsoft.com/office/drawing/2014/main" val="1249979402"/>
                    </a:ext>
                  </a:extLst>
                </a:gridCol>
                <a:gridCol w="1922483">
                  <a:extLst>
                    <a:ext uri="{9D8B030D-6E8A-4147-A177-3AD203B41FA5}">
                      <a16:colId xmlns:a16="http://schemas.microsoft.com/office/drawing/2014/main" val="3958646465"/>
                    </a:ext>
                  </a:extLst>
                </a:gridCol>
                <a:gridCol w="1922483">
                  <a:extLst>
                    <a:ext uri="{9D8B030D-6E8A-4147-A177-3AD203B41FA5}">
                      <a16:colId xmlns:a16="http://schemas.microsoft.com/office/drawing/2014/main" val="987570174"/>
                    </a:ext>
                  </a:extLst>
                </a:gridCol>
              </a:tblGrid>
              <a:tr h="53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Positive </a:t>
                      </a:r>
                      <a:r>
                        <a:rPr lang="en-US" sz="1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Deg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Comparative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Superlative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Positive Deg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Comparative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Superlative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6598514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Busy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Busier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Busiest 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Happy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Happier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Happiest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23482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Easy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Easier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Easiest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Holy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Holier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Holiest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858764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0571"/>
              </p:ext>
            </p:extLst>
          </p:nvPr>
        </p:nvGraphicFramePr>
        <p:xfrm>
          <a:off x="724989" y="4637314"/>
          <a:ext cx="10894420" cy="1934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3303">
                  <a:extLst>
                    <a:ext uri="{9D8B030D-6E8A-4147-A177-3AD203B41FA5}">
                      <a16:colId xmlns:a16="http://schemas.microsoft.com/office/drawing/2014/main" val="373687699"/>
                    </a:ext>
                  </a:extLst>
                </a:gridCol>
                <a:gridCol w="1697865">
                  <a:extLst>
                    <a:ext uri="{9D8B030D-6E8A-4147-A177-3AD203B41FA5}">
                      <a16:colId xmlns:a16="http://schemas.microsoft.com/office/drawing/2014/main" val="3146471012"/>
                    </a:ext>
                  </a:extLst>
                </a:gridCol>
                <a:gridCol w="1697865">
                  <a:extLst>
                    <a:ext uri="{9D8B030D-6E8A-4147-A177-3AD203B41FA5}">
                      <a16:colId xmlns:a16="http://schemas.microsoft.com/office/drawing/2014/main" val="2939830152"/>
                    </a:ext>
                  </a:extLst>
                </a:gridCol>
                <a:gridCol w="1697865">
                  <a:extLst>
                    <a:ext uri="{9D8B030D-6E8A-4147-A177-3AD203B41FA5}">
                      <a16:colId xmlns:a16="http://schemas.microsoft.com/office/drawing/2014/main" val="3676252267"/>
                    </a:ext>
                  </a:extLst>
                </a:gridCol>
                <a:gridCol w="1698761">
                  <a:extLst>
                    <a:ext uri="{9D8B030D-6E8A-4147-A177-3AD203B41FA5}">
                      <a16:colId xmlns:a16="http://schemas.microsoft.com/office/drawing/2014/main" val="259041255"/>
                    </a:ext>
                  </a:extLst>
                </a:gridCol>
                <a:gridCol w="1698761">
                  <a:extLst>
                    <a:ext uri="{9D8B030D-6E8A-4147-A177-3AD203B41FA5}">
                      <a16:colId xmlns:a16="http://schemas.microsoft.com/office/drawing/2014/main" val="496140347"/>
                    </a:ext>
                  </a:extLst>
                </a:gridCol>
              </a:tblGrid>
              <a:tr h="7173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Positive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Comparative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Superlative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Positive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Comparative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Superlative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5261931"/>
                  </a:ext>
                </a:extLst>
              </a:tr>
              <a:tr h="608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Gay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Gayer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Gayest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Grey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Greyer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Greyest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0846887"/>
                  </a:ext>
                </a:extLst>
              </a:tr>
              <a:tr h="6083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1571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4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069" y="209006"/>
            <a:ext cx="11743508" cy="649224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0708" y="453935"/>
            <a:ext cx="10802983" cy="1126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Rule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Irregular Comparison: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Adjective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আছে যাদের 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Comparative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Superlative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গঠনের কোন বাঁধাধরা নিয়ম নাই এদেরকে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Irregular Comparison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Degree </a:t>
            </a:r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।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4987" y="3630600"/>
            <a:ext cx="10894423" cy="901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Rule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নিচের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Adverb 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গুলো তুলনা করা হলে 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Adjective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রুপে বসে/ 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2148" y="3892731"/>
            <a:ext cx="5799909" cy="2416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2148" y="1711234"/>
            <a:ext cx="9784081" cy="1894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868961"/>
              </p:ext>
            </p:extLst>
          </p:nvPr>
        </p:nvGraphicFramePr>
        <p:xfrm>
          <a:off x="770710" y="1724296"/>
          <a:ext cx="10732368" cy="1658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2227">
                  <a:extLst>
                    <a:ext uri="{9D8B030D-6E8A-4147-A177-3AD203B41FA5}">
                      <a16:colId xmlns:a16="http://schemas.microsoft.com/office/drawing/2014/main" val="1677277916"/>
                    </a:ext>
                  </a:extLst>
                </a:gridCol>
                <a:gridCol w="1698172">
                  <a:extLst>
                    <a:ext uri="{9D8B030D-6E8A-4147-A177-3AD203B41FA5}">
                      <a16:colId xmlns:a16="http://schemas.microsoft.com/office/drawing/2014/main" val="729991327"/>
                    </a:ext>
                  </a:extLst>
                </a:gridCol>
                <a:gridCol w="1765535">
                  <a:extLst>
                    <a:ext uri="{9D8B030D-6E8A-4147-A177-3AD203B41FA5}">
                      <a16:colId xmlns:a16="http://schemas.microsoft.com/office/drawing/2014/main" val="3253213407"/>
                    </a:ext>
                  </a:extLst>
                </a:gridCol>
                <a:gridCol w="1921468">
                  <a:extLst>
                    <a:ext uri="{9D8B030D-6E8A-4147-A177-3AD203B41FA5}">
                      <a16:colId xmlns:a16="http://schemas.microsoft.com/office/drawing/2014/main" val="1249979402"/>
                    </a:ext>
                  </a:extLst>
                </a:gridCol>
                <a:gridCol w="1922483">
                  <a:extLst>
                    <a:ext uri="{9D8B030D-6E8A-4147-A177-3AD203B41FA5}">
                      <a16:colId xmlns:a16="http://schemas.microsoft.com/office/drawing/2014/main" val="3958646465"/>
                    </a:ext>
                  </a:extLst>
                </a:gridCol>
                <a:gridCol w="1922483">
                  <a:extLst>
                    <a:ext uri="{9D8B030D-6E8A-4147-A177-3AD203B41FA5}">
                      <a16:colId xmlns:a16="http://schemas.microsoft.com/office/drawing/2014/main" val="987570174"/>
                    </a:ext>
                  </a:extLst>
                </a:gridCol>
              </a:tblGrid>
              <a:tr h="53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Positive </a:t>
                      </a:r>
                      <a:r>
                        <a:rPr lang="en-US" sz="1800" dirty="0" err="1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Deg</a:t>
                      </a:r>
                      <a:r>
                        <a:rPr lang="en-US" sz="1800" dirty="0" smtClean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: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Comparative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Superlative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Positive Deg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Comparative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Superlative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6598514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Bad ,ill, Evil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Worse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Worst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Many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More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Most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23482"/>
                  </a:ext>
                </a:extLst>
              </a:tr>
              <a:tr h="5355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Good,Well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Better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Best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Much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More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 Most 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858764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499519"/>
              </p:ext>
            </p:extLst>
          </p:nvPr>
        </p:nvGraphicFramePr>
        <p:xfrm>
          <a:off x="679271" y="4704007"/>
          <a:ext cx="10894420" cy="1328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3303">
                  <a:extLst>
                    <a:ext uri="{9D8B030D-6E8A-4147-A177-3AD203B41FA5}">
                      <a16:colId xmlns:a16="http://schemas.microsoft.com/office/drawing/2014/main" val="373687699"/>
                    </a:ext>
                  </a:extLst>
                </a:gridCol>
                <a:gridCol w="1697865">
                  <a:extLst>
                    <a:ext uri="{9D8B030D-6E8A-4147-A177-3AD203B41FA5}">
                      <a16:colId xmlns:a16="http://schemas.microsoft.com/office/drawing/2014/main" val="3146471012"/>
                    </a:ext>
                  </a:extLst>
                </a:gridCol>
                <a:gridCol w="1697865">
                  <a:extLst>
                    <a:ext uri="{9D8B030D-6E8A-4147-A177-3AD203B41FA5}">
                      <a16:colId xmlns:a16="http://schemas.microsoft.com/office/drawing/2014/main" val="2939830152"/>
                    </a:ext>
                  </a:extLst>
                </a:gridCol>
                <a:gridCol w="1697865">
                  <a:extLst>
                    <a:ext uri="{9D8B030D-6E8A-4147-A177-3AD203B41FA5}">
                      <a16:colId xmlns:a16="http://schemas.microsoft.com/office/drawing/2014/main" val="3676252267"/>
                    </a:ext>
                  </a:extLst>
                </a:gridCol>
                <a:gridCol w="1698761">
                  <a:extLst>
                    <a:ext uri="{9D8B030D-6E8A-4147-A177-3AD203B41FA5}">
                      <a16:colId xmlns:a16="http://schemas.microsoft.com/office/drawing/2014/main" val="259041255"/>
                    </a:ext>
                  </a:extLst>
                </a:gridCol>
                <a:gridCol w="1698761">
                  <a:extLst>
                    <a:ext uri="{9D8B030D-6E8A-4147-A177-3AD203B41FA5}">
                      <a16:colId xmlns:a16="http://schemas.microsoft.com/office/drawing/2014/main" val="496140347"/>
                    </a:ext>
                  </a:extLst>
                </a:gridCol>
              </a:tblGrid>
              <a:tr h="4427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Positive </a:t>
                      </a:r>
                      <a:r>
                        <a:rPr lang="en-US" sz="1800" dirty="0" err="1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Deg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Comparative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Superlative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Positive Deg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Comparative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Superlative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1571403"/>
                  </a:ext>
                </a:extLst>
              </a:tr>
              <a:tr h="4427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Fore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Former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Foremost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Out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outer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Utmost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9326188"/>
                  </a:ext>
                </a:extLst>
              </a:tr>
              <a:tr h="4427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In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Inner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Inmost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Up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Upper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NikoshBAN" panose="02000000000000000000" pitchFamily="2" charset="0"/>
                          <a:ea typeface="Calibri" panose="020F0502020204030204" pitchFamily="34" charset="0"/>
                          <a:cs typeface="Vrinda"/>
                        </a:rPr>
                        <a:t>Upmost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5170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09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834</Words>
  <Application>Microsoft Office PowerPoint</Application>
  <PresentationFormat>Widescreen</PresentationFormat>
  <Paragraphs>258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BorhalMJ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43</cp:revision>
  <dcterms:created xsi:type="dcterms:W3CDTF">2021-10-06T09:28:12Z</dcterms:created>
  <dcterms:modified xsi:type="dcterms:W3CDTF">2021-10-06T11:28:34Z</dcterms:modified>
</cp:coreProperties>
</file>