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022"/>
    <a:srgbClr val="AD8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5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4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6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8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3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4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2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5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2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9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4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09B9-A3D3-4A31-864A-9FD9E1AAAE1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B4A19-7950-44B7-8F2C-263A5C3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7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867437" y="1068946"/>
            <a:ext cx="8744755" cy="3760631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kern="2000" spc="-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sz="6000" b="1" i="1" kern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risten ITC" panose="03050502040202030202" pitchFamily="66" charset="0"/>
              </a:rPr>
              <a:t>Welcome to  my class</a:t>
            </a:r>
            <a:endParaRPr lang="en-US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286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730321" y="231818"/>
            <a:ext cx="6555347" cy="1468192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lba Super" panose="00000400000000000000" pitchFamily="2" charset="0"/>
              </a:rPr>
              <a:t>Look at the solution</a:t>
            </a:r>
            <a:endParaRPr lang="en-US" sz="4800" dirty="0">
              <a:latin typeface="Alba Super" panose="000004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5347" y="4456088"/>
            <a:ext cx="3400022" cy="15197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rgbClr val="FFC000"/>
                </a:solidFill>
                <a:latin typeface="Harrington" panose="04040505050A02020702" pitchFamily="82" charset="0"/>
              </a:rPr>
              <a:t>Interjection: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Alas, Bravo</a:t>
            </a:r>
            <a:endParaRPr lang="en-US" sz="2400" b="1" dirty="0">
              <a:solidFill>
                <a:schemeClr val="bg1"/>
              </a:solidFill>
              <a:latin typeface="Harrington" panose="04040505050A02020702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3498" y="2356834"/>
            <a:ext cx="3400022" cy="15197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risten ITC" panose="03050502040202030202" pitchFamily="66" charset="0"/>
              </a:rPr>
              <a:t>Adverb: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Kristen ITC" panose="03050502040202030202" pitchFamily="66" charset="0"/>
              </a:rPr>
              <a:t>Slowly, Widely, Warmly</a:t>
            </a:r>
            <a:endParaRPr lang="en-US" sz="2000" b="1" dirty="0">
              <a:solidFill>
                <a:srgbClr val="0070C0"/>
              </a:solidFill>
              <a:latin typeface="Eras Light ITC" panose="020B04020305040208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5013" y="4507599"/>
            <a:ext cx="3400022" cy="149394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rgbClr val="C0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Conjunction</a:t>
            </a:r>
            <a:r>
              <a:rPr lang="en-US" sz="3200" u="sng" dirty="0" smtClean="0">
                <a:solidFill>
                  <a:srgbClr val="C0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Though,But,And</a:t>
            </a:r>
            <a:endParaRPr lang="en-US" sz="3200" dirty="0">
              <a:solidFill>
                <a:srgbClr val="00206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1050" y="2382591"/>
            <a:ext cx="3400022" cy="15325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Preposition:</a:t>
            </a:r>
          </a:p>
          <a:p>
            <a:pPr algn="ct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Monotype Corsiva" panose="03010101010201010101" pitchFamily="66" charset="0"/>
              </a:rPr>
              <a:t>In, Under</a:t>
            </a:r>
          </a:p>
          <a:p>
            <a:pPr algn="ctr"/>
            <a:endParaRPr lang="en-US" sz="105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19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6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500"/>
                            </p:stCondLst>
                            <p:childTnLst>
                              <p:par>
                                <p:cTn id="6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 animBg="1"/>
      <p:bldP spid="11" grpId="0" build="p" animBg="1"/>
      <p:bldP spid="12" grpId="0" build="p" animBg="1"/>
      <p:bldP spid="1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84842" y="442756"/>
            <a:ext cx="8122043" cy="4953492"/>
          </a:xfrm>
          <a:prstGeom prst="ellipse">
            <a:avLst/>
          </a:prstGeom>
          <a:ln w="34925"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Print" panose="02000600000000000000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58498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2034862" y="1880314"/>
            <a:ext cx="7173532" cy="3170779"/>
          </a:xfrm>
          <a:prstGeom prst="snip2SameRect">
            <a:avLst>
              <a:gd name="adj1" fmla="val 37031"/>
              <a:gd name="adj2" fmla="val 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isometricOffAxis1Right"/>
            <a:lightRig rig="flood" dir="t">
              <a:rot lat="0" lon="0" rev="13800000"/>
            </a:lightRig>
          </a:scene3d>
          <a:sp3d extrusionH="107950" prstMaterial="plastic">
            <a:bevelT w="82550" h="63500" prst="relaxedInset"/>
            <a:bevelB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Daily WALKER" panose="02000500000000000000" pitchFamily="50" charset="0"/>
              </a:rPr>
              <a:t>Tasnim</a:t>
            </a:r>
            <a:r>
              <a:rPr lang="en-US" sz="4400" dirty="0">
                <a:solidFill>
                  <a:schemeClr val="tx1"/>
                </a:solidFill>
                <a:latin typeface="Daily WALKER" panose="02000500000000000000" pitchFamily="50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Daily WALKER" panose="02000500000000000000" pitchFamily="50" charset="0"/>
              </a:rPr>
              <a:t>Aktar</a:t>
            </a:r>
            <a:r>
              <a:rPr lang="en-US" sz="4400" dirty="0">
                <a:solidFill>
                  <a:schemeClr val="tx1"/>
                </a:solidFill>
                <a:latin typeface="Daily WALKER" panose="02000500000000000000" pitchFamily="50" charset="0"/>
              </a:rPr>
              <a:t> Chowdhury</a:t>
            </a:r>
            <a:endParaRPr lang="en-US" sz="3600" dirty="0">
              <a:solidFill>
                <a:schemeClr val="tx1"/>
              </a:solidFill>
              <a:latin typeface="Daily WALKER" panose="02000500000000000000" pitchFamily="50" charset="0"/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Daily WALKER" panose="02000500000000000000" pitchFamily="50" charset="0"/>
              </a:rPr>
              <a:t>Assistant Teacher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Titillium Up" panose="00000500000000000000" pitchFamily="50" charset="0"/>
              </a:rPr>
              <a:t>Chilahati</a:t>
            </a:r>
            <a:r>
              <a:rPr lang="en-US" sz="3600" b="1" dirty="0">
                <a:solidFill>
                  <a:schemeClr val="tx1"/>
                </a:solidFill>
                <a:latin typeface="Titillium Up" panose="00000500000000000000" pitchFamily="50" charset="0"/>
              </a:rPr>
              <a:t> Girls’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1050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81837" y="1970468"/>
            <a:ext cx="9350070" cy="3554572"/>
          </a:xfrm>
          <a:prstGeom prst="ellipse">
            <a:avLst/>
          </a:prstGeom>
          <a:pattFill prst="narVert">
            <a:fgClr>
              <a:schemeClr val="accent2">
                <a:lumMod val="50000"/>
              </a:schemeClr>
            </a:fgClr>
            <a:bgClr>
              <a:schemeClr val="bg1"/>
            </a:bgClr>
          </a:pattFill>
          <a:ln w="76200">
            <a:solidFill>
              <a:schemeClr val="bg1">
                <a:lumMod val="65000"/>
              </a:schemeClr>
            </a:solidFill>
            <a:prstDash val="sysDot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Magneto" panose="04030805050802020D02" pitchFamily="82" charset="0"/>
              </a:rPr>
              <a:t>Class: Six</a:t>
            </a:r>
          </a:p>
          <a:p>
            <a:pPr algn="ctr"/>
            <a:r>
              <a:rPr lang="en-US" sz="4000" b="1" dirty="0" smtClean="0">
                <a:latin typeface="Magneto" panose="04030805050802020D02" pitchFamily="82" charset="0"/>
              </a:rPr>
              <a:t>English Grammar </a:t>
            </a:r>
          </a:p>
          <a:p>
            <a:pPr algn="ctr"/>
            <a:r>
              <a:rPr lang="en-US" sz="5400" b="1" dirty="0" smtClean="0">
                <a:latin typeface="Magneto" panose="04030805050802020D02" pitchFamily="82" charset="0"/>
              </a:rPr>
              <a:t>Parts of speech</a:t>
            </a:r>
            <a:endParaRPr lang="en-US" sz="5400" b="1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8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2202288" y="2459863"/>
            <a:ext cx="8860665" cy="2846231"/>
          </a:xfrm>
          <a:prstGeom prst="foldedCorner">
            <a:avLst>
              <a:gd name="adj" fmla="val 26622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b="1" dirty="0" smtClean="0">
              <a:latin typeface="Gabriola" panose="04040605051002020D02" pitchFamily="82" charset="0"/>
            </a:endParaRPr>
          </a:p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After 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completing this lesson students will be able to-</a:t>
            </a:r>
          </a:p>
          <a:p>
            <a:endParaRPr lang="en-US" sz="500" b="1" dirty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olonna MT" panose="04020805060202030203" pitchFamily="82" charset="0"/>
              </a:rPr>
              <a:t>know what is parts of speech.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olonna MT" panose="04020805060202030203" pitchFamily="82" charset="0"/>
              </a:rPr>
              <a:t>know about the classification of parts of speech.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olonna MT" panose="04020805060202030203" pitchFamily="82" charset="0"/>
              </a:rPr>
              <a:t>identify each kind of parts of speech. 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Colonna MT" panose="04020805060202030203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0167" y="2437778"/>
            <a:ext cx="8706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latin typeface="Agency FB" panose="020B0503020202020204" pitchFamily="34" charset="0"/>
            </a:endParaRPr>
          </a:p>
        </p:txBody>
      </p:sp>
      <p:sp>
        <p:nvSpPr>
          <p:cNvPr id="5" name="Flowchart: Document 4"/>
          <p:cNvSpPr/>
          <p:nvPr/>
        </p:nvSpPr>
        <p:spPr>
          <a:xfrm>
            <a:off x="2524259" y="643943"/>
            <a:ext cx="7868991" cy="1249251"/>
          </a:xfrm>
          <a:prstGeom prst="flowChartDocumen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accent1">
                    <a:lumMod val="50000"/>
                  </a:schemeClr>
                </a:solidFill>
                <a:latin typeface="Harrington" panose="04040505050A02020702" pitchFamily="82" charset="0"/>
              </a:rPr>
              <a:t>Learning Outcomes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3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140930" y="476519"/>
            <a:ext cx="8422783" cy="875764"/>
          </a:xfrm>
          <a:prstGeom prst="round2SameRect">
            <a:avLst>
              <a:gd name="adj1" fmla="val 16667"/>
              <a:gd name="adj2" fmla="val 45588"/>
            </a:avLst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Gabriola" panose="04040605051002020D02" pitchFamily="82" charset="0"/>
              </a:rPr>
              <a:t>We can define each of them &amp; give some examples. </a:t>
            </a:r>
            <a:endParaRPr lang="en-US" sz="4000" b="1" dirty="0">
              <a:latin typeface="Gabriola" panose="04040605051002020D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93573" y="4417074"/>
            <a:ext cx="8390965" cy="20352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ily WALKER" panose="02000500000000000000" pitchFamily="50" charset="0"/>
              </a:rPr>
              <a:t>Preposition: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The word that is used before a noun &amp; relates the other words with it is called preposition.</a:t>
            </a:r>
          </a:p>
          <a:p>
            <a:pPr algn="ct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Preposition is a relating word.]</a:t>
            </a:r>
          </a:p>
          <a:p>
            <a:pPr algn="ctr"/>
            <a:r>
              <a:rPr lang="en-US" sz="2800" b="1" dirty="0" smtClean="0">
                <a:latin typeface="Daily WALKER" panose="02000500000000000000" pitchFamily="50" charset="0"/>
              </a:rPr>
              <a:t>Examples: of, or, with, in etc.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8338" y="1519707"/>
            <a:ext cx="10612192" cy="262729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latin typeface="Harrington" panose="04040505050A02020702" pitchFamily="82" charset="0"/>
              </a:rPr>
              <a:t>Adverb</a:t>
            </a:r>
            <a:r>
              <a:rPr lang="en-US" sz="36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latin typeface="Harrington" panose="04040505050A02020702" pitchFamily="82" charset="0"/>
              </a:rPr>
              <a:t>:</a:t>
            </a:r>
          </a:p>
          <a:p>
            <a:pPr algn="ctr"/>
            <a:endParaRPr lang="en-US" sz="100" b="1" dirty="0">
              <a:solidFill>
                <a:schemeClr val="tx1"/>
              </a:solidFill>
            </a:endParaRPr>
          </a:p>
          <a:p>
            <a:pPr lvl="1"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Up" panose="00000500000000000000" pitchFamily="50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The word that modifies a verb or an adjective or </a:t>
            </a:r>
          </a:p>
          <a:p>
            <a:pPr lvl="1"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Up" panose="00000500000000000000" pitchFamily="50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Up" panose="00000500000000000000" pitchFamily="50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n adverb is called Adverb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tillium Up" panose="00000500000000000000" pitchFamily="50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tillium Up" panose="00000500000000000000" pitchFamily="50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[It is also a modifying word]</a:t>
            </a:r>
          </a:p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Examples: Very, Slowly,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Fast etc.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60314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0"/>
                            </p:stCondLst>
                            <p:childTnLst>
                              <p:par>
                                <p:cTn id="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0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75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0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85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90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4" grpId="0" build="p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09860" y="476518"/>
            <a:ext cx="9749307" cy="2614412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/>
              <a:t>Conjunction</a:t>
            </a:r>
            <a:r>
              <a:rPr lang="en-US" sz="3200" b="1" u="sng" dirty="0" smtClean="0"/>
              <a:t>:</a:t>
            </a:r>
          </a:p>
          <a:p>
            <a:pPr algn="ctr"/>
            <a:endParaRPr lang="en-US" sz="1200" dirty="0" smtClean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algn="ctr"/>
            <a:r>
              <a:rPr lang="en-US" sz="3200" b="1" dirty="0" smtClean="0">
                <a:latin typeface="Gabriola" panose="04040605051002020D02" pitchFamily="82" charset="0"/>
                <a:ea typeface="Yu Gothic UI Semibold" panose="020B0700000000000000" pitchFamily="34" charset="-128"/>
              </a:rPr>
              <a:t>The word that connects two or more than two words/clauses/sentences is called </a:t>
            </a:r>
            <a:r>
              <a:rPr lang="en-US" sz="3200" b="1" dirty="0" smtClean="0">
                <a:latin typeface="Gabriola" panose="04040605051002020D02" pitchFamily="82" charset="0"/>
                <a:ea typeface="Yu Gothic UI Semibold" panose="020B0700000000000000" pitchFamily="34" charset="-128"/>
              </a:rPr>
              <a:t>conjunction</a:t>
            </a:r>
            <a:r>
              <a:rPr lang="en-US" sz="3200" b="1" dirty="0" smtClean="0">
                <a:latin typeface="Gabriola" panose="04040605051002020D02" pitchFamily="82" charset="0"/>
                <a:ea typeface="Yu Gothic UI Semibold" panose="020B0700000000000000" pitchFamily="34" charset="-128"/>
              </a:rPr>
              <a:t>.</a:t>
            </a:r>
          </a:p>
          <a:p>
            <a:pPr algn="ctr"/>
            <a:r>
              <a:rPr lang="en-US" sz="2800" b="1" dirty="0" smtClean="0">
                <a:latin typeface="Gabriola" panose="04040605051002020D02" pitchFamily="82" charset="0"/>
                <a:ea typeface="Yu Gothic UI Semibold" panose="020B0700000000000000" pitchFamily="34" charset="-128"/>
              </a:rPr>
              <a:t>[</a:t>
            </a:r>
            <a:r>
              <a:rPr lang="en-US" sz="2000" b="1" dirty="0" smtClean="0"/>
              <a:t>Conjunction </a:t>
            </a:r>
            <a:r>
              <a:rPr lang="en-US" sz="2800" b="1" dirty="0" smtClean="0">
                <a:latin typeface="Gabriola" panose="04040605051002020D02" pitchFamily="82" charset="0"/>
                <a:ea typeface="Yu Gothic UI Semibold" panose="020B0700000000000000" pitchFamily="34" charset="-128"/>
              </a:rPr>
              <a:t>is a connecting word.]</a:t>
            </a:r>
          </a:p>
          <a:p>
            <a:pPr algn="ctr"/>
            <a:r>
              <a:rPr lang="en-US" sz="2800" b="1" dirty="0" smtClean="0">
                <a:latin typeface="Gabriola" panose="04040605051002020D02" pitchFamily="82" charset="0"/>
                <a:ea typeface="Yu Gothic UI Semibold" panose="020B0700000000000000" pitchFamily="34" charset="-128"/>
              </a:rPr>
              <a:t>Examples: And, As, Science etc.</a:t>
            </a:r>
            <a:endParaRPr lang="en-US" sz="2800" b="1" dirty="0">
              <a:latin typeface="Gabriola" panose="04040605051002020D02" pitchFamily="82" charset="0"/>
              <a:ea typeface="Yu Gothic UI Semibold" panose="020B0700000000000000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6530" y="3515932"/>
            <a:ext cx="8525814" cy="27045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u="sng" dirty="0" smtClean="0">
                <a:latin typeface="Gabriola" panose="04040605051002020D02" pitchFamily="82" charset="0"/>
              </a:rPr>
              <a:t>Interjection: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800" b="1" dirty="0" smtClean="0">
                <a:latin typeface="Californian FB" panose="0207040306080B030204" pitchFamily="18" charset="0"/>
              </a:rPr>
              <a:t>The word that expresses any kind of emotion is called interjection.</a:t>
            </a:r>
          </a:p>
          <a:p>
            <a:pPr algn="ctr"/>
            <a:r>
              <a:rPr lang="en-US" sz="2800" b="1" dirty="0" smtClean="0">
                <a:latin typeface="Californian FB" panose="0207040306080B030204" pitchFamily="18" charset="0"/>
              </a:rPr>
              <a:t>[Interjection is an emotional word.]</a:t>
            </a:r>
          </a:p>
          <a:p>
            <a:pPr algn="ctr"/>
            <a:r>
              <a:rPr lang="en-US" sz="2800" b="1" dirty="0" smtClean="0">
                <a:latin typeface="Californian FB" panose="0207040306080B030204" pitchFamily="18" charset="0"/>
              </a:rPr>
              <a:t>Examples: Hurrah, Alas, Oh etc.</a:t>
            </a:r>
            <a:endParaRPr lang="en-US" sz="2800" b="1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56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6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80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90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89404" y="180303"/>
            <a:ext cx="8796271" cy="3193961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Look at the adverbs used in the following sentences:</a:t>
            </a:r>
          </a:p>
          <a:p>
            <a:pPr algn="ctr"/>
            <a:endParaRPr lang="en-US" dirty="0" smtClean="0"/>
          </a:p>
          <a:p>
            <a:pPr lvl="2"/>
            <a:r>
              <a:rPr lang="en-US" sz="24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Bangladesh </a:t>
            </a:r>
            <a:r>
              <a:rPr lang="en-US" sz="2400" dirty="0" smtClean="0">
                <a:latin typeface="Eras Bold ITC" panose="020B0907030504020204" pitchFamily="34" charset="0"/>
              </a:rPr>
              <a:t>is a </a:t>
            </a:r>
            <a:r>
              <a:rPr lang="en-US" sz="2400" b="1" u="sng" dirty="0" smtClean="0">
                <a:solidFill>
                  <a:srgbClr val="FF0000"/>
                </a:solidFill>
                <a:latin typeface="Eras Bold ITC" panose="020B0907030504020204" pitchFamily="34" charset="0"/>
              </a:rPr>
              <a:t>very</a:t>
            </a:r>
            <a:r>
              <a:rPr lang="en-US" sz="2400" dirty="0" smtClean="0">
                <a:latin typeface="Eras Bold ITC" panose="020B0907030504020204" pitchFamily="34" charset="0"/>
              </a:rPr>
              <a:t> nice country.</a:t>
            </a:r>
          </a:p>
          <a:p>
            <a:pPr lvl="2"/>
            <a:r>
              <a:rPr lang="en-US" sz="2400" dirty="0" err="1" smtClean="0">
                <a:latin typeface="Eras Bold ITC" panose="020B0907030504020204" pitchFamily="34" charset="0"/>
              </a:rPr>
              <a:t>Hema</a:t>
            </a:r>
            <a:r>
              <a:rPr lang="en-US" sz="2400" dirty="0" smtClean="0">
                <a:latin typeface="Eras Bold ITC" panose="020B0907030504020204" pitchFamily="34" charset="0"/>
              </a:rPr>
              <a:t> writes </a:t>
            </a:r>
            <a:r>
              <a:rPr lang="en-US" sz="2400" b="1" u="sng" dirty="0" smtClean="0">
                <a:solidFill>
                  <a:srgbClr val="FF0000"/>
                </a:solidFill>
                <a:latin typeface="Eras Bold ITC" panose="020B0907030504020204" pitchFamily="34" charset="0"/>
              </a:rPr>
              <a:t>slowly</a:t>
            </a:r>
            <a:r>
              <a:rPr lang="en-US" sz="2400" dirty="0" smtClean="0">
                <a:latin typeface="Eras Bold ITC" panose="020B0907030504020204" pitchFamily="34" charset="0"/>
              </a:rPr>
              <a:t>.</a:t>
            </a:r>
          </a:p>
          <a:p>
            <a:pPr lvl="2"/>
            <a:r>
              <a:rPr lang="en-US" sz="2400" dirty="0" smtClean="0">
                <a:latin typeface="Eras Bold ITC" panose="020B0907030504020204" pitchFamily="34" charset="0"/>
              </a:rPr>
              <a:t>We live in </a:t>
            </a:r>
            <a:r>
              <a:rPr lang="en-US" sz="24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Bangladesh</a:t>
            </a:r>
            <a:r>
              <a:rPr lang="en-US" sz="2400" dirty="0">
                <a:latin typeface="Eras Bold ITC" panose="020B0907030504020204" pitchFamily="34" charset="0"/>
              </a:rPr>
              <a:t> </a:t>
            </a:r>
            <a:r>
              <a:rPr lang="en-US" sz="2400" dirty="0" smtClean="0">
                <a:latin typeface="Eras Bold ITC" panose="020B0907030504020204" pitchFamily="34" charset="0"/>
              </a:rPr>
              <a:t>from </a:t>
            </a:r>
            <a:r>
              <a:rPr lang="en-US" sz="2400" b="1" u="sng" dirty="0" smtClean="0">
                <a:solidFill>
                  <a:srgbClr val="FF0000"/>
                </a:solidFill>
                <a:latin typeface="Eras Bold ITC" panose="020B0907030504020204" pitchFamily="34" charset="0"/>
              </a:rPr>
              <a:t>very</a:t>
            </a:r>
            <a:r>
              <a:rPr lang="en-US" sz="2400" dirty="0" smtClean="0">
                <a:latin typeface="Eras Bold ITC" panose="020B0907030504020204" pitchFamily="34" charset="0"/>
              </a:rPr>
              <a:t> </a:t>
            </a:r>
            <a:r>
              <a:rPr lang="en-US" sz="2400" dirty="0" smtClean="0">
                <a:latin typeface="Eras Bold ITC" panose="020B0907030504020204" pitchFamily="34" charset="0"/>
              </a:rPr>
              <a:t>beginning</a:t>
            </a:r>
            <a:r>
              <a:rPr lang="en-US" sz="2400" dirty="0" smtClean="0">
                <a:latin typeface="Eras Bold ITC" panose="020B0907030504020204" pitchFamily="34" charset="0"/>
              </a:rPr>
              <a:t>.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Walk </a:t>
            </a:r>
            <a:r>
              <a:rPr lang="en-US" sz="2400" b="1" u="sng" dirty="0" smtClean="0">
                <a:solidFill>
                  <a:srgbClr val="FF0000"/>
                </a:solidFill>
                <a:latin typeface="Eras Bold ITC" panose="020B0907030504020204" pitchFamily="34" charset="0"/>
              </a:rPr>
              <a:t>fast</a:t>
            </a:r>
            <a:r>
              <a:rPr lang="en-US" sz="24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 to reach timely.</a:t>
            </a:r>
            <a:endParaRPr lang="en-US" sz="2400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9713" y="3709116"/>
            <a:ext cx="8487177" cy="258865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Eras Demi ITC" panose="020B0805030504020804" pitchFamily="34" charset="0"/>
              </a:rPr>
              <a:t>Look at the </a:t>
            </a:r>
            <a:r>
              <a:rPr lang="en-US" sz="2400" b="1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prepositions </a:t>
            </a:r>
            <a:r>
              <a:rPr lang="en-US" sz="2400" b="1" dirty="0">
                <a:solidFill>
                  <a:schemeClr val="tx1"/>
                </a:solidFill>
                <a:latin typeface="Eras Demi ITC" panose="020B0805030504020804" pitchFamily="34" charset="0"/>
              </a:rPr>
              <a:t>used in the following sentences</a:t>
            </a:r>
            <a:r>
              <a:rPr lang="en-US" sz="2400" b="1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Eras Demi ITC" panose="020B0805030504020804" pitchFamily="34" charset="0"/>
            </a:endParaRPr>
          </a:p>
          <a:p>
            <a:pPr algn="ctr"/>
            <a:endParaRPr lang="en-US" sz="100" dirty="0"/>
          </a:p>
          <a:p>
            <a:pPr lvl="2"/>
            <a:endParaRPr lang="en-US" sz="1200" dirty="0" smtClean="0">
              <a:solidFill>
                <a:schemeClr val="tx1"/>
              </a:solidFill>
            </a:endParaRPr>
          </a:p>
          <a:p>
            <a:pPr lvl="2"/>
            <a:r>
              <a:rPr lang="en-US" sz="32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Bangladesh </a:t>
            </a:r>
            <a:r>
              <a:rPr lang="en-US" sz="3200" b="1" dirty="0">
                <a:solidFill>
                  <a:schemeClr val="tx1"/>
                </a:solidFill>
                <a:latin typeface="Centaur" panose="02030504050205020304" pitchFamily="18" charset="0"/>
              </a:rPr>
              <a:t>is a very nice </a:t>
            </a:r>
            <a:r>
              <a:rPr lang="en-US" sz="32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country </a:t>
            </a:r>
            <a:r>
              <a:rPr lang="en-US" sz="3200" b="1" u="sng" dirty="0" smtClean="0">
                <a:solidFill>
                  <a:srgbClr val="FF0000"/>
                </a:solidFill>
                <a:latin typeface="Centaur" panose="02030504050205020304" pitchFamily="18" charset="0"/>
              </a:rPr>
              <a:t>in</a:t>
            </a:r>
            <a:r>
              <a:rPr lang="en-US" sz="32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 the world.</a:t>
            </a:r>
            <a:endParaRPr lang="en-US" sz="3200" b="1" dirty="0">
              <a:solidFill>
                <a:schemeClr val="tx1"/>
              </a:solidFill>
              <a:latin typeface="Centaur" panose="02030504050205020304" pitchFamily="18" charset="0"/>
            </a:endParaRPr>
          </a:p>
          <a:p>
            <a:pPr lvl="2"/>
            <a:r>
              <a:rPr lang="en-US" sz="3200" b="1" dirty="0" err="1">
                <a:solidFill>
                  <a:schemeClr val="tx1"/>
                </a:solidFill>
                <a:latin typeface="Centaur" panose="02030504050205020304" pitchFamily="18" charset="0"/>
              </a:rPr>
              <a:t>Hema</a:t>
            </a:r>
            <a:r>
              <a:rPr lang="en-US" sz="3200" b="1" dirty="0">
                <a:solidFill>
                  <a:schemeClr val="tx1"/>
                </a:solidFill>
                <a:latin typeface="Centaur" panose="02030504050205020304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plays </a:t>
            </a:r>
            <a:r>
              <a:rPr lang="en-US" sz="3200" b="1" u="sng" dirty="0" smtClean="0">
                <a:solidFill>
                  <a:srgbClr val="FF0000"/>
                </a:solidFill>
                <a:latin typeface="Centaur" panose="02030504050205020304" pitchFamily="18" charset="0"/>
              </a:rPr>
              <a:t>with</a:t>
            </a:r>
            <a:r>
              <a:rPr lang="en-US" sz="32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 her brother.</a:t>
            </a:r>
            <a:endParaRPr lang="en-US" sz="3200" b="1" dirty="0">
              <a:solidFill>
                <a:schemeClr val="tx1"/>
              </a:solidFill>
              <a:latin typeface="Centaur" panose="02030504050205020304" pitchFamily="18" charset="0"/>
            </a:endParaRPr>
          </a:p>
          <a:p>
            <a:pPr lvl="2"/>
            <a:r>
              <a:rPr lang="en-US" sz="3200" b="1" dirty="0">
                <a:solidFill>
                  <a:schemeClr val="tx1"/>
                </a:solidFill>
                <a:latin typeface="Centaur" panose="02030504050205020304" pitchFamily="18" charset="0"/>
              </a:rPr>
              <a:t>We live in Bangladesh </a:t>
            </a:r>
            <a:r>
              <a:rPr lang="en-US" sz="3200" b="1" u="sng" dirty="0">
                <a:solidFill>
                  <a:srgbClr val="FF0000"/>
                </a:solidFill>
                <a:latin typeface="Centaur" panose="02030504050205020304" pitchFamily="18" charset="0"/>
              </a:rPr>
              <a:t>from</a:t>
            </a:r>
            <a:r>
              <a:rPr lang="en-US" sz="3200" b="1" dirty="0">
                <a:solidFill>
                  <a:schemeClr val="tx1"/>
                </a:solidFill>
                <a:latin typeface="Centaur" panose="02030504050205020304" pitchFamily="18" charset="0"/>
              </a:rPr>
              <a:t> very </a:t>
            </a:r>
            <a:r>
              <a:rPr lang="en-US" sz="32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beginning</a:t>
            </a:r>
            <a:r>
              <a:rPr lang="en-US" sz="32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Centaur" panose="02030504050205020304" pitchFamily="18" charset="0"/>
            </a:endParaRPr>
          </a:p>
          <a:p>
            <a:pPr lvl="2"/>
            <a:r>
              <a:rPr lang="en-US" sz="3200" b="1" dirty="0">
                <a:solidFill>
                  <a:schemeClr val="tx1"/>
                </a:solidFill>
                <a:latin typeface="Centaur" panose="02030504050205020304" pitchFamily="18" charset="0"/>
              </a:rPr>
              <a:t>Walk fast </a:t>
            </a:r>
            <a:r>
              <a:rPr lang="en-US" sz="3200" b="1" u="sng" dirty="0">
                <a:solidFill>
                  <a:srgbClr val="FF0000"/>
                </a:solidFill>
                <a:latin typeface="Centaur" panose="02030504050205020304" pitchFamily="18" charset="0"/>
              </a:rPr>
              <a:t>to</a:t>
            </a:r>
            <a:r>
              <a:rPr lang="en-US" sz="3200" b="1" dirty="0">
                <a:solidFill>
                  <a:schemeClr val="tx1"/>
                </a:solidFill>
                <a:latin typeface="Centaur" panose="02030504050205020304" pitchFamily="18" charset="0"/>
              </a:rPr>
              <a:t> reach timely</a:t>
            </a:r>
            <a:r>
              <a:rPr lang="en-US" sz="32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376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3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6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15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15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15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15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150"/>
                            </p:stCondLst>
                            <p:childTnLst>
                              <p:par>
                                <p:cTn id="8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15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343955" y="283335"/>
            <a:ext cx="7997780" cy="2691685"/>
          </a:xfrm>
          <a:prstGeom prst="round2DiagRect">
            <a:avLst/>
          </a:prstGeom>
          <a:pattFill prst="openDmnd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Look at the </a:t>
            </a:r>
            <a:r>
              <a:rPr lang="en-US" sz="2400" b="1" dirty="0" err="1" smtClean="0">
                <a:solidFill>
                  <a:schemeClr val="accent5"/>
                </a:solidFill>
              </a:rPr>
              <a:t>conjuctions</a:t>
            </a:r>
            <a:r>
              <a:rPr lang="en-US" sz="2400" b="1" dirty="0" smtClean="0">
                <a:solidFill>
                  <a:schemeClr val="accent5"/>
                </a:solidFill>
              </a:rPr>
              <a:t> used </a:t>
            </a:r>
            <a:r>
              <a:rPr lang="en-US" sz="2400" b="1" dirty="0">
                <a:solidFill>
                  <a:schemeClr val="accent5"/>
                </a:solidFill>
              </a:rPr>
              <a:t>in the following sentences:</a:t>
            </a:r>
          </a:p>
          <a:p>
            <a:pPr algn="ctr"/>
            <a:endParaRPr lang="en-US" sz="1400" dirty="0"/>
          </a:p>
          <a:p>
            <a:pPr lvl="2"/>
            <a:r>
              <a:rPr lang="en-US" sz="2400" dirty="0">
                <a:solidFill>
                  <a:schemeClr val="tx1"/>
                </a:solidFill>
                <a:latin typeface="Maiandra GD" panose="020E0502030308020204" pitchFamily="34" charset="0"/>
              </a:rPr>
              <a:t>Mr. </a:t>
            </a:r>
            <a:r>
              <a:rPr lang="en-US" sz="2400" dirty="0" err="1">
                <a:solidFill>
                  <a:schemeClr val="tx1"/>
                </a:solidFill>
                <a:latin typeface="Maiandra GD" panose="020E0502030308020204" pitchFamily="34" charset="0"/>
              </a:rPr>
              <a:t>Alam</a:t>
            </a:r>
            <a:r>
              <a:rPr lang="en-US" sz="2400" dirty="0">
                <a:solidFill>
                  <a:schemeClr val="tx1"/>
                </a:solidFill>
                <a:latin typeface="Maiandra GD" panose="020E0502030308020204" pitchFamily="34" charset="0"/>
              </a:rPr>
              <a:t> is a famous </a:t>
            </a:r>
            <a:r>
              <a:rPr 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and</a:t>
            </a:r>
            <a:r>
              <a:rPr lang="en-US" sz="24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dutiful teacher</a:t>
            </a:r>
            <a:r>
              <a:rPr lang="en-US" sz="2400" dirty="0">
                <a:solidFill>
                  <a:schemeClr val="tx1"/>
                </a:solidFill>
                <a:latin typeface="Maiandra GD" panose="020E0502030308020204" pitchFamily="34" charset="0"/>
              </a:rPr>
              <a:t>.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Maiandra GD" panose="020E0502030308020204" pitchFamily="34" charset="0"/>
              </a:rPr>
              <a:t>He teaches </a:t>
            </a:r>
            <a:r>
              <a:rPr lang="en-US" sz="24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us new words </a:t>
            </a:r>
            <a:r>
              <a:rPr 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as</a:t>
            </a:r>
            <a:r>
              <a:rPr lang="en-US" sz="24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we are weak.</a:t>
            </a:r>
            <a:endParaRPr lang="en-US" sz="2400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2"/>
            <a:r>
              <a:rPr lang="en-US" sz="2000" b="1" u="sng" dirty="0" err="1" smtClean="0">
                <a:solidFill>
                  <a:srgbClr val="FF0000"/>
                </a:solidFill>
                <a:latin typeface="Maiandra GD" panose="020E0502030308020204" pitchFamily="34" charset="0"/>
              </a:rPr>
              <a:t>Scince</a:t>
            </a:r>
            <a:r>
              <a:rPr lang="en-US" sz="20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we 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live in </a:t>
            </a:r>
            <a:r>
              <a:rPr lang="en-US" sz="2000" b="1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a nice country, we live in peace.</a:t>
            </a:r>
            <a:endParaRPr lang="en-US" sz="2000" b="1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2"/>
            <a:r>
              <a:rPr lang="en-US" sz="24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We eat rice </a:t>
            </a:r>
            <a:r>
              <a:rPr 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because</a:t>
            </a:r>
            <a:r>
              <a:rPr lang="en-US" sz="24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it is our </a:t>
            </a:r>
            <a:r>
              <a:rPr lang="en-US" sz="2400" dirty="0">
                <a:solidFill>
                  <a:schemeClr val="tx1"/>
                </a:solidFill>
                <a:latin typeface="Maiandra GD" panose="020E0502030308020204" pitchFamily="34" charset="0"/>
              </a:rPr>
              <a:t>staple </a:t>
            </a:r>
            <a:r>
              <a:rPr lang="en-US" sz="24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food.</a:t>
            </a:r>
            <a:endParaRPr lang="en-US" sz="24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25769" y="3193960"/>
            <a:ext cx="9272789" cy="3284113"/>
          </a:xfrm>
          <a:prstGeom prst="roundRect">
            <a:avLst>
              <a:gd name="adj" fmla="val 16710"/>
            </a:avLst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Look at the interjections used in the following sentences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100" dirty="0"/>
          </a:p>
          <a:p>
            <a:pPr lvl="4"/>
            <a:r>
              <a:rPr lang="en-US" sz="2800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Hurrah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! We have won the match.</a:t>
            </a:r>
          </a:p>
          <a:p>
            <a:pPr lvl="4"/>
            <a:r>
              <a:rPr lang="en-US" sz="280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Alas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! the girl was undone.</a:t>
            </a:r>
          </a:p>
          <a:p>
            <a:pPr lvl="4"/>
            <a:r>
              <a:rPr lang="en-US" sz="280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Oh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! I lost my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patience.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iandra GD" panose="020E0502030308020204" pitchFamily="34" charset="0"/>
            </a:endParaRPr>
          </a:p>
          <a:p>
            <a:pPr lvl="4"/>
            <a:r>
              <a:rPr lang="en-US" sz="280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Hurrah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! I stood first in the exam.</a:t>
            </a:r>
          </a:p>
        </p:txBody>
      </p:sp>
    </p:spTree>
    <p:extLst>
      <p:ext uri="{BB962C8B-B14F-4D97-AF65-F5344CB8AC3E}">
        <p14:creationId xmlns:p14="http://schemas.microsoft.com/office/powerpoint/2010/main" val="204357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1277850" y="1101522"/>
            <a:ext cx="9517487" cy="1300767"/>
          </a:xfrm>
          <a:prstGeom prst="round2SameRect">
            <a:avLst>
              <a:gd name="adj1" fmla="val 46079"/>
              <a:gd name="adj2" fmla="val 36765"/>
            </a:avLst>
          </a:prstGeom>
          <a:pattFill prst="pct8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5">
                <a:lumMod val="75000"/>
              </a:schemeClr>
            </a:solidFill>
          </a:ln>
          <a:scene3d>
            <a:camera prst="obliqueTopRight"/>
            <a:lightRig rig="threePt" dir="t"/>
          </a:scene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Find out the adverbs,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prepositions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conjunctions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&amp; interjections from the following sentences: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68379" y="2964792"/>
            <a:ext cx="10045522" cy="2743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Teaching is a continuous process though it is </a:t>
            </a:r>
            <a:r>
              <a:rPr lang="en-US" sz="2400" b="1" dirty="0" smtClean="0"/>
              <a:t>proceeding </a:t>
            </a:r>
            <a:r>
              <a:rPr lang="en-US" sz="2400" b="1" dirty="0" smtClean="0"/>
              <a:t>slowly.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Nazrul</a:t>
            </a:r>
            <a:r>
              <a:rPr lang="en-US" sz="2400" b="1" dirty="0" smtClean="0"/>
              <a:t> was born in a poor family but he proved his fame widely.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Alas! the widow is lonely under the shed.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We are depending on science and technology and developing rapidly.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Bravo! My brother got an scholarship and we celebrate </a:t>
            </a:r>
            <a:r>
              <a:rPr lang="en-US" sz="2400" b="1" dirty="0" smtClean="0"/>
              <a:t>warmly</a:t>
            </a:r>
            <a:r>
              <a:rPr lang="en-US" sz="2400" b="1" dirty="0" smtClean="0"/>
              <a:t>.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960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 build="p" animBg="1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58F22942-470F-40E6-8DE0-423840DC8395}" vid="{21105214-A2B7-4858-8B0E-980488198A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589</TotalTime>
  <Words>475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40" baseType="lpstr">
      <vt:lpstr>Yu Gothic UI Semibold</vt:lpstr>
      <vt:lpstr>Agency FB</vt:lpstr>
      <vt:lpstr>Alba Super</vt:lpstr>
      <vt:lpstr>Algerian</vt:lpstr>
      <vt:lpstr>Arial</vt:lpstr>
      <vt:lpstr>Arial Black</vt:lpstr>
      <vt:lpstr>Calibri</vt:lpstr>
      <vt:lpstr>Calibri Light</vt:lpstr>
      <vt:lpstr>Californian FB</vt:lpstr>
      <vt:lpstr>Centaur</vt:lpstr>
      <vt:lpstr>Colonna MT</vt:lpstr>
      <vt:lpstr>Comic Sans MS</vt:lpstr>
      <vt:lpstr>Consolas</vt:lpstr>
      <vt:lpstr>Daily WALKER</vt:lpstr>
      <vt:lpstr>Eras Bold ITC</vt:lpstr>
      <vt:lpstr>Eras Demi ITC</vt:lpstr>
      <vt:lpstr>Eras Light ITC</vt:lpstr>
      <vt:lpstr>Gabriola</vt:lpstr>
      <vt:lpstr>Harrington</vt:lpstr>
      <vt:lpstr>Kristen ITC</vt:lpstr>
      <vt:lpstr>Magneto</vt:lpstr>
      <vt:lpstr>Maiandra GD</vt:lpstr>
      <vt:lpstr>Microsoft Himalaya</vt:lpstr>
      <vt:lpstr>Monotype Corsiva</vt:lpstr>
      <vt:lpstr>MV Boli</vt:lpstr>
      <vt:lpstr>Segoe Print</vt:lpstr>
      <vt:lpstr>Titillium Up</vt:lpstr>
      <vt:lpstr>Wingdings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keywords>T@NI</cp:keywords>
  <cp:lastModifiedBy>Microsoft account</cp:lastModifiedBy>
  <cp:revision>98</cp:revision>
  <dcterms:created xsi:type="dcterms:W3CDTF">2021-10-16T05:30:53Z</dcterms:created>
  <dcterms:modified xsi:type="dcterms:W3CDTF">2021-10-17T07:00:49Z</dcterms:modified>
</cp:coreProperties>
</file>