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4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8.wd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8.jp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6.pn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2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92979" y="762000"/>
            <a:ext cx="49224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 err="1"/>
              <a:t>আজকের</a:t>
            </a:r>
            <a:r>
              <a:rPr lang="en-US" sz="6000" b="1" u="sng" dirty="0"/>
              <a:t> </a:t>
            </a:r>
            <a:r>
              <a:rPr lang="en-US" sz="6000" b="1" u="sng" dirty="0" err="1"/>
              <a:t>পাঠে</a:t>
            </a:r>
            <a:r>
              <a:rPr lang="en-US" sz="6000" b="1" u="sng" dirty="0"/>
              <a:t> </a:t>
            </a:r>
            <a:r>
              <a:rPr lang="en-US" sz="6000" b="1" u="sng" dirty="0" err="1"/>
              <a:t>সবাইকে</a:t>
            </a:r>
            <a:r>
              <a:rPr lang="en-US" sz="6000" b="1" u="sng" dirty="0"/>
              <a:t> </a:t>
            </a:r>
            <a:r>
              <a:rPr lang="en-US" sz="6000" b="1" u="sng" dirty="0" err="1"/>
              <a:t>স্বাগতম</a:t>
            </a:r>
            <a:endParaRPr lang="en-US" sz="6000" b="1" u="sng" dirty="0"/>
          </a:p>
        </p:txBody>
      </p:sp>
    </p:spTree>
    <p:extLst>
      <p:ext uri="{BB962C8B-B14F-4D97-AF65-F5344CB8AC3E}">
        <p14:creationId xmlns:p14="http://schemas.microsoft.com/office/powerpoint/2010/main" val="218215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3297" y="261228"/>
            <a:ext cx="5867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81415" y="1638582"/>
            <a:ext cx="2047740" cy="629203"/>
            <a:chOff x="1088380" y="1421609"/>
            <a:chExt cx="2730320" cy="629203"/>
          </a:xfrm>
        </p:grpSpPr>
        <p:grpSp>
          <p:nvGrpSpPr>
            <p:cNvPr id="3" name="Group 2"/>
            <p:cNvGrpSpPr/>
            <p:nvPr/>
          </p:nvGrpSpPr>
          <p:grpSpPr>
            <a:xfrm>
              <a:off x="1088380" y="1421609"/>
              <a:ext cx="2730320" cy="615135"/>
              <a:chOff x="3577388" y="2805364"/>
              <a:chExt cx="2518612" cy="66173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690657" y="1466037"/>
              <a:ext cx="15051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বারিধার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33987" y="1561475"/>
            <a:ext cx="2047740" cy="648658"/>
            <a:chOff x="8491811" y="1405567"/>
            <a:chExt cx="2730320" cy="648658"/>
          </a:xfrm>
        </p:grpSpPr>
        <p:grpSp>
          <p:nvGrpSpPr>
            <p:cNvPr id="6" name="Group 5"/>
            <p:cNvGrpSpPr/>
            <p:nvPr/>
          </p:nvGrpSpPr>
          <p:grpSpPr>
            <a:xfrm>
              <a:off x="8491811" y="1405567"/>
              <a:ext cx="2730320" cy="648658"/>
              <a:chOff x="3577388" y="2805364"/>
              <a:chExt cx="2518612" cy="66173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8904574" y="1464872"/>
              <a:ext cx="19047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জলের ধারা।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9351" y="4235330"/>
            <a:ext cx="2047740" cy="616859"/>
            <a:chOff x="1088380" y="4381092"/>
            <a:chExt cx="2730320" cy="616859"/>
          </a:xfrm>
        </p:grpSpPr>
        <p:grpSp>
          <p:nvGrpSpPr>
            <p:cNvPr id="11" name="Group 10"/>
            <p:cNvGrpSpPr/>
            <p:nvPr/>
          </p:nvGrpSpPr>
          <p:grpSpPr>
            <a:xfrm>
              <a:off x="1088380" y="4381092"/>
              <a:ext cx="2730320" cy="616859"/>
              <a:chOff x="3577388" y="2805364"/>
              <a:chExt cx="2518612" cy="66173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3" name="Rounded Rectangle 12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785525" y="4409228"/>
              <a:ext cx="13153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উন্মাদ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075924" y="3426981"/>
            <a:ext cx="26263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উন্মত্ত, ক্ষিপ্ত। শ্রাবণ মাসে 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অবিরাম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ধারা বর্ষণ ঘটে 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এখানে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শ্রাবণকে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উন্মাদ শ্রাবণ বলেছেন।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3" y="1144375"/>
            <a:ext cx="2270138" cy="1835710"/>
          </a:xfrm>
          <a:prstGeom prst="roundRect">
            <a:avLst>
              <a:gd name="adj" fmla="val 16667"/>
            </a:avLst>
          </a:prstGeom>
          <a:ln w="15875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3" y="3512709"/>
            <a:ext cx="2270138" cy="1899435"/>
          </a:xfrm>
          <a:prstGeom prst="roundRect">
            <a:avLst>
              <a:gd name="adj" fmla="val 16667"/>
            </a:avLst>
          </a:prstGeom>
          <a:ln w="15875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3265556" y="1226146"/>
            <a:ext cx="166013" cy="1672168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3248441" y="3626341"/>
            <a:ext cx="166013" cy="1672168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2384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26783 -0.00277 " pathEditMode="relative" rAng="0" ptsTypes="AA">
                                      <p:cBhvr>
                                        <p:cTn id="22" dur="1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27201 0.00556 " pathEditMode="relative" rAng="0" ptsTypes="AA">
                                      <p:cBhvr>
                                        <p:cTn id="55" dur="1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7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3297" y="261228"/>
            <a:ext cx="5867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918" y="1134433"/>
            <a:ext cx="2173574" cy="1808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77" y="3586164"/>
            <a:ext cx="2214090" cy="1826797"/>
          </a:xfrm>
          <a:prstGeom prst="roundRect">
            <a:avLst>
              <a:gd name="adj" fmla="val 16667"/>
            </a:avLst>
          </a:prstGeom>
          <a:ln w="15875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1" name="Group 40"/>
          <p:cNvGrpSpPr/>
          <p:nvPr/>
        </p:nvGrpSpPr>
        <p:grpSpPr>
          <a:xfrm>
            <a:off x="6153169" y="4279862"/>
            <a:ext cx="2429360" cy="1091382"/>
            <a:chOff x="8204225" y="4279861"/>
            <a:chExt cx="3239146" cy="1091382"/>
          </a:xfrm>
        </p:grpSpPr>
        <p:grpSp>
          <p:nvGrpSpPr>
            <p:cNvPr id="26" name="Group 25"/>
            <p:cNvGrpSpPr/>
            <p:nvPr/>
          </p:nvGrpSpPr>
          <p:grpSpPr>
            <a:xfrm>
              <a:off x="8204225" y="4279861"/>
              <a:ext cx="3239146" cy="615135"/>
              <a:chOff x="3577388" y="2805364"/>
              <a:chExt cx="2518612" cy="661736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8" name="Rounded Rectangle 27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8285154" y="4294025"/>
              <a:ext cx="305278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নিঝুম,নীরব,নিঃশব্দ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16285" y="1623084"/>
            <a:ext cx="2047740" cy="615135"/>
            <a:chOff x="1088380" y="1623083"/>
            <a:chExt cx="2730320" cy="615135"/>
          </a:xfrm>
        </p:grpSpPr>
        <p:grpSp>
          <p:nvGrpSpPr>
            <p:cNvPr id="8" name="Group 7"/>
            <p:cNvGrpSpPr/>
            <p:nvPr/>
          </p:nvGrpSpPr>
          <p:grpSpPr>
            <a:xfrm>
              <a:off x="1088380" y="1623083"/>
              <a:ext cx="2730320" cy="615135"/>
              <a:chOff x="3577388" y="2805364"/>
              <a:chExt cx="2518612" cy="66173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1" name="Rounded Rectangle 10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808132" y="1632148"/>
              <a:ext cx="10391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জর্জর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65050" y="1638582"/>
            <a:ext cx="2047740" cy="615135"/>
            <a:chOff x="8353400" y="1638581"/>
            <a:chExt cx="2730320" cy="615135"/>
          </a:xfrm>
        </p:grpSpPr>
        <p:grpSp>
          <p:nvGrpSpPr>
            <p:cNvPr id="14" name="Group 13"/>
            <p:cNvGrpSpPr/>
            <p:nvPr/>
          </p:nvGrpSpPr>
          <p:grpSpPr>
            <a:xfrm>
              <a:off x="8353400" y="1638581"/>
              <a:ext cx="2730320" cy="615135"/>
              <a:chOff x="3577388" y="2805364"/>
              <a:chExt cx="2518612" cy="66173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8958027" y="1653443"/>
              <a:ext cx="13640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কাতর।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86026" y="4404806"/>
            <a:ext cx="2047740" cy="615135"/>
            <a:chOff x="1181368" y="4404805"/>
            <a:chExt cx="2730320" cy="615135"/>
          </a:xfrm>
        </p:grpSpPr>
        <p:grpSp>
          <p:nvGrpSpPr>
            <p:cNvPr id="21" name="Group 20"/>
            <p:cNvGrpSpPr/>
            <p:nvPr/>
          </p:nvGrpSpPr>
          <p:grpSpPr>
            <a:xfrm>
              <a:off x="1181368" y="4404805"/>
              <a:ext cx="2730320" cy="615135"/>
              <a:chOff x="3577388" y="2805364"/>
              <a:chExt cx="2518612" cy="661736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4" name="Rounded Rectangle 23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1824949" y="4404805"/>
              <a:ext cx="12571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নিঃঝুম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3285151" y="1239209"/>
            <a:ext cx="166013" cy="1672168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3265555" y="3676540"/>
            <a:ext cx="166013" cy="1672168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94852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25703 -0.00277 " pathEditMode="relative" rAng="0" ptsTypes="AA">
                                      <p:cBhvr>
                                        <p:cTn id="19" dur="1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2" y="-1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25703 -0.00278 " pathEditMode="relative" rAng="0" ptsTypes="AA">
                                      <p:cBhvr>
                                        <p:cTn id="49" dur="1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2" y="-13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13385" y="3794594"/>
            <a:ext cx="7346843" cy="923701"/>
            <a:chOff x="1859180" y="3823621"/>
            <a:chExt cx="9795791" cy="923701"/>
          </a:xfrm>
        </p:grpSpPr>
        <p:sp>
          <p:nvSpPr>
            <p:cNvPr id="3" name="Freeform 2"/>
            <p:cNvSpPr/>
            <p:nvPr/>
          </p:nvSpPr>
          <p:spPr>
            <a:xfrm>
              <a:off x="2392564" y="3996243"/>
              <a:ext cx="8841493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120354E-B613-46DB-9ACC-09D7C3A520B8}"/>
                </a:ext>
              </a:extLst>
            </p:cNvPr>
            <p:cNvSpPr/>
            <p:nvPr/>
          </p:nvSpPr>
          <p:spPr>
            <a:xfrm>
              <a:off x="2714465" y="4050266"/>
              <a:ext cx="8940506" cy="369332"/>
            </a:xfrm>
            <a:prstGeom prst="rect">
              <a:avLst/>
            </a:prstGeom>
          </p:spPr>
          <p:txBody>
            <a:bodyPr wrap="square" lIns="91440" tIns="0" rIns="0" bIns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en-US" sz="2400" b="1" dirty="0">
                  <a:ln w="0">
                    <a:solidFill>
                      <a:srgbClr val="070405"/>
                    </a:solidFill>
                  </a:ln>
                  <a:latin typeface="NikoshBAN" pitchFamily="2" charset="0"/>
                  <a:cs typeface="NikoshBAN" pitchFamily="2" charset="0"/>
                </a:rPr>
                <a:t>ছাত, বারিধারা, জর্জর, নিঃঝুম শব্দ দিয়ে ২টি করে বাক্য </a:t>
              </a:r>
              <a:r>
                <a:rPr lang="en-US" sz="2400" b="1" dirty="0" smtClean="0">
                  <a:ln w="0">
                    <a:solidFill>
                      <a:srgbClr val="070405"/>
                    </a:solidFill>
                  </a:ln>
                  <a:latin typeface="NikoshBAN" pitchFamily="2" charset="0"/>
                  <a:cs typeface="NikoshBAN" pitchFamily="2" charset="0"/>
                </a:rPr>
                <a:t>লিখ।</a:t>
              </a:r>
              <a:endParaRPr lang="en-US" sz="2400" b="1" dirty="0">
                <a:ln w="0">
                  <a:solidFill>
                    <a:srgbClr val="070405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859180" y="3823621"/>
              <a:ext cx="885020" cy="923701"/>
              <a:chOff x="1684010" y="3720870"/>
              <a:chExt cx="885020" cy="92370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7" name="Oval 6"/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218" y="1216211"/>
            <a:ext cx="848818" cy="18538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47" y="1213449"/>
            <a:ext cx="854439" cy="18538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3248796" y="405811"/>
            <a:ext cx="264640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2870" y="6141720"/>
            <a:ext cx="8938260" cy="594360"/>
            <a:chOff x="115824" y="5958840"/>
            <a:chExt cx="11939016" cy="77724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24" y="5958840"/>
              <a:ext cx="6086856" cy="77724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680" y="5958840"/>
              <a:ext cx="5852160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071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18204 0.002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5.55112E-17 L -0.14141 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4" y="1359815"/>
            <a:ext cx="3963847" cy="3252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1925955" y="4937149"/>
            <a:ext cx="5314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 ঝরে জল ঝরে সারাদিন সারারাত-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অফুরান নামতায় বাদলের ধারাপাত।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41" y="1359815"/>
            <a:ext cx="3963846" cy="3252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2195579" y="414733"/>
            <a:ext cx="47594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31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382" y="4884623"/>
            <a:ext cx="5314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আকাশের মুখ ঢাকা, ধোঁয়ামাখা চারিধার,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পৃধিবীর ছাত পিটে ঝমাঝম বারিধার।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98" y="1359814"/>
            <a:ext cx="3963846" cy="3252527"/>
          </a:xfrm>
          <a:prstGeom prst="round2DiagRect">
            <a:avLst>
              <a:gd name="adj1" fmla="val 12119"/>
              <a:gd name="adj2" fmla="val 8682"/>
            </a:avLst>
          </a:prstGeom>
          <a:ln w="317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Rectangle 8"/>
          <p:cNvSpPr/>
          <p:nvPr/>
        </p:nvSpPr>
        <p:spPr>
          <a:xfrm>
            <a:off x="2195579" y="414733"/>
            <a:ext cx="47594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4" y="1359814"/>
            <a:ext cx="3963846" cy="3252527"/>
          </a:xfrm>
          <a:prstGeom prst="round2DiagRect">
            <a:avLst>
              <a:gd name="adj1" fmla="val 11981"/>
              <a:gd name="adj2" fmla="val 10276"/>
            </a:avLst>
          </a:prstGeom>
          <a:ln w="317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49013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4879" y="4884622"/>
            <a:ext cx="5600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স্নান করে গাছপালা প্রাণখোলা বরষায়,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নদীনালা ঘোলাজল ভরে উঠে ভরসায়।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5579" y="414733"/>
            <a:ext cx="47594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1" y="1346365"/>
            <a:ext cx="3963848" cy="3252527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4" descr="C:\Users\harun\Pictures\New folder\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39" y="1346364"/>
            <a:ext cx="3963848" cy="3239908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</p:spTree>
    <p:extLst>
      <p:ext uri="{BB962C8B-B14F-4D97-AF65-F5344CB8AC3E}">
        <p14:creationId xmlns:p14="http://schemas.microsoft.com/office/powerpoint/2010/main" val="842062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5579" y="414733"/>
            <a:ext cx="47594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2114" y="4844215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ৎসব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ঘনঘোর উন্মাদ শ্রাবণের।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 নাই শেষ নাই বরষার প্লাবনের।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930" y="1346364"/>
            <a:ext cx="3963848" cy="3239908"/>
          </a:xfrm>
          <a:prstGeom prst="snip2DiagRect">
            <a:avLst>
              <a:gd name="adj1" fmla="val 12828"/>
              <a:gd name="adj2" fmla="val 13246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65" y="1346364"/>
            <a:ext cx="3963848" cy="3226860"/>
          </a:xfrm>
          <a:prstGeom prst="snip2DiagRect">
            <a:avLst>
              <a:gd name="adj1" fmla="val 12451"/>
              <a:gd name="adj2" fmla="val 14091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6502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5579" y="414733"/>
            <a:ext cx="47594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7839" y="4850610"/>
            <a:ext cx="5314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জলেজলে জলময় দশদিক টলমল,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অবিরাম একই গান, ঢালো জল,ঢালো জল।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2" y="1288512"/>
            <a:ext cx="3963847" cy="3284713"/>
          </a:xfrm>
          <a:prstGeom prst="snip2DiagRect">
            <a:avLst>
              <a:gd name="adj1" fmla="val 14328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97" y="1288510"/>
            <a:ext cx="3963846" cy="3284714"/>
          </a:xfrm>
          <a:prstGeom prst="snip2DiagRect">
            <a:avLst>
              <a:gd name="adj1" fmla="val 16335"/>
              <a:gd name="adj2" fmla="val 15034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2974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5494" y="387839"/>
            <a:ext cx="47594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4525" y="4847487"/>
            <a:ext cx="5314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ধুয়ে যায় যত তাপ জর্জর গ্রীষ্মের,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ধুয়ে যায় রৌদ্রের স্মৃতিটুকু বিশ্বের।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4" y="1344574"/>
            <a:ext cx="3963846" cy="3252527"/>
          </a:xfrm>
          <a:prstGeom prst="snip2DiagRect">
            <a:avLst/>
          </a:prstGeom>
          <a:noFill/>
          <a:ln w="381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98"/>
          <a:stretch/>
        </p:blipFill>
        <p:spPr>
          <a:xfrm>
            <a:off x="4669585" y="1344574"/>
            <a:ext cx="3963846" cy="3252527"/>
          </a:xfrm>
          <a:prstGeom prst="snip2DiagRect">
            <a:avLst/>
          </a:prstGeom>
          <a:noFill/>
          <a:ln w="381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1811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7551" y="4846587"/>
            <a:ext cx="5314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 যেন বাজে কোথা নিঃঝুম ধুকধুক,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ধরণীর আশাভয় ধরণীর সুখদুখ।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5494" y="387839"/>
            <a:ext cx="47594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1" y="1288510"/>
            <a:ext cx="3963847" cy="328471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00" y="1288511"/>
            <a:ext cx="3963847" cy="326569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77281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59664" y="3499984"/>
            <a:ext cx="3261822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I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সপ্তবর্ণা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তারিখ: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১৮/১০/২০২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6F1E15F-5DE5-49A6-8072-4CCF652C8778}"/>
              </a:ext>
            </a:extLst>
          </p:cNvPr>
          <p:cNvSpPr txBox="1"/>
          <p:nvPr/>
        </p:nvSpPr>
        <p:spPr>
          <a:xfrm>
            <a:off x="3630695" y="457836"/>
            <a:ext cx="1900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349949" y="1426598"/>
            <a:ext cx="462281" cy="4031668"/>
            <a:chOff x="5701368" y="1581150"/>
            <a:chExt cx="616374" cy="346915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688" t="37317" r="3161" b="2290"/>
            <a:stretch/>
          </p:blipFill>
          <p:spPr>
            <a:xfrm>
              <a:off x="5701368" y="2194561"/>
              <a:ext cx="558666" cy="285574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385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787" y="1581150"/>
              <a:ext cx="559955" cy="234373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28" y="5985295"/>
            <a:ext cx="8967447" cy="7348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18" y="1678659"/>
            <a:ext cx="1001486" cy="17716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87521"/>
            <a:ext cx="3895725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3886200"/>
            <a:ext cx="37433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আফরোজা নাজনীন</a:t>
            </a:r>
          </a:p>
          <a:p>
            <a:pPr lvl="0" algn="ctr"/>
            <a:r>
              <a:rPr lang="bn-BD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সহকারি শিক্ষক</a:t>
            </a:r>
          </a:p>
          <a:p>
            <a:pPr lvl="0" algn="ctr"/>
            <a:r>
              <a:rPr lang="bn-BD" b="1" dirty="0">
                <a:solidFill>
                  <a:prstClr val="black"/>
                </a:solidFill>
              </a:rPr>
              <a:t>মাটিরাঙ্গা মিউনিসিপ্যাল মডেল উচ্চ বিদ</a:t>
            </a:r>
            <a:r>
              <a:rPr lang="en-US" b="1" dirty="0" err="1">
                <a:solidFill>
                  <a:prstClr val="black"/>
                </a:solidFill>
              </a:rPr>
              <a:t>্যা</a:t>
            </a:r>
            <a:r>
              <a:rPr lang="bn-BD" b="1" dirty="0">
                <a:solidFill>
                  <a:prstClr val="black"/>
                </a:solidFill>
              </a:rPr>
              <a:t>লয়</a:t>
            </a:r>
          </a:p>
          <a:p>
            <a:pPr lvl="0" algn="ctr"/>
            <a:r>
              <a:rPr lang="bn-BD" b="1" dirty="0">
                <a:solidFill>
                  <a:prstClr val="black"/>
                </a:solidFill>
              </a:rPr>
              <a:t>মাটিরাঙ্গা,খাগরাছড়ি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828" y="5438976"/>
            <a:ext cx="4307757" cy="340959"/>
          </a:xfrm>
          <a:prstGeom prst="rect">
            <a:avLst/>
          </a:prstGeom>
          <a:solidFill>
            <a:srgbClr val="9C5252"/>
          </a:solidFill>
          <a:ln w="28575" cap="flat" cmpd="sng" algn="ctr">
            <a:solidFill>
              <a:srgbClr val="9C525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Vrinda"/>
              </a:rPr>
              <a:t>nazneenlucky1981@gmail.com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149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2" y="1310640"/>
            <a:ext cx="8387696" cy="3657600"/>
          </a:xfrm>
          <a:prstGeom prst="rect">
            <a:avLst/>
          </a:prstGeom>
          <a:ln w="190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Rounded Rectangle 4"/>
          <p:cNvSpPr/>
          <p:nvPr/>
        </p:nvSpPr>
        <p:spPr>
          <a:xfrm>
            <a:off x="3417570" y="411480"/>
            <a:ext cx="2354580" cy="574184"/>
          </a:xfrm>
          <a:prstGeom prst="roundRect">
            <a:avLst>
              <a:gd name="adj" fmla="val 44928"/>
            </a:avLst>
          </a:prstGeom>
          <a:gradFill>
            <a:gsLst>
              <a:gs pos="100000">
                <a:srgbClr val="CC3399"/>
              </a:gs>
              <a:gs pos="77000">
                <a:schemeClr val="accent1">
                  <a:alpha val="51000"/>
                  <a:lumMod val="46000"/>
                  <a:lumOff val="5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46371" y="304800"/>
            <a:ext cx="565809" cy="726584"/>
            <a:chOff x="1684010" y="3720870"/>
            <a:chExt cx="885020" cy="923701"/>
          </a:xfrm>
        </p:grpSpPr>
        <p:grpSp>
          <p:nvGrpSpPr>
            <p:cNvPr id="12" name="Group 11"/>
            <p:cNvGrpSpPr/>
            <p:nvPr/>
          </p:nvGrpSpPr>
          <p:grpSpPr>
            <a:xfrm>
              <a:off x="1684010" y="3720870"/>
              <a:ext cx="885020" cy="923701"/>
              <a:chOff x="1423851" y="3666579"/>
              <a:chExt cx="1036320" cy="103632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9"/>
                <a:ext cx="1036320" cy="103632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  <p:sp>
          <p:nvSpPr>
            <p:cNvPr id="13" name="Oval 12"/>
            <p:cNvSpPr/>
            <p:nvPr/>
          </p:nvSpPr>
          <p:spPr>
            <a:xfrm>
              <a:off x="1930595" y="3979283"/>
              <a:ext cx="391884" cy="4012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46096" y="320040"/>
            <a:ext cx="565809" cy="726584"/>
            <a:chOff x="1684010" y="3720870"/>
            <a:chExt cx="885020" cy="923701"/>
          </a:xfrm>
        </p:grpSpPr>
        <p:grpSp>
          <p:nvGrpSpPr>
            <p:cNvPr id="17" name="Group 16"/>
            <p:cNvGrpSpPr/>
            <p:nvPr/>
          </p:nvGrpSpPr>
          <p:grpSpPr>
            <a:xfrm>
              <a:off x="1684010" y="3720870"/>
              <a:ext cx="885020" cy="923701"/>
              <a:chOff x="1423851" y="3666579"/>
              <a:chExt cx="1036320" cy="103632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9"/>
                <a:ext cx="1036320" cy="103632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  <p:sp>
          <p:nvSpPr>
            <p:cNvPr id="18" name="Oval 17"/>
            <p:cNvSpPr/>
            <p:nvPr/>
          </p:nvSpPr>
          <p:spPr>
            <a:xfrm>
              <a:off x="1930595" y="3979283"/>
              <a:ext cx="391884" cy="4012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1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3243902" y="514254"/>
            <a:ext cx="264640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97" y="1475285"/>
            <a:ext cx="2121694" cy="16192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10449" y="3834936"/>
            <a:ext cx="8497048" cy="923701"/>
            <a:chOff x="1351179" y="3794593"/>
            <a:chExt cx="11329397" cy="923701"/>
          </a:xfrm>
        </p:grpSpPr>
        <p:sp>
          <p:nvSpPr>
            <p:cNvPr id="5" name="Freeform 4"/>
            <p:cNvSpPr/>
            <p:nvPr/>
          </p:nvSpPr>
          <p:spPr>
            <a:xfrm>
              <a:off x="1817328" y="3967215"/>
              <a:ext cx="10863248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51179" y="3794593"/>
              <a:ext cx="885020" cy="923701"/>
              <a:chOff x="1684010" y="3720870"/>
              <a:chExt cx="885020" cy="92370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9" name="Oval 8"/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989648" y="3893830"/>
              <a:ext cx="10590511" cy="773379"/>
            </a:xfrm>
            <a:prstGeom prst="rect">
              <a:avLst/>
            </a:prstGeom>
            <a:noFill/>
            <a:ln w="12700" cmpd="thickThin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365760">
                <a:buFont typeface="Wingdings" panose="05000000000000000000" pitchFamily="2" charset="2"/>
                <a:buChar char="q"/>
              </a:pPr>
              <a:r>
                <a:rPr lang="en-US" sz="2400" dirty="0">
                  <a:ln w="0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‘স্নান করে গাছপালা প্রাণখোলা বরষায়’ কবি চরণটি দ্বারা কী বুঝিয়েছেন? ব্যাখ্যা কর।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7972" y="5109029"/>
            <a:ext cx="8948057" cy="1624404"/>
            <a:chOff x="352701" y="4562202"/>
            <a:chExt cx="11592553" cy="140197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522"/>
            <a:stretch/>
          </p:blipFill>
          <p:spPr>
            <a:xfrm flipH="1" flipV="1">
              <a:off x="3240077" y="5210628"/>
              <a:ext cx="8705177" cy="75354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352701" y="4562202"/>
              <a:ext cx="3923211" cy="1401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334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3256448" y="316947"/>
            <a:ext cx="264640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172200" y="523877"/>
            <a:ext cx="1921669" cy="562511"/>
          </a:xfrm>
          <a:prstGeom prst="wedgeRectCallout">
            <a:avLst>
              <a:gd name="adj1" fmla="val -55402"/>
              <a:gd name="adj2" fmla="val 10125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4058" y="1576255"/>
            <a:ext cx="5227043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শ্রাবণের জল অবিরাম ঝরে-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6149" y="3763830"/>
            <a:ext cx="62865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‘অবিরাম একই গান’ বলতে কী বোঝানো হয়েছে?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19050" y="4442878"/>
            <a:ext cx="194243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(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ক) বর্ষার প্লাবন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8903" y="4403387"/>
            <a:ext cx="187359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নদীর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ঘোলাজল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9051" y="5228624"/>
            <a:ext cx="194243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(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গ) একটানা বৃষ্টি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87151" y="5207517"/>
            <a:ext cx="1875348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সংগীত সন্ধ্যা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19051" y="2276791"/>
            <a:ext cx="190049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সংগীতের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3611" y="3034232"/>
            <a:ext cx="1928538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কোলাহলের মতো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1484" y="2268281"/>
            <a:ext cx="190049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নামতার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58195" y="3039260"/>
            <a:ext cx="1904306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গণিতের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40" y="2268282"/>
            <a:ext cx="415920" cy="5092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42" y="5223673"/>
            <a:ext cx="429676" cy="526114"/>
          </a:xfrm>
          <a:prstGeom prst="rect">
            <a:avLst/>
          </a:prstGeom>
        </p:spPr>
      </p:pic>
      <p:sp>
        <p:nvSpPr>
          <p:cNvPr id="24" name="TextBox 20">
            <a:extLst>
              <a:ext uri="{FF2B5EF4-FFF2-40B4-BE49-F238E27FC236}">
                <a16:creationId xmlns:a16="http://schemas.microsoft.com/office/drawing/2014/main" xmlns="" id="{49AB57AE-8D0E-4766-84C3-84C5193746AD}"/>
              </a:ext>
            </a:extLst>
          </p:cNvPr>
          <p:cNvSpPr txBox="1"/>
          <p:nvPr/>
        </p:nvSpPr>
        <p:spPr>
          <a:xfrm>
            <a:off x="6096843" y="580948"/>
            <a:ext cx="206580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উত্তরের জন্য ক্লিক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543">
            <a:off x="8476358" y="6121715"/>
            <a:ext cx="604019" cy="6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8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3256448" y="316947"/>
            <a:ext cx="264640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8961" y="1219200"/>
            <a:ext cx="3727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1400" y="1922298"/>
            <a:ext cx="6995160" cy="422885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সারাদিন সারারাত কী ঝরে?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2.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বৃষ্টির রিমঝিম ধ্বনি কীসের মতো?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3.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দশদিক কিভাবে টলমল করে?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4.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উন্মাদ শ্রাবণ বলতে কী বুঝায়? বর্ণনা কর।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5.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বৃষ্টিতে তরুলতার জাগরণ ‘শ্রাবণে’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কবিতায়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পেয়েছে। মন্তব্যটির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যথার্থতা প্রমাণ কর।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7272" y="1409838"/>
            <a:ext cx="770233" cy="4249271"/>
            <a:chOff x="183258" y="1537607"/>
            <a:chExt cx="1026977" cy="37827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899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58" y="1537607"/>
              <a:ext cx="1026977" cy="18913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899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58" y="3429000"/>
              <a:ext cx="1026977" cy="1891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082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31" y="1579736"/>
            <a:ext cx="1842932" cy="184926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889562" y="626795"/>
            <a:ext cx="2075596" cy="769441"/>
            <a:chOff x="6519416" y="626794"/>
            <a:chExt cx="2767461" cy="769441"/>
          </a:xfrm>
        </p:grpSpPr>
        <p:sp>
          <p:nvSpPr>
            <p:cNvPr id="12" name="Rectangular Callout 11"/>
            <p:cNvSpPr/>
            <p:nvPr/>
          </p:nvSpPr>
          <p:spPr>
            <a:xfrm>
              <a:off x="6657975" y="660956"/>
              <a:ext cx="2581276" cy="682069"/>
            </a:xfrm>
            <a:prstGeom prst="wedgeRectCallout">
              <a:avLst>
                <a:gd name="adj1" fmla="val -59262"/>
                <a:gd name="adj2" fmla="val 119293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6519416" y="626794"/>
              <a:ext cx="2767461" cy="769441"/>
            </a:xfrm>
            <a:prstGeom prst="rect">
              <a:avLst/>
            </a:prstGeom>
            <a:noFill/>
            <a:ln w="1905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62942" y="4063465"/>
            <a:ext cx="8000999" cy="1207396"/>
          </a:xfrm>
          <a:prstGeom prst="rect">
            <a:avLst/>
          </a:prstGeom>
          <a:noFill/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শ্রাবণ মাসে তোমাদের এলাকায় কী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পরিবর্তন ঘটে? তা কবিতার আলোকে একটি অনুচ্ছেদ লিখে আনবে।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7" y="5513592"/>
            <a:ext cx="8948682" cy="119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5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1" y="2321004"/>
            <a:ext cx="48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ধন্যবাদ</a:t>
            </a:r>
            <a:r>
              <a:rPr lang="en-US" sz="9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সবাইকে</a:t>
            </a:r>
            <a:endParaRPr lang="en-US" sz="9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6" y="165371"/>
            <a:ext cx="8915400" cy="6517533"/>
          </a:xfrm>
          <a:prstGeom prst="rect">
            <a:avLst/>
          </a:prstGeom>
          <a:ln w="22225" cap="sq" cmpd="dbl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pSp>
        <p:nvGrpSpPr>
          <p:cNvPr id="3" name="Group 2"/>
          <p:cNvGrpSpPr/>
          <p:nvPr/>
        </p:nvGrpSpPr>
        <p:grpSpPr>
          <a:xfrm>
            <a:off x="4728487" y="189578"/>
            <a:ext cx="4283880" cy="4567430"/>
            <a:chOff x="3240080" y="191804"/>
            <a:chExt cx="5711840" cy="45674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80" y="191804"/>
              <a:ext cx="5711840" cy="456743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4111898" y="1135233"/>
              <a:ext cx="3911108" cy="2616092"/>
            </a:xfrm>
            <a:prstGeom prst="roundRect">
              <a:avLst>
                <a:gd name="adj" fmla="val 9736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69090" y="2038087"/>
            <a:ext cx="2214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সুকুমার রায়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57F3FC3-DC99-421A-BEF5-952FF682255D}"/>
              </a:ext>
            </a:extLst>
          </p:cNvPr>
          <p:cNvSpPr/>
          <p:nvPr/>
        </p:nvSpPr>
        <p:spPr>
          <a:xfrm>
            <a:off x="5716436" y="1281566"/>
            <a:ext cx="2307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শ্রাবণে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22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163074" y="1625601"/>
            <a:ext cx="6517534" cy="3696043"/>
            <a:chOff x="1042766" y="1866335"/>
            <a:chExt cx="8690045" cy="3845694"/>
          </a:xfrm>
        </p:grpSpPr>
        <p:sp>
          <p:nvSpPr>
            <p:cNvPr id="7" name="Freeform 6"/>
            <p:cNvSpPr/>
            <p:nvPr/>
          </p:nvSpPr>
          <p:spPr>
            <a:xfrm>
              <a:off x="1408200" y="2640445"/>
              <a:ext cx="8324611" cy="657062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42766" y="2603542"/>
              <a:ext cx="730867" cy="730867"/>
              <a:chOff x="984832" y="2554114"/>
              <a:chExt cx="730867" cy="73086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643961" y="2700375"/>
              <a:ext cx="5424105" cy="608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 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 উল্লেখ করতে 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পারবে;</a:t>
              </a:r>
              <a:endPara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408200" y="3429000"/>
              <a:ext cx="8324611" cy="657062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42766" y="3392097"/>
              <a:ext cx="730867" cy="730867"/>
              <a:chOff x="984832" y="2554114"/>
              <a:chExt cx="730867" cy="73086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5" name="Oval 14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773631" y="3470462"/>
              <a:ext cx="6554822" cy="480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কবিতাটি প্রমিত উচ্চারণে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 করতে পারবে;</a:t>
              </a:r>
              <a:r>
                <a:rPr lang="bn-IN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408200" y="5018065"/>
              <a:ext cx="8324611" cy="657062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766" y="4981162"/>
              <a:ext cx="730867" cy="730867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1184794" y="5130984"/>
              <a:ext cx="446809" cy="4312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408200" y="4211182"/>
              <a:ext cx="8324611" cy="657062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042766" y="4174279"/>
              <a:ext cx="730867" cy="730867"/>
              <a:chOff x="984832" y="2554114"/>
              <a:chExt cx="730867" cy="73086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668674" y="4234082"/>
              <a:ext cx="6943985" cy="480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নতুন 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শব্দগুলোর অর্থসহ বাক্য গঠন করতে পারবে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43961" y="5041501"/>
              <a:ext cx="7821316" cy="480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‘শ্রাবণে’ কবিতায় বর্ণিত বর্ষার দিকগুলো ব্যাখ্যা করতে পারবে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03377" y="1866335"/>
              <a:ext cx="4892622" cy="736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2400" b="1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F8E02A4-19AA-491A-8B8E-198490D326B3}"/>
              </a:ext>
            </a:extLst>
          </p:cNvPr>
          <p:cNvSpPr/>
          <p:nvPr/>
        </p:nvSpPr>
        <p:spPr>
          <a:xfrm>
            <a:off x="3654855" y="231469"/>
            <a:ext cx="1745283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" y="5674659"/>
            <a:ext cx="8955741" cy="103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0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04253" y="5081545"/>
            <a:ext cx="29880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সুকুমার</a:t>
            </a:r>
            <a:r>
              <a:rPr lang="en-US" sz="340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2819400"/>
            <a:ext cx="3330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‍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67" y="2578037"/>
            <a:ext cx="1861649" cy="2301955"/>
          </a:xfrm>
          <a:prstGeom prst="roundRect">
            <a:avLst>
              <a:gd name="adj" fmla="val 16667"/>
            </a:avLst>
          </a:prstGeom>
          <a:noFill/>
          <a:ln w="19050">
            <a:gradFill>
              <a:gsLst>
                <a:gs pos="0">
                  <a:srgbClr val="CC33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197384" y="300406"/>
            <a:ext cx="2936293" cy="1924060"/>
            <a:chOff x="7706595" y="1679264"/>
            <a:chExt cx="3915057" cy="1924060"/>
          </a:xfrm>
        </p:grpSpPr>
        <p:sp>
          <p:nvSpPr>
            <p:cNvPr id="12" name="Flowchart: Alternate Process 11"/>
            <p:cNvSpPr/>
            <p:nvPr/>
          </p:nvSpPr>
          <p:spPr>
            <a:xfrm>
              <a:off x="7740575" y="1679264"/>
              <a:ext cx="3881077" cy="1924060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5400" cap="sq" cmpd="thinThick">
              <a:solidFill>
                <a:srgbClr val="CC3399"/>
              </a:solidFill>
              <a:prstDash val="lgDash"/>
              <a:miter lim="800000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06595" y="1787443"/>
              <a:ext cx="3863305" cy="1815881"/>
            </a:xfrm>
            <a:prstGeom prst="rect">
              <a:avLst/>
            </a:prstGeom>
            <a:noFill/>
            <a:ln w="38100" cmpd="tri">
              <a:noFill/>
              <a:prstDash val="lgDash"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সুকুমার রায় ১৮৮৭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খ্রিস্টাব্দে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কলকাতায়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জন্ম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গ্রহণ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তাঁর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পৈতৃক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নিবাস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ময়মনসিংহ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জেলায়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35641" y="297708"/>
            <a:ext cx="2891891" cy="1625218"/>
            <a:chOff x="7765798" y="4122439"/>
            <a:chExt cx="3855855" cy="1625218"/>
          </a:xfrm>
        </p:grpSpPr>
        <p:sp>
          <p:nvSpPr>
            <p:cNvPr id="15" name="Flowchart: Alternate Process 14"/>
            <p:cNvSpPr/>
            <p:nvPr/>
          </p:nvSpPr>
          <p:spPr>
            <a:xfrm>
              <a:off x="7765798" y="4122439"/>
              <a:ext cx="3855855" cy="1625218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2225" cap="sq" cmpd="thinThick">
              <a:solidFill>
                <a:srgbClr val="CC3399"/>
              </a:solidFill>
              <a:prstDash val="lgDash"/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77740" y="4247161"/>
              <a:ext cx="3521017" cy="1384995"/>
            </a:xfrm>
            <a:prstGeom prst="rect">
              <a:avLst/>
            </a:prstGeom>
            <a:ln cmpd="thinThick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তাঁর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পিতা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উপেন্দ্রকিশোর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রায়চৌধুরী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একজন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বিখ্যাত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শিশুসাহিত্যিক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50805" y="333967"/>
            <a:ext cx="2162567" cy="1401501"/>
            <a:chOff x="6807200" y="1777128"/>
            <a:chExt cx="2960914" cy="140150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200" y="1777128"/>
              <a:ext cx="2960914" cy="1401501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7029839" y="1920778"/>
              <a:ext cx="2540000" cy="10836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41452" y="2159598"/>
              <a:ext cx="2464951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 পরিচিতি</a:t>
              </a:r>
              <a:endPara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47565" y="297709"/>
            <a:ext cx="2984825" cy="2050541"/>
            <a:chOff x="150676" y="4306716"/>
            <a:chExt cx="3979767" cy="2050541"/>
          </a:xfrm>
        </p:grpSpPr>
        <p:sp>
          <p:nvSpPr>
            <p:cNvPr id="28" name="Flowchart: Alternate Process 27"/>
            <p:cNvSpPr/>
            <p:nvPr/>
          </p:nvSpPr>
          <p:spPr>
            <a:xfrm>
              <a:off x="150676" y="4306716"/>
              <a:ext cx="3979767" cy="2050541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2225" cap="sq" cmpd="thinThick">
              <a:solidFill>
                <a:srgbClr val="CC3399"/>
              </a:solidFill>
              <a:prstDash val="lgDash"/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0852" y="4441385"/>
              <a:ext cx="3687326" cy="1569660"/>
            </a:xfrm>
            <a:prstGeom prst="rect">
              <a:avLst/>
            </a:prstGeom>
            <a:ln cmpd="thinThick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সাহিত্যে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অমর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হয়ে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আছেন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প্রধানত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রসের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কবিতা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হাসির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গল্প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নাটক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শিশুতোষ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রচনার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5053" y="350887"/>
            <a:ext cx="2961778" cy="1690363"/>
            <a:chOff x="3978178" y="2685773"/>
            <a:chExt cx="3640785" cy="1690363"/>
          </a:xfrm>
        </p:grpSpPr>
        <p:sp>
          <p:nvSpPr>
            <p:cNvPr id="31" name="Flowchart: Alternate Process 30"/>
            <p:cNvSpPr/>
            <p:nvPr/>
          </p:nvSpPr>
          <p:spPr>
            <a:xfrm>
              <a:off x="4041505" y="2685773"/>
              <a:ext cx="3577458" cy="1690363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2225" cap="sq" cmpd="thinThick">
              <a:solidFill>
                <a:srgbClr val="CC3399"/>
              </a:solidFill>
              <a:prstDash val="lgDash"/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78178" y="2887326"/>
              <a:ext cx="3577458" cy="1384995"/>
            </a:xfrm>
            <a:prstGeom prst="rect">
              <a:avLst/>
            </a:prstGeom>
            <a:ln cmpd="thinThick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কিংবদন্তি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চলচ্চিত্র-নির্মাতা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খ্যাতিমান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সাহিত্যিক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সত্যজিত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রায়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তাঁর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পুত্র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2869" y="4614800"/>
            <a:ext cx="2903719" cy="1675531"/>
            <a:chOff x="1113141" y="714194"/>
            <a:chExt cx="3838083" cy="1675531"/>
          </a:xfrm>
        </p:grpSpPr>
        <p:sp>
          <p:nvSpPr>
            <p:cNvPr id="34" name="Flowchart: Alternate Process 33"/>
            <p:cNvSpPr/>
            <p:nvPr/>
          </p:nvSpPr>
          <p:spPr>
            <a:xfrm>
              <a:off x="1113141" y="714194"/>
              <a:ext cx="3838083" cy="1637120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2225" cap="sq" cmpd="thinThick">
              <a:solidFill>
                <a:srgbClr val="CC3399"/>
              </a:solidFill>
              <a:prstDash val="lgDash"/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42169" y="820065"/>
              <a:ext cx="3736718" cy="1569660"/>
            </a:xfrm>
            <a:prstGeom prst="rect">
              <a:avLst/>
            </a:prstGeom>
            <a:ln cmpd="thinThick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2400" dirty="0" err="1" smtClean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আবোলতাবোল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’,‘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হযবরল</a:t>
              </a:r>
              <a:r>
                <a:rPr lang="en-US" sz="2400" dirty="0" smtClean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’,</a:t>
              </a:r>
            </a:p>
            <a:p>
              <a:pPr algn="ctr"/>
              <a:r>
                <a:rPr lang="en-US" sz="2400" dirty="0" smtClean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পাগলা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দাশু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’,‘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বহুরূপী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’,‘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খাই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খাই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প্রভৃতি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তাঁর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অতুলনীয়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রচনা</a:t>
              </a:r>
              <a:endParaRPr lang="en-US" sz="2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72335" y="4561558"/>
            <a:ext cx="2955197" cy="1690363"/>
            <a:chOff x="3978178" y="2685773"/>
            <a:chExt cx="3640785" cy="1690363"/>
          </a:xfrm>
        </p:grpSpPr>
        <p:sp>
          <p:nvSpPr>
            <p:cNvPr id="37" name="Flowchart: Alternate Process 36"/>
            <p:cNvSpPr/>
            <p:nvPr/>
          </p:nvSpPr>
          <p:spPr>
            <a:xfrm>
              <a:off x="4041505" y="2685773"/>
              <a:ext cx="3577458" cy="1690363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2225" cap="sq" cmpd="thinThick">
              <a:solidFill>
                <a:srgbClr val="CC3399"/>
              </a:solidFill>
              <a:prstDash val="lgDash"/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78178" y="2887326"/>
              <a:ext cx="3577458" cy="1200329"/>
            </a:xfrm>
            <a:prstGeom prst="rect">
              <a:avLst/>
            </a:prstGeom>
            <a:ln cmpd="thinThick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4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সন্দেশ</a:t>
              </a:r>
              <a:r>
                <a:rPr lang="en-US" sz="24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পত্রিকার</a:t>
              </a:r>
              <a:r>
                <a:rPr lang="en-US" sz="24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সম্পাদক</a:t>
              </a:r>
              <a:r>
                <a:rPr lang="en-US" sz="24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ছিলেন</a:t>
              </a:r>
              <a:r>
                <a:rPr lang="en-US" sz="24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 কবি  ১৯২৩ </a:t>
              </a:r>
              <a:r>
                <a:rPr lang="en-US" sz="24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খ্রিস্টাব্দে</a:t>
              </a:r>
              <a:r>
                <a:rPr lang="en-US" sz="24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মৃত্যুবরণ</a:t>
              </a:r>
              <a:r>
                <a:rPr lang="en-US" sz="24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4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743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94386" y="3823622"/>
            <a:ext cx="6364856" cy="923701"/>
            <a:chOff x="3283272" y="3738851"/>
            <a:chExt cx="8486475" cy="923701"/>
          </a:xfrm>
        </p:grpSpPr>
        <p:sp>
          <p:nvSpPr>
            <p:cNvPr id="5" name="Freeform 4"/>
            <p:cNvSpPr/>
            <p:nvPr/>
          </p:nvSpPr>
          <p:spPr>
            <a:xfrm>
              <a:off x="3816656" y="3911473"/>
              <a:ext cx="7823801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120354E-B613-46DB-9ACC-09D7C3A520B8}"/>
                </a:ext>
              </a:extLst>
            </p:cNvPr>
            <p:cNvSpPr/>
            <p:nvPr/>
          </p:nvSpPr>
          <p:spPr>
            <a:xfrm>
              <a:off x="4138557" y="3907440"/>
              <a:ext cx="7631190" cy="492443"/>
            </a:xfrm>
            <a:prstGeom prst="rect">
              <a:avLst/>
            </a:prstGeom>
          </p:spPr>
          <p:txBody>
            <a:bodyPr wrap="square" lIns="91440" tIns="0" rIns="0" bIns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খ্যাতিমান কবি 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সুকুমার রায়ের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 পরিচয় লেখ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283272" y="3738851"/>
              <a:ext cx="885020" cy="923701"/>
              <a:chOff x="1684010" y="3720870"/>
              <a:chExt cx="885020" cy="92370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8" name="Oval 7"/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3538871" y="441594"/>
            <a:ext cx="2066258" cy="634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1278058"/>
            <a:ext cx="1428750" cy="1895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" y="6110062"/>
            <a:ext cx="8948056" cy="6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19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" r="5397" b="3920"/>
          <a:stretch/>
        </p:blipFill>
        <p:spPr>
          <a:xfrm flipH="1">
            <a:off x="174172" y="198893"/>
            <a:ext cx="2819400" cy="6108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-31102"/>
            <a:ext cx="3581400" cy="7140416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182880" tIns="0" rIns="91440" bIns="0" rtlCol="0">
            <a:spAutoFit/>
          </a:bodyPr>
          <a:lstStyle/>
          <a:p>
            <a:endParaRPr lang="en-US" sz="32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         সুকুমার 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</a:p>
          <a:p>
            <a:endParaRPr lang="en-US" sz="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জল ঝরে জল ঝরে সারাদিন সারারাত-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অফুরান নামতায় বাদলের ধারাপাত।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আকাশের মুখ ঢাকা, ধোঁয়ামাখা চারিধার,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পৃধিবীর ছাত পিটে ঝমাঝম বারিধার।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স্নান করে গাছপালা প্রাণখোলা বরষায়,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নদীনালা ঘোলাজল ভরে উঠে ভরসায়।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উৎসব ঘনঘোর উন্মাদ শ্রাবণের।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শেষ নাই শেষ নাই বরষার প্লাবনের।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জলেজলে জলময় দশদিক টলমল,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অবিরাম একই গান, ঢালো জল,ঢালো জল।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ধুয়ে যায় যত তাপ জর্জর গ্রীষ্মের,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ধুয়ে যায় রৌদ্রের স্মৃতিটুকু বিশ্বের।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শুধু যেন বাজে কোথা নিঃঝুম ধুকধুক,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ধরণীর আশাভয় ধরণীর সুখদুখ।</a:t>
            </a:r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433457" y="209390"/>
            <a:ext cx="2550488" cy="3462724"/>
            <a:chOff x="8360227" y="136820"/>
            <a:chExt cx="3661908" cy="366190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227" y="136820"/>
              <a:ext cx="3661908" cy="36619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softRound"/>
              <a:contourClr>
                <a:srgbClr val="969696"/>
              </a:contourClr>
            </a:sp3d>
          </p:spPr>
        </p:pic>
        <p:sp>
          <p:nvSpPr>
            <p:cNvPr id="15" name="Rectangle 14"/>
            <p:cNvSpPr/>
            <p:nvPr/>
          </p:nvSpPr>
          <p:spPr>
            <a:xfrm>
              <a:off x="8582289" y="892108"/>
              <a:ext cx="3057013" cy="1529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শিক্ষকের </a:t>
              </a:r>
            </a:p>
            <a:p>
              <a:pPr algn="ctr"/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আদর্শ 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895883" y="160602"/>
            <a:ext cx="21291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শ্রাবণে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47" y="4063999"/>
            <a:ext cx="1227837" cy="17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472543" y="533515"/>
            <a:ext cx="2220684" cy="1846830"/>
            <a:chOff x="4633684" y="533515"/>
            <a:chExt cx="2957285" cy="1846830"/>
          </a:xfrm>
        </p:grpSpPr>
        <p:grpSp>
          <p:nvGrpSpPr>
            <p:cNvPr id="8" name="Group 7"/>
            <p:cNvGrpSpPr/>
            <p:nvPr/>
          </p:nvGrpSpPr>
          <p:grpSpPr>
            <a:xfrm>
              <a:off x="4633684" y="533515"/>
              <a:ext cx="2957285" cy="1846830"/>
              <a:chOff x="4419600" y="2536484"/>
              <a:chExt cx="3352800" cy="201136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637315" y="2632585"/>
                <a:ext cx="2968172" cy="18233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600" y="2536484"/>
                <a:ext cx="3352800" cy="201136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4662891" y="733655"/>
              <a:ext cx="283891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শিক্ষার্থীর</a:t>
              </a:r>
            </a:p>
            <a:p>
              <a:pPr algn="ctr"/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নিরব 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80" y="3672268"/>
            <a:ext cx="1185863" cy="289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377" l="2813" r="93750">
                        <a14:foregroundMark x1="83438" y1="11594" x2="83750" y2="14855"/>
                        <a14:foregroundMark x1="79063" y1="10145" x2="79063" y2="10145"/>
                        <a14:foregroundMark x1="93750" y1="19928" x2="93750" y2="19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" t="3227" b="3529"/>
          <a:stretch/>
        </p:blipFill>
        <p:spPr>
          <a:xfrm>
            <a:off x="104614" y="128589"/>
            <a:ext cx="2592092" cy="6330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48" y="2721293"/>
            <a:ext cx="2582933" cy="2173437"/>
          </a:xfrm>
          <a:prstGeom prst="round2DiagRect">
            <a:avLst>
              <a:gd name="adj1" fmla="val 26741"/>
              <a:gd name="adj2" fmla="val 0"/>
            </a:avLst>
          </a:prstGeom>
          <a:ln w="3175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38551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3297" y="261228"/>
            <a:ext cx="5867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2538" y="1429556"/>
            <a:ext cx="2313454" cy="1104082"/>
            <a:chOff x="902970" y="1429556"/>
            <a:chExt cx="3188384" cy="11040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5" t="7193" r="8452" b="7544"/>
            <a:stretch/>
          </p:blipFill>
          <p:spPr>
            <a:xfrm>
              <a:off x="1120463" y="1429556"/>
              <a:ext cx="2730320" cy="10560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Rounded Rectangle 4"/>
            <p:cNvSpPr/>
            <p:nvPr/>
          </p:nvSpPr>
          <p:spPr>
            <a:xfrm>
              <a:off x="1191296" y="1488174"/>
              <a:ext cx="2595093" cy="9330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02970" y="1456420"/>
              <a:ext cx="3188384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‘অফুরান নামতায় </a:t>
              </a:r>
              <a:endPara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বাদলের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ধারাপাত’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930761" y="935180"/>
            <a:ext cx="2810813" cy="3539430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গণিতে ‘নামতা’ বলতে বোঝায় গুণ করার ধারাবাহিক তালিকা;আর ‘ধারাপাত’ হলো অঙ্ক শেখার প্রাথমিক বই। এ কবিতায় বৃষ্টিধারার পতনকে বলা হচ্ছে ধারাপাত।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840347" y="4500719"/>
            <a:ext cx="2047740" cy="715705"/>
            <a:chOff x="1164315" y="4699006"/>
            <a:chExt cx="2730320" cy="715705"/>
          </a:xfrm>
        </p:grpSpPr>
        <p:grpSp>
          <p:nvGrpSpPr>
            <p:cNvPr id="8" name="Group 7"/>
            <p:cNvGrpSpPr/>
            <p:nvPr/>
          </p:nvGrpSpPr>
          <p:grpSpPr>
            <a:xfrm>
              <a:off x="1164315" y="4699006"/>
              <a:ext cx="2730320" cy="715705"/>
              <a:chOff x="3577388" y="2805364"/>
              <a:chExt cx="2518612" cy="66173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0" name="Rounded Rectangle 9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049798" y="4790881"/>
              <a:ext cx="8703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ছাত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12314" y="4319961"/>
            <a:ext cx="2047740" cy="1569660"/>
            <a:chOff x="5262844" y="3272801"/>
            <a:chExt cx="2730320" cy="156966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5" t="7193" r="8452" b="7544"/>
            <a:stretch/>
          </p:blipFill>
          <p:spPr>
            <a:xfrm>
              <a:off x="5262844" y="3293951"/>
              <a:ext cx="2730320" cy="10560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29" name="Group 28"/>
            <p:cNvGrpSpPr/>
            <p:nvPr/>
          </p:nvGrpSpPr>
          <p:grpSpPr>
            <a:xfrm>
              <a:off x="5330457" y="3272801"/>
              <a:ext cx="2595093" cy="1569660"/>
              <a:chOff x="5262844" y="4510077"/>
              <a:chExt cx="2595093" cy="156966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5262844" y="4589845"/>
                <a:ext cx="2595093" cy="93305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378843" y="4510077"/>
                <a:ext cx="235665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ছাদ। ছাদের </a:t>
                </a:r>
                <a:endPara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32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কথ্য </a:t>
                </a:r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রূপ ছাত।</a:t>
                </a:r>
              </a:p>
            </p:txBody>
          </p:sp>
        </p:grp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07"/>
          <a:stretch/>
        </p:blipFill>
        <p:spPr>
          <a:xfrm>
            <a:off x="3370881" y="3835006"/>
            <a:ext cx="2358639" cy="1911751"/>
          </a:xfrm>
          <a:prstGeom prst="roundRect">
            <a:avLst>
              <a:gd name="adj" fmla="val 16667"/>
            </a:avLst>
          </a:prstGeom>
          <a:ln w="15875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9" name="Group 38"/>
          <p:cNvGrpSpPr/>
          <p:nvPr/>
        </p:nvGrpSpPr>
        <p:grpSpPr>
          <a:xfrm>
            <a:off x="3370881" y="1144330"/>
            <a:ext cx="2358639" cy="1911751"/>
            <a:chOff x="4494508" y="1144329"/>
            <a:chExt cx="3144852" cy="191175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508" y="1144329"/>
              <a:ext cx="3144852" cy="1911751"/>
            </a:xfrm>
            <a:prstGeom prst="roundRect">
              <a:avLst>
                <a:gd name="adj" fmla="val 16667"/>
              </a:avLst>
            </a:prstGeom>
            <a:ln w="15875">
              <a:solidFill>
                <a:srgbClr val="0099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softRound"/>
              <a:contourClr>
                <a:srgbClr val="969696"/>
              </a:contourClr>
            </a:sp3d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790" y="1163427"/>
              <a:ext cx="1145570" cy="999770"/>
            </a:xfrm>
            <a:prstGeom prst="roundRect">
              <a:avLst>
                <a:gd name="adj" fmla="val 1923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3197304" y="1261532"/>
            <a:ext cx="166013" cy="1672168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3196046" y="3954796"/>
            <a:ext cx="166013" cy="1672168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9532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27839 -0.00093 " pathEditMode="relative" rAng="0" ptsTypes="AA">
                                      <p:cBhvr>
                                        <p:cTn id="22" dur="1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27839 -0.00092 " pathEditMode="relative" rAng="0" ptsTypes="AA">
                                      <p:cBhvr>
                                        <p:cTn id="55" dur="1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-4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671</Words>
  <Application>Microsoft Office PowerPoint</Application>
  <PresentationFormat>On-screen Show (4:3)</PresentationFormat>
  <Paragraphs>125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SHISHIR</dc:creator>
  <cp:lastModifiedBy>ismail - [2010]</cp:lastModifiedBy>
  <cp:revision>5</cp:revision>
  <dcterms:created xsi:type="dcterms:W3CDTF">2006-08-16T00:00:00Z</dcterms:created>
  <dcterms:modified xsi:type="dcterms:W3CDTF">2021-10-18T07:05:59Z</dcterms:modified>
</cp:coreProperties>
</file>