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5C2"/>
    <a:srgbClr val="0070C0"/>
    <a:srgbClr val="59AD57"/>
    <a:srgbClr val="021C8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4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0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7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3207-C695-4CB0-BA53-C48D497F362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897039" y="1214651"/>
            <a:ext cx="9184943" cy="2879677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Actonia PERSONAL USE" pitchFamily="2" charset="0"/>
              </a:rPr>
              <a:t>Welcome to my class</a:t>
            </a:r>
            <a:endParaRPr lang="en-US" sz="8800" dirty="0">
              <a:solidFill>
                <a:schemeClr val="tx1"/>
              </a:solidFill>
              <a:latin typeface="Actonia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2177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868953" y="858150"/>
            <a:ext cx="8371267" cy="96591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radley Hand ITC" panose="03070402050302030203" pitchFamily="66" charset="0"/>
              </a:rPr>
              <a:t>Transform the following sentences into negative: </a:t>
            </a:r>
            <a:endParaRPr lang="en-US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931073" y="2876534"/>
            <a:ext cx="8319752" cy="2975019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rPr>
              <a:t>Only Allah can help us.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rPr>
              <a:t>I completed the work alone.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rPr>
              <a:t>You must maintain silence.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rPr>
              <a:t>Only generosity can change the society.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Book Antiqua" panose="02040602050305030304" pitchFamily="18" charset="0"/>
              </a:rPr>
              <a:t>I must speak the truth.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2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35617" y="360608"/>
            <a:ext cx="8422783" cy="94015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Daily WALKER" panose="02000500000000000000" pitchFamily="50" charset="0"/>
              </a:rPr>
              <a:t>Let’s match the solution:</a:t>
            </a:r>
            <a:endParaRPr lang="en-US" sz="36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Daily WALKER" panose="02000500000000000000" pitchFamily="50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661375" y="2446986"/>
            <a:ext cx="8512935" cy="2472744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Harrington" panose="04040505050A02020702" pitchFamily="82" charset="0"/>
              </a:rPr>
              <a:t>None but Allah can help us.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Harrington" panose="04040505050A02020702" pitchFamily="82" charset="0"/>
              </a:rPr>
              <a:t>None but I completed the work.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Harrington" panose="04040505050A02020702" pitchFamily="82" charset="0"/>
              </a:rPr>
              <a:t>You can not but maintain silence.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Harrington" panose="04040505050A02020702" pitchFamily="82" charset="0"/>
              </a:rPr>
              <a:t>Nothing but generosity can change the society.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Harrington" panose="04040505050A02020702" pitchFamily="82" charset="0"/>
              </a:rPr>
              <a:t>I can not help speaking the truth.</a:t>
            </a:r>
            <a:endParaRPr lang="en-US" sz="2400" b="1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029939" y="1897360"/>
            <a:ext cx="8310849" cy="305115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latin typeface="Imprint MT Shadow" panose="04020605060303030202" pitchFamily="82" charset="0"/>
              </a:rPr>
              <a:t>Thank You</a:t>
            </a:r>
            <a:endParaRPr lang="en-US" sz="7200" dirty="0">
              <a:solidFill>
                <a:srgbClr val="002060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18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2947917" y="1119116"/>
            <a:ext cx="7670042" cy="3603009"/>
          </a:xfrm>
          <a:prstGeom prst="snip1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  <a:ln w="2857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HeroicExtremeRigh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Tasnim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</a:t>
            </a:r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Aktar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Chowdhury</a:t>
            </a:r>
          </a:p>
          <a:p>
            <a:pPr algn="ctr"/>
            <a:r>
              <a:rPr lang="en-US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Assistant Teacher</a:t>
            </a:r>
          </a:p>
          <a:p>
            <a:pPr algn="ctr"/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Chilahati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Girls’ School &amp; College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9764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4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585740" y="1926284"/>
            <a:ext cx="8824686" cy="3135086"/>
          </a:xfrm>
          <a:prstGeom prst="flowChartAlternateProcess">
            <a:avLst/>
          </a:prstGeom>
          <a:pattFill prst="ltVert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  <a:t>Class Eight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  <a:t>English </a:t>
            </a:r>
            <a:r>
              <a:rPr lang="en-US" sz="4400" b="1" dirty="0" smtClean="0">
                <a:solidFill>
                  <a:schemeClr val="tx1"/>
                </a:solidFill>
                <a:latin typeface="Harlow Solid Italic" panose="04030604020F02020D02" pitchFamily="82" charset="0"/>
              </a:rPr>
              <a:t>Grammar</a:t>
            </a:r>
            <a:endParaRPr lang="en-US" sz="4400" b="1" dirty="0" smtClean="0">
              <a:solidFill>
                <a:schemeClr val="tx1"/>
              </a:solidFill>
              <a:latin typeface="Harlow Solid Italic" panose="04030604020F02020D02" pitchFamily="82" charset="0"/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Transformation</a:t>
            </a:r>
            <a:endParaRPr lang="en-US" sz="4400" b="1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08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3077029" y="478972"/>
            <a:ext cx="7300686" cy="1016000"/>
          </a:xfrm>
          <a:prstGeom prst="wedgeRectCallout">
            <a:avLst>
              <a:gd name="adj1" fmla="val -31370"/>
              <a:gd name="adj2" fmla="val 76786"/>
            </a:avLst>
          </a:prstGeom>
          <a:pattFill prst="lgConfetti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12700">
            <a:solidFill>
              <a:srgbClr val="7030A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Kristen ITC" panose="03050502040202030202" pitchFamily="66" charset="0"/>
              </a:rPr>
              <a:t>Learning Outcomes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0167" y="2437778"/>
            <a:ext cx="8706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Agency FB" panose="020B0503020202020204" pitchFamily="34" charset="0"/>
            </a:endParaRPr>
          </a:p>
        </p:txBody>
      </p:sp>
      <p:sp>
        <p:nvSpPr>
          <p:cNvPr id="9" name="Flowchart: Manual Input 8"/>
          <p:cNvSpPr/>
          <p:nvPr/>
        </p:nvSpPr>
        <p:spPr>
          <a:xfrm>
            <a:off x="1074057" y="1596571"/>
            <a:ext cx="10638972" cy="4281715"/>
          </a:xfrm>
          <a:prstGeom prst="flowChartManualInp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bg2">
                <a:lumMod val="1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21C8C"/>
                </a:solidFill>
                <a:latin typeface="Harlow Solid Italic" panose="04030604020F02020D02" pitchFamily="82" charset="0"/>
              </a:rPr>
              <a:t>After completing this lesson students will be able to-</a:t>
            </a:r>
          </a:p>
          <a:p>
            <a:pPr algn="ctr"/>
            <a:endParaRPr lang="en-US" sz="500" b="1" dirty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algn="ctr"/>
            <a:endParaRPr lang="en-US" sz="1600" dirty="0">
              <a:solidFill>
                <a:schemeClr val="accent2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understand 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rules of transformation.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transform sentences from affirmative to negative.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understand what is transformation.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6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2292824" y="805218"/>
            <a:ext cx="7874758" cy="154219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7030A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Edwardian Script ITC" panose="030303020407070D0804" pitchFamily="66" charset="0"/>
              </a:rPr>
              <a:t>What is transformation?</a:t>
            </a:r>
            <a:endParaRPr lang="en-US" sz="7200" b="1" dirty="0">
              <a:solidFill>
                <a:srgbClr val="FF000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1821" y="2661314"/>
            <a:ext cx="10126639" cy="34801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Transformation means to change one sentence to another without changing it’s meaning.</a:t>
            </a:r>
          </a:p>
          <a:p>
            <a:pPr algn="ctr"/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Example: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The man is poor→ The man is not rich.</a:t>
            </a:r>
            <a:endParaRPr lang="en-US" sz="3200" b="1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510" y="1522972"/>
            <a:ext cx="5117910" cy="3343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Harrington" panose="04040505050A02020702" pitchFamily="82" charset="0"/>
              </a:rPr>
              <a:t>when something is accepted in a sentence without showing any cause then it is known as affirmative sentence.</a:t>
            </a:r>
          </a:p>
          <a:p>
            <a:pPr algn="ctr"/>
            <a:r>
              <a:rPr lang="en-US" sz="3200" dirty="0" smtClean="0"/>
              <a:t>Example:</a:t>
            </a:r>
          </a:p>
          <a:p>
            <a:pPr algn="ctr"/>
            <a:r>
              <a:rPr lang="en-US" sz="2800" dirty="0" err="1" smtClean="0"/>
              <a:t>Rana</a:t>
            </a:r>
            <a:r>
              <a:rPr lang="en-US" sz="2800" dirty="0" smtClean="0"/>
              <a:t> is a good boy.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790436" y="1509324"/>
            <a:ext cx="5117910" cy="3343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Harrington" panose="04040505050A02020702" pitchFamily="82" charset="0"/>
              </a:rPr>
              <a:t>when something is </a:t>
            </a:r>
            <a:r>
              <a:rPr lang="en-US" sz="2000" b="1" dirty="0" smtClean="0">
                <a:latin typeface="Harrington" panose="04040505050A02020702" pitchFamily="82" charset="0"/>
              </a:rPr>
              <a:t>refused </a:t>
            </a:r>
            <a:r>
              <a:rPr lang="en-US" sz="2000" b="1" dirty="0">
                <a:latin typeface="Harrington" panose="04040505050A02020702" pitchFamily="82" charset="0"/>
              </a:rPr>
              <a:t>in a sentence </a:t>
            </a:r>
            <a:r>
              <a:rPr lang="en-US" sz="2000" b="1" dirty="0" smtClean="0">
                <a:latin typeface="Harrington" panose="04040505050A02020702" pitchFamily="82" charset="0"/>
              </a:rPr>
              <a:t>then </a:t>
            </a:r>
            <a:r>
              <a:rPr lang="en-US" sz="2000" b="1" dirty="0">
                <a:latin typeface="Harrington" panose="04040505050A02020702" pitchFamily="82" charset="0"/>
              </a:rPr>
              <a:t>it is known as </a:t>
            </a:r>
            <a:r>
              <a:rPr lang="en-US" sz="2000" b="1" dirty="0" smtClean="0">
                <a:latin typeface="Harrington" panose="04040505050A02020702" pitchFamily="82" charset="0"/>
              </a:rPr>
              <a:t>negative </a:t>
            </a:r>
            <a:r>
              <a:rPr lang="en-US" sz="2000" b="1" dirty="0">
                <a:latin typeface="Harrington" panose="04040505050A02020702" pitchFamily="82" charset="0"/>
              </a:rPr>
              <a:t>sentence</a:t>
            </a:r>
            <a:r>
              <a:rPr lang="en-US" dirty="0">
                <a:latin typeface="Constantia" panose="02030602050306030303" pitchFamily="18" charset="0"/>
              </a:rPr>
              <a:t>.</a:t>
            </a:r>
          </a:p>
          <a:p>
            <a:pPr algn="ctr"/>
            <a:r>
              <a:rPr lang="en-US" sz="3200" dirty="0"/>
              <a:t>Example:</a:t>
            </a:r>
          </a:p>
          <a:p>
            <a:pPr algn="ctr"/>
            <a:r>
              <a:rPr lang="en-US" sz="2800" dirty="0" err="1"/>
              <a:t>Rana</a:t>
            </a:r>
            <a:r>
              <a:rPr lang="en-US" sz="2800" dirty="0"/>
              <a:t> is </a:t>
            </a:r>
            <a:r>
              <a:rPr lang="en-US" sz="2800" dirty="0" smtClean="0"/>
              <a:t>not a bad </a:t>
            </a:r>
            <a:r>
              <a:rPr lang="en-US" sz="2800" dirty="0"/>
              <a:t>boy.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050878" y="294291"/>
            <a:ext cx="3452884" cy="627797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Affirmative</a:t>
            </a:r>
            <a:endParaRPr lang="en-US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369792" y="307939"/>
            <a:ext cx="3452884" cy="627797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Negative</a:t>
            </a:r>
            <a:endParaRPr lang="en-US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5506777" y="3051520"/>
            <a:ext cx="1105469" cy="35484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842" y="5363570"/>
            <a:ext cx="11341289" cy="95534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transform affirmative sentences into negative we have to follow some rules.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89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build="p" animBg="1"/>
      <p:bldP spid="12" grpId="0" animBg="1"/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2672" y="70543"/>
            <a:ext cx="10208525" cy="3187811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Firstly</a:t>
            </a:r>
            <a:r>
              <a:rPr lang="en-US" sz="2400" b="1" u="sng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If the affirmative sentence starts with only or alone, its negative starts with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none but </a:t>
            </a:r>
            <a:r>
              <a:rPr lang="en-US" sz="2400" dirty="0" smtClean="0">
                <a:latin typeface="Comic Sans MS" panose="030F0702030302020204" pitchFamily="66" charset="0"/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nothing but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800" dirty="0" smtClean="0">
                <a:solidFill>
                  <a:schemeClr val="accent4"/>
                </a:solidFill>
              </a:rPr>
              <a:t>Example:</a:t>
            </a:r>
          </a:p>
          <a:p>
            <a:pPr lvl="6"/>
            <a:r>
              <a:rPr lang="en-US" sz="2400" dirty="0" smtClean="0"/>
              <a:t>Affirmative: </a:t>
            </a:r>
            <a:r>
              <a:rPr lang="en-US" sz="2400" dirty="0" smtClean="0">
                <a:solidFill>
                  <a:schemeClr val="bg1"/>
                </a:solidFill>
              </a:rPr>
              <a:t>Only</a:t>
            </a:r>
            <a:r>
              <a:rPr lang="en-US" sz="2400" dirty="0" smtClean="0"/>
              <a:t> Hamid can do it.</a:t>
            </a:r>
          </a:p>
          <a:p>
            <a:pPr lvl="6"/>
            <a:r>
              <a:rPr lang="en-US" sz="2400" dirty="0" smtClean="0"/>
              <a:t>Negative: </a:t>
            </a:r>
            <a:r>
              <a:rPr lang="en-US" sz="2400" b="1" dirty="0" smtClean="0">
                <a:solidFill>
                  <a:srgbClr val="FF0000"/>
                </a:solidFill>
              </a:rPr>
              <a:t>None but </a:t>
            </a:r>
            <a:r>
              <a:rPr lang="en-US" sz="2400" dirty="0" smtClean="0"/>
              <a:t>Hamid can do it.</a:t>
            </a:r>
          </a:p>
          <a:p>
            <a:pPr lvl="6"/>
            <a:r>
              <a:rPr lang="en-US" sz="2400" dirty="0" smtClean="0"/>
              <a:t>Affirmative: Only a pen can make us mighty.</a:t>
            </a:r>
          </a:p>
          <a:p>
            <a:pPr lvl="6"/>
            <a:r>
              <a:rPr lang="en-US" sz="2400" dirty="0" smtClean="0"/>
              <a:t>Negative: </a:t>
            </a:r>
            <a:r>
              <a:rPr lang="en-US" sz="2400" b="1" dirty="0" smtClean="0">
                <a:solidFill>
                  <a:srgbClr val="FF0000"/>
                </a:solidFill>
              </a:rPr>
              <a:t>Nothing but </a:t>
            </a:r>
            <a:r>
              <a:rPr lang="en-US" sz="2400" dirty="0" smtClean="0"/>
              <a:t>a pen can make us mighty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77093" y="3342162"/>
            <a:ext cx="8529850" cy="1555845"/>
          </a:xfrm>
          <a:prstGeom prst="rect">
            <a:avLst/>
          </a:prstGeom>
          <a:gradFill flip="none" rotWithShape="1">
            <a:gsLst>
              <a:gs pos="0">
                <a:srgbClr val="021C8C">
                  <a:tint val="66000"/>
                  <a:satMod val="160000"/>
                </a:srgbClr>
              </a:gs>
              <a:gs pos="50000">
                <a:srgbClr val="021C8C">
                  <a:tint val="44500"/>
                  <a:satMod val="160000"/>
                </a:srgbClr>
              </a:gs>
              <a:gs pos="100000">
                <a:srgbClr val="021C8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Harrington" panose="04040505050A02020702" pitchFamily="82" charset="0"/>
              </a:rPr>
              <a:t>Structure:</a:t>
            </a:r>
          </a:p>
          <a:p>
            <a:pPr algn="ctr"/>
            <a:r>
              <a:rPr lang="en-US" sz="2400" dirty="0" smtClean="0"/>
              <a:t>None but/Nothing but + Subject +Verb + Extension</a:t>
            </a:r>
            <a:r>
              <a:rPr lang="en-US" dirty="0" smtClean="0"/>
              <a:t>.</a:t>
            </a:r>
          </a:p>
          <a:p>
            <a:pPr algn="ctr"/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[None but is used for person.</a:t>
            </a:r>
          </a:p>
          <a:p>
            <a:pPr algn="ctr"/>
            <a:r>
              <a:rPr lang="en-US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Nothing but is used for thing.]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4406" y="4967784"/>
            <a:ext cx="8538693" cy="1787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26000">
                <a:schemeClr val="accent1">
                  <a:shade val="67500"/>
                  <a:satMod val="115000"/>
                  <a:alpha val="67000"/>
                  <a:lumMod val="31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Exception:</a:t>
            </a:r>
          </a:p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Not more than</a:t>
            </a:r>
            <a:r>
              <a:rPr lang="en-US" sz="2400" dirty="0" smtClean="0"/>
              <a:t> is used when only means a number.</a:t>
            </a:r>
            <a:endParaRPr lang="en-US" dirty="0" smtClean="0"/>
          </a:p>
          <a:p>
            <a:pPr algn="ctr"/>
            <a:r>
              <a:rPr lang="en-US" b="1" dirty="0" smtClean="0">
                <a:latin typeface="Kristen ITC" panose="03050502040202030202" pitchFamily="66" charset="0"/>
              </a:rPr>
              <a:t>Example:</a:t>
            </a:r>
          </a:p>
          <a:p>
            <a:pPr algn="ctr"/>
            <a:r>
              <a:rPr lang="en-US" sz="2000" b="1" dirty="0" smtClean="0">
                <a:latin typeface="Cambria" panose="02040503050406030204" pitchFamily="18" charset="0"/>
              </a:rPr>
              <a:t>Affirmative: Habib was only ten.</a:t>
            </a:r>
          </a:p>
          <a:p>
            <a:pPr algn="ctr"/>
            <a:r>
              <a:rPr lang="en-US" sz="2000" b="1" dirty="0" smtClean="0">
                <a:latin typeface="Cambria" panose="02040503050406030204" pitchFamily="18" charset="0"/>
              </a:rPr>
              <a:t>Negative: Habib was </a:t>
            </a:r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not more than</a:t>
            </a:r>
            <a:r>
              <a:rPr lang="en-US" sz="2000" b="1" dirty="0" smtClean="0">
                <a:latin typeface="Cambria" panose="02040503050406030204" pitchFamily="18" charset="0"/>
              </a:rPr>
              <a:t> ten.</a:t>
            </a:r>
            <a:endParaRPr lang="en-US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498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500"/>
                            </p:stCondLst>
                            <p:childTnLst>
                              <p:par>
                                <p:cTn id="7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8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500"/>
                            </p:stCondLst>
                            <p:childTnLst>
                              <p:par>
                                <p:cTn id="9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217" y="450760"/>
            <a:ext cx="10923936" cy="24598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Can not but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/ </a:t>
            </a:r>
            <a:r>
              <a:rPr lang="en-US" sz="2800" b="1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can not help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is used in place of </a:t>
            </a:r>
            <a:r>
              <a:rPr lang="en-US" sz="2800" b="1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must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when an affirmative sentence is transformed into a negative.</a:t>
            </a:r>
          </a:p>
          <a:p>
            <a:pPr algn="ctr"/>
            <a:r>
              <a:rPr lang="en-US" sz="2800" b="1" dirty="0" smtClean="0">
                <a:ln>
                  <a:solidFill>
                    <a:srgbClr val="59AD57"/>
                  </a:solidFill>
                </a:ln>
                <a:solidFill>
                  <a:srgbClr val="92D050"/>
                </a:solidFill>
              </a:rPr>
              <a:t>Example:</a:t>
            </a:r>
          </a:p>
          <a:p>
            <a:pPr lvl="5"/>
            <a:r>
              <a:rPr lang="en-US" sz="2800" b="1" dirty="0" smtClean="0">
                <a:solidFill>
                  <a:srgbClr val="002060"/>
                </a:solidFill>
              </a:rPr>
              <a:t>Affirmative: </a:t>
            </a:r>
            <a:r>
              <a:rPr lang="en-US" sz="2800" b="1" dirty="0" smtClean="0">
                <a:solidFill>
                  <a:srgbClr val="00B0F0"/>
                </a:solidFill>
              </a:rPr>
              <a:t>My father must help me.</a:t>
            </a:r>
          </a:p>
          <a:p>
            <a:pPr lvl="5"/>
            <a:r>
              <a:rPr lang="en-US" sz="2800" b="1" dirty="0" smtClean="0">
                <a:solidFill>
                  <a:srgbClr val="002060"/>
                </a:solidFill>
              </a:rPr>
              <a:t>Negative: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My father </a:t>
            </a:r>
            <a:r>
              <a:rPr lang="en-US" sz="2800" b="1" dirty="0" smtClean="0">
                <a:solidFill>
                  <a:srgbClr val="FF0000"/>
                </a:solidFill>
              </a:rPr>
              <a:t>can not but help </a:t>
            </a:r>
            <a:r>
              <a:rPr lang="en-US" sz="2800" b="1" dirty="0">
                <a:solidFill>
                  <a:srgbClr val="FF0000"/>
                </a:solidFill>
              </a:rPr>
              <a:t>me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1217" y="3142445"/>
            <a:ext cx="10921284" cy="10560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Structure: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Subject+ can </a:t>
            </a:r>
            <a:r>
              <a:rPr lang="en-US" sz="2800" dirty="0">
                <a:ln>
                  <a:solidFill>
                    <a:srgbClr val="00B0F0"/>
                  </a:solidFill>
                </a:ln>
                <a:solidFill>
                  <a:srgbClr val="0070C0"/>
                </a:solidFill>
              </a:rPr>
              <a:t>not but/ can not help+ verb+ extension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975" y="4314423"/>
            <a:ext cx="10925072" cy="224092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Exception: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While using can not help we have to use (verb+ </a:t>
            </a:r>
            <a:r>
              <a:rPr lang="en-US" sz="2400" b="1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ing</a:t>
            </a:r>
            <a:r>
              <a:rPr lang="en-US" sz="24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) after help.</a:t>
            </a:r>
          </a:p>
          <a:p>
            <a:pPr algn="ctr"/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Example:</a:t>
            </a:r>
          </a:p>
          <a:p>
            <a:pPr lvl="6"/>
            <a:r>
              <a:rPr lang="en-US" dirty="0"/>
              <a:t> </a:t>
            </a:r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Affirmative: </a:t>
            </a:r>
            <a:r>
              <a:rPr lang="en-US" sz="2800" b="1" dirty="0" smtClean="0">
                <a:ln>
                  <a:solidFill>
                    <a:srgbClr val="FFC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You must follow the order.</a:t>
            </a:r>
          </a:p>
          <a:p>
            <a:pPr lvl="6"/>
            <a:r>
              <a:rPr lang="en-US" sz="28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Negative: </a:t>
            </a:r>
            <a:r>
              <a:rPr lang="en-US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You can not help following the order.</a:t>
            </a:r>
            <a:endParaRPr lang="en-US" sz="28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70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allAtOnce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949261" y="463640"/>
            <a:ext cx="6297770" cy="875763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Look at the following transformation: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532586" y="2047741"/>
            <a:ext cx="9414456" cy="409548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2400" dirty="0" smtClean="0">
                <a:solidFill>
                  <a:srgbClr val="002060"/>
                </a:solidFill>
                <a:latin typeface="Aller" panose="02000503030000020004" pitchFamily="2" charset="0"/>
              </a:rPr>
              <a:t>1. Only </a:t>
            </a:r>
            <a:r>
              <a:rPr lang="en-US" sz="2400" dirty="0" err="1">
                <a:solidFill>
                  <a:srgbClr val="002060"/>
                </a:solidFill>
                <a:latin typeface="Aller" panose="02000503030000020004" pitchFamily="2" charset="0"/>
              </a:rPr>
              <a:t>Rana</a:t>
            </a:r>
            <a:r>
              <a:rPr lang="en-US" sz="2400" dirty="0">
                <a:solidFill>
                  <a:srgbClr val="002060"/>
                </a:solidFill>
                <a:latin typeface="Aller" panose="02000503030000020004" pitchFamily="2" charset="0"/>
              </a:rPr>
              <a:t> can do this sum.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None but </a:t>
            </a:r>
            <a:r>
              <a:rPr lang="en-US" sz="2400" b="1" dirty="0" err="1" smtClean="0">
                <a:solidFill>
                  <a:srgbClr val="FF0000"/>
                </a:solidFill>
                <a:latin typeface="Aller" panose="02000503030000020004" pitchFamily="2" charset="0"/>
              </a:rPr>
              <a:t>Rana</a:t>
            </a: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 can do the sum.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  <a:latin typeface="Aller" panose="02000503030000020004" pitchFamily="2" charset="0"/>
              </a:rPr>
              <a:t>2. My mother was alone at home.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None but my mother was at home.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  <a:latin typeface="Aller" panose="02000503030000020004" pitchFamily="2" charset="0"/>
              </a:rPr>
              <a:t>3. Only the Quran shows the right path.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Nothing but the Quran shows the right path</a:t>
            </a:r>
            <a:r>
              <a:rPr lang="en-US" sz="2400" b="1" dirty="0" smtClean="0">
                <a:latin typeface="Aller" panose="02000503030000020004" pitchFamily="2" charset="0"/>
              </a:rPr>
              <a:t>.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  <a:latin typeface="Aller" panose="02000503030000020004" pitchFamily="2" charset="0"/>
              </a:rPr>
              <a:t>4. We must obey the traffic rules.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We can not but obey the traffic rules.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  <a:latin typeface="Aller" panose="02000503030000020004" pitchFamily="2" charset="0"/>
              </a:rPr>
              <a:t>5. We must pray to Allah.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ller" panose="02000503030000020004" pitchFamily="2" charset="0"/>
              </a:rPr>
              <a:t>We can not help praying to Allah.</a:t>
            </a:r>
            <a:endParaRPr lang="en-US" sz="2400" b="1" dirty="0">
              <a:solidFill>
                <a:srgbClr val="FF0000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3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525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7" baseType="lpstr">
      <vt:lpstr>Actonia PERSONAL USE</vt:lpstr>
      <vt:lpstr>Agency FB</vt:lpstr>
      <vt:lpstr>Algerian</vt:lpstr>
      <vt:lpstr>Aller</vt:lpstr>
      <vt:lpstr>Arial</vt:lpstr>
      <vt:lpstr>Arial Rounded MT Bold</vt:lpstr>
      <vt:lpstr>Berlin Sans FB</vt:lpstr>
      <vt:lpstr>Book Antiqua</vt:lpstr>
      <vt:lpstr>Bradley Hand ITC</vt:lpstr>
      <vt:lpstr>Calibri</vt:lpstr>
      <vt:lpstr>Calibri Light</vt:lpstr>
      <vt:lpstr>Cambria</vt:lpstr>
      <vt:lpstr>Comic Sans MS</vt:lpstr>
      <vt:lpstr>Constantia</vt:lpstr>
      <vt:lpstr>Daily WALKER</vt:lpstr>
      <vt:lpstr>Edwardian Script ITC</vt:lpstr>
      <vt:lpstr>Gabriola</vt:lpstr>
      <vt:lpstr>Gadugi</vt:lpstr>
      <vt:lpstr>Harlow Solid Italic</vt:lpstr>
      <vt:lpstr>Harrington</vt:lpstr>
      <vt:lpstr>Imprint MT Shadow</vt:lpstr>
      <vt:lpstr>Kristen ITC</vt:lpstr>
      <vt:lpstr>MV Boli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62</cp:revision>
  <dcterms:created xsi:type="dcterms:W3CDTF">2021-10-17T11:58:16Z</dcterms:created>
  <dcterms:modified xsi:type="dcterms:W3CDTF">2021-10-18T07:39:31Z</dcterms:modified>
</cp:coreProperties>
</file>