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8" r:id="rId2"/>
    <p:sldId id="444" r:id="rId3"/>
    <p:sldId id="445" r:id="rId4"/>
    <p:sldId id="425" r:id="rId5"/>
    <p:sldId id="380" r:id="rId6"/>
    <p:sldId id="454" r:id="rId7"/>
    <p:sldId id="447" r:id="rId8"/>
    <p:sldId id="455" r:id="rId9"/>
    <p:sldId id="457" r:id="rId10"/>
    <p:sldId id="448" r:id="rId11"/>
    <p:sldId id="459" r:id="rId12"/>
    <p:sldId id="461" r:id="rId13"/>
    <p:sldId id="449" r:id="rId14"/>
    <p:sldId id="462" r:id="rId15"/>
    <p:sldId id="430" r:id="rId16"/>
    <p:sldId id="428" r:id="rId17"/>
    <p:sldId id="4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>
        <p:scale>
          <a:sx n="66" d="100"/>
          <a:sy n="66" d="100"/>
        </p:scale>
        <p:origin x="-83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72BD-E2C8-4E7A-AC7F-F39026D89CF7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4491C-1453-4865-8A60-F5D70C21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4491C-1453-4865-8A60-F5D70C21DB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4491C-1453-4865-8A60-F5D70C21DB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9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2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1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5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6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5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DC258-5602-4F65-9200-9ACB0113028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openxmlformats.org/officeDocument/2006/relationships/image" Target="../media/image19.png"/><Relationship Id="rId4" Type="http://schemas.openxmlformats.org/officeDocument/2006/relationships/image" Target="../media/image3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1.png"/><Relationship Id="rId4" Type="http://schemas.openxmlformats.org/officeDocument/2006/relationships/image" Target="../media/image2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942773" y="4267200"/>
            <a:ext cx="9550400" cy="19812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942773" y="4267200"/>
            <a:ext cx="9550400" cy="19812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780" y="1814512"/>
            <a:ext cx="11582400" cy="4724400"/>
            <a:chOff x="705220" y="2337277"/>
            <a:chExt cx="7543800" cy="3429000"/>
          </a:xfrm>
          <a:blipFill>
            <a:blip r:embed="rId3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" name="Plaque 15"/>
            <p:cNvSpPr/>
            <p:nvPr/>
          </p:nvSpPr>
          <p:spPr>
            <a:xfrm>
              <a:off x="705220" y="2337277"/>
              <a:ext cx="7543800" cy="3429000"/>
            </a:xfrm>
            <a:prstGeom prst="plaque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804912" y="3251775"/>
              <a:ext cx="2924877" cy="15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IN" sz="40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ষয়ঃ গণিত ২</a:t>
              </a:r>
              <a:endParaRPr lang="bn-BD" sz="40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ঃ দশম ভোকেশনাল-২০২২ </a:t>
              </a:r>
            </a:p>
            <a:p>
              <a:pPr algn="ctr"/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গণিত-</a:t>
              </a:r>
              <a:r>
                <a:rPr lang="bn-IN" sz="3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অ্যাসাইনমেন্ট নং-০১</a:t>
              </a:r>
            </a:p>
            <a:p>
              <a:pPr algn="ctr"/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তৃতীয় সপ্তাহ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729789" y="3080130"/>
              <a:ext cx="0" cy="1992086"/>
            </a:xfrm>
            <a:prstGeom prst="lin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62137" y="3461657"/>
              <a:ext cx="0" cy="1295400"/>
            </a:xfrm>
            <a:prstGeom prst="lin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97442" y="3578942"/>
              <a:ext cx="0" cy="1143000"/>
            </a:xfrm>
            <a:prstGeom prst="lin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3"/>
            <p:cNvSpPr txBox="1"/>
            <p:nvPr/>
          </p:nvSpPr>
          <p:spPr>
            <a:xfrm>
              <a:off x="3957773" y="3251775"/>
              <a:ext cx="4024292" cy="2030780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>
                  <a:gd name="adj" fmla="val 49558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000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সাজ্জাদ</a:t>
              </a:r>
              <a:r>
                <a:rPr lang="en-US" sz="2000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হোসেন</a:t>
              </a:r>
              <a:endParaRPr lang="bn-BD" sz="2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সহ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bn-BD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শিক্ষক</a:t>
              </a:r>
              <a:r>
                <a:rPr lang="bn-IN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(পদার্থ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bn-IN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)</a:t>
              </a:r>
              <a:endParaRPr lang="bn-BD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সোনারগাঁ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পাইলট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সোনারগাঁ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নারায়ণগঞ্জ</a:t>
              </a:r>
              <a:endParaRPr lang="en-US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মুঠোফোনঃ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০১৯</a:t>
              </a:r>
              <a:r>
                <a:rPr lang="bn-IN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২৭-৪৭৩৩০৬</a:t>
              </a:r>
              <a:endParaRPr lang="en-US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47827" y="0"/>
            <a:ext cx="12192000" cy="6858000"/>
            <a:chOff x="0" y="0"/>
            <a:chExt cx="9144000" cy="6858000"/>
          </a:xfrm>
        </p:grpSpPr>
        <p:sp>
          <p:nvSpPr>
            <p:cNvPr id="24" name="Frame 2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Date Placeholder 20"/>
          <p:cNvSpPr>
            <a:spLocks noGrp="1"/>
          </p:cNvSpPr>
          <p:nvPr/>
        </p:nvSpPr>
        <p:spPr>
          <a:xfrm>
            <a:off x="1340069" y="6356351"/>
            <a:ext cx="1914104" cy="27305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1600" b="1" smtClean="0">
                <a:solidFill>
                  <a:srgbClr val="002060"/>
                </a:solidFill>
              </a:rPr>
              <a:pPr/>
              <a:t>10/14/2021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Footer Placeholder 21"/>
          <p:cNvSpPr>
            <a:spLocks noGrp="1"/>
          </p:cNvSpPr>
          <p:nvPr/>
        </p:nvSpPr>
        <p:spPr>
          <a:xfrm>
            <a:off x="4783519" y="6157912"/>
            <a:ext cx="3964753" cy="39687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</a:rPr>
              <a:t>sazzadhossen954@gmail.com</a:t>
            </a:r>
          </a:p>
        </p:txBody>
      </p:sp>
      <p:sp>
        <p:nvSpPr>
          <p:cNvPr id="35" name="Slide Number Placeholder 22"/>
          <p:cNvSpPr>
            <a:spLocks noGrp="1"/>
          </p:cNvSpPr>
          <p:nvPr/>
        </p:nvSpPr>
        <p:spPr>
          <a:xfrm>
            <a:off x="6505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73" y="122963"/>
            <a:ext cx="3205655" cy="269590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439393" lon="1528195" rev="21560628"/>
            </a:camera>
            <a:lightRig rig="threePt" dir="t"/>
          </a:scene3d>
          <a:sp3d>
            <a:bevelT w="69850" h="323850"/>
            <a:bevelB w="114300" h="215900"/>
          </a:sp3d>
        </p:spPr>
      </p:pic>
      <p:pic>
        <p:nvPicPr>
          <p:cNvPr id="37" name="Picture Placeholder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729">
            <a:off x="709642" y="146112"/>
            <a:ext cx="2518161" cy="2002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20881469" lon="20372232" rev="1085289"/>
            </a:camera>
            <a:lightRig rig="contrasting" dir="t">
              <a:rot lat="0" lon="0" rev="3000000"/>
            </a:lightRig>
          </a:scene3d>
          <a:sp3d contourW="7620">
            <a:bevelT w="552450" h="222250"/>
            <a:bevelB w="209550" h="355600"/>
            <a:contourClr>
              <a:srgbClr val="333333"/>
            </a:contourClr>
          </a:sp3d>
        </p:spPr>
      </p:pic>
      <p:sp>
        <p:nvSpPr>
          <p:cNvPr id="38" name="Wave 37"/>
          <p:cNvSpPr/>
          <p:nvPr/>
        </p:nvSpPr>
        <p:spPr>
          <a:xfrm>
            <a:off x="3450101" y="22124"/>
            <a:ext cx="6110543" cy="1875521"/>
          </a:xfrm>
          <a:prstGeom prst="wave">
            <a:avLst/>
          </a:prstGeom>
          <a:solidFill>
            <a:srgbClr val="E824A7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600000">
              <a:rot lat="21126128" lon="20031556" rev="965825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3337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AvqZvKvi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Rwgi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†¶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Îdj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10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n±i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| H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Rwgi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dirty="0" smtClean="0">
                <a:latin typeface="SutonnyMJ" pitchFamily="2" charset="0"/>
                <a:cs typeface="SutonnyMJ" pitchFamily="2" charset="0"/>
              </a:rPr>
              <a:t>দৈ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©¨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‡¯’i m‡½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Aci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Rwgi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dirty="0">
                <a:latin typeface="SutonnyMJ" pitchFamily="2" charset="0"/>
                <a:cs typeface="SutonnyMJ" pitchFamily="2" charset="0"/>
              </a:rPr>
              <a:t>দৈ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N©¨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‡¯’i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AbycvZ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µ‡g 3t4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2t3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bn-IN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Rwgi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†¶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Îdj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eM©wgUv‡i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Aci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Rwgi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†¶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Îdj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Ki|</a:t>
            </a:r>
            <a:endParaRPr lang="bn-IN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256" y="1787703"/>
            <a:ext cx="1219200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নং নির্দেশকের উত্তর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533" y="3011806"/>
                <a:ext cx="1217623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/>
                  <a:t>আমরা জানি, </a:t>
                </a:r>
                <a:r>
                  <a:rPr lang="en-US" sz="3200" dirty="0" smtClean="0"/>
                  <a:t>1 </a:t>
                </a:r>
                <a:r>
                  <a:rPr lang="bn-IN" sz="3200" dirty="0" smtClean="0"/>
                  <a:t>হেক্টর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𝟏𝟎𝟎𝟎𝟎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3200" dirty="0" smtClean="0"/>
                  <a:t>বর্গমিটার </a:t>
                </a:r>
                <a:endParaRPr lang="en-US" sz="3200" dirty="0" smtClean="0"/>
              </a:p>
              <a:p>
                <a:endParaRPr lang="bn-IN" sz="3200" dirty="0" smtClean="0"/>
              </a:p>
              <a:p>
                <a:r>
                  <a:rPr lang="en-US" sz="3200" b="1" dirty="0" smtClean="0">
                    <a:solidFill>
                      <a:srgbClr val="002060"/>
                    </a:solidFill>
                    <a:ea typeface="Cambria Math"/>
                  </a:rPr>
                  <a:t>		</a:t>
                </a:r>
                <a:r>
                  <a:rPr lang="bn-IN" sz="3200" b="1" dirty="0" smtClean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3200" dirty="0" smtClean="0"/>
                  <a:t>হেক্টর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𝟏𝟎𝟎𝟎𝟎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𝟏𝟎𝟎𝟎𝟎𝟎</m:t>
                    </m:r>
                  </m:oMath>
                </a14:m>
                <a:r>
                  <a:rPr lang="bn-IN" sz="3200" dirty="0"/>
                  <a:t> বর্গমিটার </a:t>
                </a:r>
                <a:endParaRPr lang="en-US" sz="3200" dirty="0" smtClean="0"/>
              </a:p>
              <a:p>
                <a:endParaRPr lang="en-US" sz="3200" dirty="0"/>
              </a:p>
              <a:p>
                <a:r>
                  <a:rPr lang="en-US" sz="3200" b="1" dirty="0" smtClean="0">
                    <a:solidFill>
                      <a:srgbClr val="002060"/>
                    </a:solidFill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bn-IN" sz="3200" dirty="0" smtClean="0"/>
                  <a:t>প্রদত্ত জমির ক্ষেত্রফল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𝟎𝟎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𝟎𝟎𝟎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bn-IN" sz="3200" dirty="0"/>
                  <a:t>বর্গমিটার </a:t>
                </a:r>
                <a:r>
                  <a:rPr lang="en-US" sz="3200" b="1" i="1" dirty="0" err="1" smtClean="0"/>
                  <a:t>Ans</a:t>
                </a:r>
                <a:r>
                  <a:rPr lang="en-US" sz="3200" b="1" i="1" dirty="0" smtClean="0"/>
                  <a:t>: </a:t>
                </a:r>
                <a:endParaRPr lang="en-US" sz="3200" b="1" i="1" dirty="0"/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3" y="3011806"/>
                <a:ext cx="12176234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251" t="-3000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2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1" animBg="1"/>
      <p:bldP spid="13" grpId="2" animBg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3155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/>
                  <a:t>আবার, </a:t>
                </a:r>
              </a:p>
              <a:p>
                <a:r>
                  <a:rPr lang="bn-IN" sz="2400" dirty="0" smtClean="0"/>
                  <a:t>মনেকরি, দৈর্ঘ্যের অনুপাতের সাধারণ রাশি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প্রস্থের অনুপাতের সাধারণ রাশি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y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প্রদত্ত জমির ক্ষেত্রে, দৈর্ঘ্য 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bn-I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>
                    <a:latin typeface="Times New Roman" pitchFamily="18" charset="0"/>
                    <a:cs typeface="Times New Roman" pitchFamily="18" charset="0"/>
                  </a:rPr>
                  <a:t>হেক্টর</a:t>
                </a:r>
                <a:r>
                  <a:rPr lang="bn-I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bn-IN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	     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a:rPr lang="bn-IN" sz="36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𝟐𝐲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হেক্টর</a:t>
                </a:r>
                <a:r>
                  <a:rPr lang="bn-IN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bn-IN" sz="36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155929"/>
              </a:xfrm>
              <a:prstGeom prst="rect">
                <a:avLst/>
              </a:prstGeom>
              <a:blipFill rotWithShape="1">
                <a:blip r:embed="rId2"/>
                <a:stretch>
                  <a:fillRect l="-1500" t="-1351" b="-6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704" y="577672"/>
                <a:ext cx="7961218" cy="2993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IN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IN" sz="3600" dirty="0" smtClean="0"/>
                  <a:t>অপর জমির ক্ষেত্রফল</a:t>
                </a:r>
                <a:r>
                  <a:rPr lang="en-US" sz="36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𝒙𝒚</m:t>
                    </m:r>
                  </m:oMath>
                </a14:m>
                <a:endParaRPr lang="en-US" sz="3600" b="1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r>
                  <a:rPr lang="en-US" sz="3600" b="1" dirty="0" smtClean="0">
                    <a:solidFill>
                      <a:srgbClr val="002060"/>
                    </a:solidFill>
                    <a:ea typeface="Cambria Math"/>
                  </a:rPr>
                  <a:t>					   </a:t>
                </a:r>
                <a14:m>
                  <m:oMath xmlns:m="http://schemas.openxmlformats.org/officeDocument/2006/math">
                    <m:r>
                      <a:rPr lang="bn-IN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r>
                  <a:rPr lang="en-US" sz="3600" b="1" dirty="0" smtClean="0">
                    <a:solidFill>
                      <a:srgbClr val="002060"/>
                    </a:solidFill>
                    <a:ea typeface="Cambria Math"/>
                  </a:rPr>
                  <a:t>					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𝟔𝟎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r>
                  <a:rPr lang="en-US" sz="3600" b="1" dirty="0" smtClean="0">
                    <a:solidFill>
                      <a:srgbClr val="002060"/>
                    </a:solidFill>
                    <a:ea typeface="Cambria Math"/>
                  </a:rPr>
                  <a:t>					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𝟐𝟎</m:t>
                    </m:r>
                    <m:r>
                      <a:rPr lang="bn-IN" sz="28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bn-IN" sz="28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হেক্টর</m:t>
                    </m:r>
                    <m:r>
                      <a:rPr lang="bn-IN" sz="28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2800" b="1" dirty="0" smtClean="0"/>
                  <a:t> </a:t>
                </a:r>
                <a:r>
                  <a:rPr lang="en-US" sz="2800" b="1" i="1" u="sng" dirty="0" smtClean="0"/>
                  <a:t>Ans:</a:t>
                </a:r>
                <a:r>
                  <a:rPr lang="bn-IN" sz="2800" b="1" dirty="0" smtClean="0"/>
                  <a:t>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04" y="577672"/>
                <a:ext cx="7961218" cy="2993705"/>
              </a:xfrm>
              <a:prstGeom prst="rect">
                <a:avLst/>
              </a:prstGeom>
              <a:blipFill rotWithShape="1">
                <a:blip r:embed="rId3"/>
                <a:stretch>
                  <a:fillRect l="-2374" t="-5092" r="-536" b="-6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2995" y="1450428"/>
                <a:ext cx="592783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অপর </a:t>
                </a:r>
                <a:r>
                  <a:rPr lang="bn-IN" sz="2800" dirty="0">
                    <a:latin typeface="Times New Roman" pitchFamily="18" charset="0"/>
                    <a:cs typeface="Times New Roman" pitchFamily="18" charset="0"/>
                  </a:rPr>
                  <a:t>জমির ক্ষেত্রে,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দৈর্ঘ্য </a:t>
                </a:r>
                <a14:m>
                  <m:oMath xmlns:m="http://schemas.openxmlformats.org/officeDocument/2006/math">
                    <m:r>
                      <a:rPr lang="bn-IN" sz="36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bn-I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>
                    <a:latin typeface="Times New Roman" pitchFamily="18" charset="0"/>
                    <a:cs typeface="Times New Roman" pitchFamily="18" charset="0"/>
                  </a:rPr>
                  <a:t>হেক্টর</a:t>
                </a:r>
                <a:r>
                  <a:rPr lang="bn-I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		      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a:rPr lang="bn-IN" sz="36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36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𝐲</m:t>
                    </m:r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>
                    <a:latin typeface="Times New Roman" pitchFamily="18" charset="0"/>
                    <a:cs typeface="Times New Roman" pitchFamily="18" charset="0"/>
                  </a:rPr>
                  <a:t>হেক্টর</a:t>
                </a:r>
                <a:r>
                  <a:rPr lang="bn-IN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995" y="1450428"/>
                <a:ext cx="5927835" cy="2062103"/>
              </a:xfrm>
              <a:prstGeom prst="rect">
                <a:avLst/>
              </a:prstGeom>
              <a:blipFill rotWithShape="1">
                <a:blip r:embed="rId4"/>
                <a:stretch>
                  <a:fillRect l="-3189" t="-3254" r="-390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6390293" y="441435"/>
            <a:ext cx="0" cy="231753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069" y="2660109"/>
                <a:ext cx="1179786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/>
                  <a:t>প্রদত্ত জমির ক্ষেত্রফল </a:t>
                </a:r>
                <a14:m>
                  <m:oMath xmlns:m="http://schemas.openxmlformats.org/officeDocument/2006/math">
                    <m:r>
                      <a:rPr lang="bn-IN" sz="32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endParaRPr lang="bn-IN" sz="3200" dirty="0" smtClean="0"/>
              </a:p>
              <a:p>
                <a:r>
                  <a:rPr lang="bn-IN" sz="3200" b="1" dirty="0" smtClean="0">
                    <a:solidFill>
                      <a:srgbClr val="002060"/>
                    </a:solidFill>
                    <a:ea typeface="Cambria Math"/>
                  </a:rPr>
                  <a:t>		      </a:t>
                </a:r>
                <a:r>
                  <a:rPr lang="en-US" sz="3200" b="1" dirty="0" smtClean="0">
                    <a:solidFill>
                      <a:srgbClr val="002060"/>
                    </a:solidFill>
                    <a:ea typeface="Cambria Math"/>
                  </a:rPr>
                  <a:t>		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হেক্টর</a:t>
                </a:r>
              </a:p>
              <a:p>
                <a:r>
                  <a:rPr lang="bn-IN" sz="3200" dirty="0" smtClean="0">
                    <a:latin typeface="Times New Roman" pitchFamily="18" charset="0"/>
                  </a:rPr>
                  <a:t>আবার, অপর জমির ক্ষেত্রফল, </a:t>
                </a:r>
                <a14:m>
                  <m:oMath xmlns:m="http://schemas.openxmlformats.org/officeDocument/2006/math">
                    <m:r>
                      <a:rPr lang="bn-IN" sz="32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rgbClr val="002060"/>
                    </a:solidFill>
                    <a:ea typeface="Cambria Math"/>
                  </a:rPr>
                  <a:t>			      		       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হেক্টর 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69" y="2660109"/>
                <a:ext cx="11797862" cy="2062103"/>
              </a:xfrm>
              <a:prstGeom prst="rect">
                <a:avLst/>
              </a:prstGeom>
              <a:blipFill rotWithShape="1">
                <a:blip r:embed="rId5"/>
                <a:stretch>
                  <a:fillRect l="-1291" t="-3835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9704" y="4551996"/>
                <a:ext cx="4209393" cy="2255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002060"/>
                    </a:solidFill>
                  </a:rPr>
                  <a:t>প্রশ্নানুসারে,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𝒙𝒚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𝟏𝟎</m:t>
                    </m:r>
                  </m:oMath>
                </a14:m>
                <a:endParaRPr lang="en-US" sz="3600" b="1" dirty="0" smtClean="0">
                  <a:solidFill>
                    <a:srgbClr val="002060"/>
                  </a:solidFill>
                  <a:ea typeface="Cambria Math"/>
                </a:endParaRPr>
              </a:p>
              <a:p>
                <a:r>
                  <a:rPr lang="en-US" sz="3600" b="1" dirty="0" smtClean="0">
                    <a:solidFill>
                      <a:srgbClr val="002060"/>
                    </a:solidFill>
                    <a:ea typeface="Cambria Math"/>
                  </a:rPr>
                  <a:t>	</a:t>
                </a:r>
                <a:r>
                  <a:rPr lang="bn-IN" sz="2800" b="1" dirty="0">
                    <a:solidFill>
                      <a:srgbClr val="002060"/>
                    </a:solidFill>
                    <a:ea typeface="Cambria Math"/>
                  </a:rPr>
                  <a:t>ব</a:t>
                </a:r>
                <a:r>
                  <a:rPr lang="bn-IN" sz="2800" b="1" dirty="0" smtClean="0">
                    <a:solidFill>
                      <a:srgbClr val="002060"/>
                    </a:solidFill>
                    <a:ea typeface="Cambria Math"/>
                  </a:rPr>
                  <a:t>া,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𝒙𝒚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bn-IN" sz="3600" dirty="0" smtClean="0"/>
                  <a:t> </a:t>
                </a:r>
              </a:p>
              <a:p>
                <a:r>
                  <a:rPr lang="bn-IN" sz="3600" dirty="0" smtClean="0"/>
                  <a:t>	</a:t>
                </a:r>
                <a:r>
                  <a:rPr lang="bn-IN" sz="2800" b="1" dirty="0" smtClean="0"/>
                  <a:t>বা,</a:t>
                </a:r>
                <a14:m>
                  <m:oMath xmlns:m="http://schemas.openxmlformats.org/officeDocument/2006/math">
                    <m:r>
                      <a:rPr lang="bn-IN" sz="36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𝒙𝒚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IN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04" y="4551996"/>
                <a:ext cx="4209393" cy="2255041"/>
              </a:xfrm>
              <a:prstGeom prst="rect">
                <a:avLst/>
              </a:prstGeom>
              <a:blipFill rotWithShape="1">
                <a:blip r:embed="rId6"/>
                <a:stretch>
                  <a:fillRect l="-4493" t="-4054" r="-3768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1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4" grpId="1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t="7408" r="59478" b="53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98" y="2215619"/>
            <a:ext cx="1219200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bn-I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নং নির্দেশকের উত্তর</a:t>
            </a:r>
            <a:r>
              <a:rPr lang="bn-I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98" y="0"/>
            <a:ext cx="12076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A¼wewkó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msL¨vi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A¼Ø‡qi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mgwói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mv‡_ 17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hvMdj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msL¨vwUi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¯_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vbxq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A‡¼i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cuvP¸b|Avi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msL¨vwUi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A¼Øq ¯_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wewbgq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hv‡e,Zv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msL¨vwU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†_‡K 18 Kg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msL¨vwU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Ki (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Avo¸Yb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98" y="2727433"/>
                <a:ext cx="12076386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ধরি, দশম স্থানীয় অংক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এবং একক স্থানীয় অংক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সংক্যাটি হবে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10x + y</a:t>
                </a:r>
              </a:p>
              <a:p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১ম শর্তমতে,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 + y +17 = 5x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বা,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5x = x +y +17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বা,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5x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– 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–17 = 0   </a:t>
                </a:r>
              </a:p>
              <a:p>
                <a:r>
                  <a:rPr lang="bn-IN" sz="2400" dirty="0">
                    <a:latin typeface="Times New Roman" pitchFamily="18" charset="0"/>
                    <a:cs typeface="Times New Roman" pitchFamily="18" charset="0"/>
                  </a:rPr>
                  <a:t>বা,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4x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– y –17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0  … … … … … … … … … (i)</a:t>
                </a:r>
              </a:p>
              <a:p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২য় শর্তমতে,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" y="2727433"/>
                <a:ext cx="12076386" cy="3847207"/>
              </a:xfrm>
              <a:prstGeom prst="rect">
                <a:avLst/>
              </a:prstGeom>
              <a:blipFill rotWithShape="1">
                <a:blip r:embed="rId2"/>
                <a:stretch>
                  <a:fillRect l="-1060" t="-2215" b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2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6592" y="-47298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২য় শর্তমতে,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x = 10x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18 </a:t>
            </a:r>
          </a:p>
          <a:p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বা,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 = 10y+ x </a:t>
            </a:r>
          </a:p>
          <a:p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বা,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+ y 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10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 = 0   </a:t>
            </a:r>
          </a:p>
          <a:p>
            <a:r>
              <a:rPr lang="bn-IN" sz="2400" dirty="0">
                <a:latin typeface="Times New Roman" pitchFamily="18" charset="0"/>
                <a:cs typeface="Times New Roman" pitchFamily="18" charset="0"/>
              </a:rPr>
              <a:t>বা,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18 = 0  </a:t>
            </a:r>
          </a:p>
          <a:p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bn-I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9(x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= 0</a:t>
            </a:r>
          </a:p>
          <a:p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বা,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–y 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= 0 … ….  …. …. …. …. …. …. …. …(ii)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250" y="2963902"/>
            <a:ext cx="1179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অ্যাসাইনমেন্ট এর শর্তানুসারে সমীকরণ  (</a:t>
            </a:r>
            <a:r>
              <a:rPr lang="en-US" sz="2800" dirty="0" smtClean="0"/>
              <a:t>i</a:t>
            </a:r>
            <a:r>
              <a:rPr lang="bn-IN" sz="2800" dirty="0" smtClean="0"/>
              <a:t>)</a:t>
            </a:r>
            <a:r>
              <a:rPr lang="en-US" sz="2800" dirty="0" smtClean="0"/>
              <a:t>  </a:t>
            </a:r>
            <a:r>
              <a:rPr lang="bn-IN" sz="2800" dirty="0" smtClean="0"/>
              <a:t>ও </a:t>
            </a:r>
            <a:r>
              <a:rPr lang="en-US" sz="2800" dirty="0" smtClean="0"/>
              <a:t> </a:t>
            </a:r>
            <a:r>
              <a:rPr lang="bn-IN" sz="2800" dirty="0" smtClean="0"/>
              <a:t>(</a:t>
            </a:r>
            <a:r>
              <a:rPr lang="en-US" sz="2800" dirty="0" smtClean="0"/>
              <a:t>ii</a:t>
            </a:r>
            <a:r>
              <a:rPr lang="bn-IN" sz="2800" dirty="0" smtClean="0"/>
              <a:t>) কে আড়গুণন করি,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6760" y="4205817"/>
                <a:ext cx="12006926" cy="915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∴ 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(−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×(−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(−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𝟏𝟕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×(−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bn-IN" sz="26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bn-IN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d>
                            <m:dPr>
                              <m:ctrlP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𝟏𝟕</m:t>
                              </m:r>
                            </m:e>
                          </m:d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−(−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)×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effectLst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0" y="4205817"/>
                <a:ext cx="12006926" cy="915059"/>
              </a:xfrm>
              <a:prstGeom prst="rect">
                <a:avLst/>
              </a:prstGeom>
              <a:blipFill rotWithShape="1">
                <a:blip r:embed="rId2"/>
                <a:stretch>
                  <a:fillRect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01348" y="3361410"/>
            <a:ext cx="2675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4x – y –17 = 0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664412" y="3888402"/>
            <a:ext cx="2162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x –y –2 = 0 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5987" y="5274720"/>
                <a:ext cx="5416940" cy="850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বা</m:t>
                      </m:r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, 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𝟏𝟕</m:t>
                          </m:r>
                        </m:den>
                      </m:f>
                      <m:r>
                        <a:rPr lang="bn-IN" sz="26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bn-IN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𝟏𝟕</m:t>
                          </m:r>
                          <m:r>
                            <a:rPr lang="bn-IN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effectLst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7" y="5274720"/>
                <a:ext cx="5416940" cy="8507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8633" y="4433354"/>
                <a:ext cx="3389586" cy="850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বা</m:t>
                      </m:r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, 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𝟏𝟓</m:t>
                          </m:r>
                        </m:den>
                      </m:f>
                      <m:r>
                        <a:rPr lang="bn-IN" sz="26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bn-IN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3" y="4433354"/>
                <a:ext cx="3389586" cy="850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1820" y="5278220"/>
                <a:ext cx="2328041" cy="850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বা</m:t>
                      </m:r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, 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bn-IN" sz="26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bn-IN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20" y="5278220"/>
                <a:ext cx="2328041" cy="850746"/>
              </a:xfrm>
              <a:prstGeom prst="rect">
                <a:avLst/>
              </a:prstGeom>
              <a:blipFill rotWithShape="1">
                <a:blip r:embed="rId5"/>
                <a:stretch>
                  <a:fillRect r="-2094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1632" y="6113200"/>
                <a:ext cx="384358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𝒙</m:t>
                      </m:r>
                      <m:r>
                        <a:rPr lang="bn-IN" sz="26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600" i="1" dirty="0"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2" y="6113200"/>
                <a:ext cx="3843587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3943" y="2215467"/>
                <a:ext cx="10105698" cy="1375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নির্ণেয়</m:t>
                      </m:r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সংখ্যাটি</m:t>
                      </m:r>
                      <m:r>
                        <a:rPr lang="bn-IN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600" b="1" i="1" dirty="0" smtClean="0">
                  <a:solidFill>
                    <a:srgbClr val="002060"/>
                  </a:solidFill>
                  <a:effectLst/>
                  <a:latin typeface="Cambria Math"/>
                </a:endParaRPr>
              </a:p>
              <a:p>
                <a:r>
                  <a:rPr lang="en-US" sz="2600" b="1" dirty="0" smtClean="0">
                    <a:solidFill>
                      <a:srgbClr val="002060"/>
                    </a:solidFill>
                    <a:effectLst/>
                    <a:ea typeface="Cambria Math"/>
                  </a:rPr>
                  <a:t>						</a:t>
                </a:r>
                <a14:m>
                  <m:oMath xmlns:m="http://schemas.openxmlformats.org/officeDocument/2006/math">
                    <m:r>
                      <a:rPr lang="bn-IN" sz="26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sz="2600" b="1" i="1" dirty="0" smtClean="0">
                  <a:solidFill>
                    <a:srgbClr val="002060"/>
                  </a:solidFill>
                  <a:effectLst/>
                  <a:latin typeface="Cambria Math"/>
                  <a:ea typeface="Cambria Math"/>
                </a:endParaRPr>
              </a:p>
              <a:p>
                <a:r>
                  <a:rPr lang="en-US" sz="2600" b="1" dirty="0" smtClean="0">
                    <a:solidFill>
                      <a:srgbClr val="002060"/>
                    </a:solidFill>
                    <a:effectLst/>
                    <a:ea typeface="Cambria Math"/>
                  </a:rPr>
                  <a:t>						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𝟓𝟑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𝑨𝒏𝒔</m:t>
                    </m:r>
                    <m:r>
                      <a:rPr lang="en-US" sz="26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sz="2600" b="1" i="1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3" y="2215467"/>
                <a:ext cx="10105698" cy="1375248"/>
              </a:xfrm>
              <a:prstGeom prst="rect">
                <a:avLst/>
              </a:prstGeom>
              <a:blipFill rotWithShape="1">
                <a:blip r:embed="rId7"/>
                <a:stretch>
                  <a:fillRect l="-1025" b="-10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3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3" grpId="2"/>
      <p:bldP spid="4" grpId="0"/>
      <p:bldP spid="4" grpId="1"/>
      <p:bldP spid="4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1310" y="568876"/>
            <a:ext cx="6889531" cy="991910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144110"/>
            <a:ext cx="12192000" cy="2822027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এসাইনমেন্টটি নিজে করবে </a:t>
            </a:r>
            <a:endParaRPr lang="en-US" sz="115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FFFF00"/>
                </a:solidFill>
              </a:rPr>
              <a:pPr/>
              <a:t>10/14/2021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65268"/>
            <a:ext cx="11698014" cy="5736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8416" y="283781"/>
            <a:ext cx="4635062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 prstMaterial="flat"/>
        </p:spPr>
        <p:txBody>
          <a:bodyPr wrap="square" rtlCol="0">
            <a:spAutoFit/>
            <a:sp3d>
              <a:bevelB w="38100" h="38100"/>
            </a:sp3d>
          </a:bodyPr>
          <a:lstStyle/>
          <a:p>
            <a:r>
              <a:rPr lang="bn-IN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বাড়ির কাজ </a:t>
            </a:r>
            <a:endParaRPr 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1893" y="4934607"/>
            <a:ext cx="11933566" cy="18292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এসাইনমেন্টের কাজ শেষ করে আগামীদিন জমা দিবে। </a:t>
            </a:r>
            <a:endParaRPr lang="en-US" sz="5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1400" b="1" smtClean="0">
                <a:solidFill>
                  <a:srgbClr val="FFFF00"/>
                </a:solidFill>
              </a:rPr>
              <a:pPr/>
              <a:t>10/14/2021</a:t>
            </a:fld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2254469" y="725214"/>
            <a:ext cx="4274667" cy="2963917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38" y="1705673"/>
            <a:ext cx="2030892" cy="1002998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/>
        </p:nvSpPr>
        <p:spPr>
          <a:xfrm>
            <a:off x="8478142" y="6428938"/>
            <a:ext cx="3169920" cy="380999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2060"/>
                </a:solidFill>
              </a:rPr>
              <a:t>sazzadhossen954</a:t>
            </a:r>
            <a:r>
              <a:rPr lang="en-AU" sz="1600" b="1" dirty="0" smtClean="0">
                <a:solidFill>
                  <a:srgbClr val="002060"/>
                </a:solidFill>
              </a:rPr>
              <a:t>@gmail.com</a:t>
            </a:r>
            <a:endParaRPr lang="en-AU" sz="1600" b="1" dirty="0">
              <a:solidFill>
                <a:srgbClr val="002060"/>
              </a:solidFill>
            </a:endParaRPr>
          </a:p>
        </p:txBody>
      </p:sp>
      <p:sp>
        <p:nvSpPr>
          <p:cNvPr id="10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10/14/2021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624" y="993227"/>
            <a:ext cx="2624294" cy="26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42E-6 2.77136E-6 L -1.59529 -0.9563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9758" y="-478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path" presetSubtype="0" accel="5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5363 4.81481E-6 C -0.31395 4.81481E-6 0.12503 0.19699 0.12503 0.43958 C 0.12503 0.68194 -0.31395 0.87916 -0.85363 0.87916 C -1.39318 0.87916 -1.83229 0.68194 -1.83229 0.43958 C -1.83229 0.19699 -1.39318 4.81481E-6 -0.85363 4.81481E-6 Z " pathEditMode="relative" rAng="0" ptsTypes="fffff" p14:bounceEnd="20000">
                                          <p:cBhvr>
                                            <p:cTn id="10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395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42E-6 2.77136E-6 L -1.59529 -0.9563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9758" y="-478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5363 4.81481E-6 C -0.31395 4.81481E-6 0.12503 0.19699 0.12503 0.43958 C 0.12503 0.68194 -0.31395 0.87916 -0.85363 0.87916 C -1.39318 0.87916 -1.83229 0.68194 -1.83229 0.43958 C -1.83229 0.19699 -1.39318 4.81481E-6 -0.85363 4.81481E-6 Z " pathEditMode="relative" rAng="0" ptsTypes="fffff">
                                          <p:cBhvr>
                                            <p:cTn id="10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395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পিজা ভগ্নাংশ ভগ্নাংশ মজা, শেখার ভগ্নাংশ গুলি, ভগ্নাংশ, ভগ্নাংশ মজা png 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12" y="0"/>
            <a:ext cx="38625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সংখ্যা 3/4 চিত্র, ভগ্নাংশ মজা ভগ্নাংশ পিজা, শেখার ভগ্নাংশ গুলি, যোগ, এলাকায় png 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56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ভগ্নাংশ png | PNGE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4403834" cy="34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20"/>
          <p:cNvSpPr>
            <a:spLocks noGrp="1"/>
          </p:cNvSpPr>
          <p:nvPr/>
        </p:nvSpPr>
        <p:spPr>
          <a:xfrm>
            <a:off x="3350282" y="6492875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10/14/2021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097538">
            <a:off x="-141892" y="787368"/>
            <a:ext cx="7583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ছবিতে কি দেখতে পাচ্ছো? 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প্রাথমিক গণিত - অধ্যায় ৬ - ExamB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3" y="3522327"/>
            <a:ext cx="4402627" cy="33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30000">
              <a:schemeClr val="bg1">
                <a:lumMod val="95000"/>
              </a:schemeClr>
            </a:gs>
            <a:gs pos="14000">
              <a:srgbClr val="C00000"/>
            </a:gs>
            <a:gs pos="37920">
              <a:schemeClr val="bg1">
                <a:lumMod val="95000"/>
              </a:schemeClr>
            </a:gs>
            <a:gs pos="48000">
              <a:schemeClr val="bg1"/>
            </a:gs>
            <a:gs pos="80000">
              <a:schemeClr val="bg1"/>
            </a:gs>
            <a:gs pos="6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সংখ্যা 3/4 চিত্র, ভগ্নাংশ মজা ভগ্নাংশ পিজা, শেখার ভগ্নাংশ গুলি, যোগ, এলাকায় png thumbnail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154"/>
            <a:ext cx="6187748" cy="52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ভগ্নাংশ png | PNGEg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48" y="1578154"/>
            <a:ext cx="6004252" cy="52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53062"/>
            <a:ext cx="12192000" cy="21852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MATH-2</a:t>
            </a:r>
            <a:r>
              <a:rPr lang="en-US" sz="1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ASSIGNMENT</a:t>
            </a:r>
            <a:endParaRPr lang="en-US" sz="1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10/14/2021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9671" y="644130"/>
            <a:ext cx="5239265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orte" pitchFamily="66" charset="0"/>
                <a:cs typeface="Times New Roman" pitchFamily="18" charset="0"/>
              </a:rPr>
              <a:t>01</a:t>
            </a:r>
            <a:endParaRPr lang="en-US" sz="28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orte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83780" y="4086574"/>
            <a:ext cx="12628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তৃতীয় সপ্তাহ</a:t>
            </a:r>
            <a:endParaRPr lang="en-US" sz="1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00" y="2003413"/>
            <a:ext cx="12313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দশম				ভোক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4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111" y="208547"/>
            <a:ext cx="11823032" cy="6481011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pic>
      <p:sp>
        <p:nvSpPr>
          <p:cNvPr id="3" name="TextBox 2"/>
          <p:cNvSpPr txBox="1"/>
          <p:nvPr/>
        </p:nvSpPr>
        <p:spPr>
          <a:xfrm>
            <a:off x="190111" y="100877"/>
            <a:ext cx="11823032" cy="6555641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bn-IN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bn-IN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bn-IN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bn-IN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yam Rupali" pitchFamily="2" charset="0"/>
                <a:cs typeface="Siyam Rupali" pitchFamily="2" charset="0"/>
              </a:rPr>
              <a:t>“</a:t>
            </a:r>
            <a:r>
              <a:rPr lang="en-US" sz="8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exRMvwYwZK</a:t>
            </a: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AbycvZ</a:t>
            </a: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8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mgvbycvZ</a:t>
            </a:r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এবং</a:t>
            </a:r>
            <a:r>
              <a:rPr lang="bn-IN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8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yB</a:t>
            </a:r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PjKwewkó</a:t>
            </a: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mij</a:t>
            </a: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mnmgxKiY</a:t>
            </a:r>
            <a:r>
              <a:rPr lang="bn-IN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yam Rupali" pitchFamily="2" charset="0"/>
                <a:cs typeface="Siyam Rupali" pitchFamily="2" charset="0"/>
              </a:rPr>
              <a:t>’’</a:t>
            </a:r>
            <a:endParaRPr lang="bn-IN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bn-IN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10/14/2021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707058"/>
            <a:ext cx="12192000" cy="366561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endParaRPr lang="en-US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just">
              <a:buFont typeface="Arial" pitchFamily="34" charset="0"/>
              <a:buChar char="•"/>
            </a:pPr>
            <a:r>
              <a:rPr lang="bn-I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 সংক্রান্ত উপপাদ্যগুলি প্রমাণ করতে পারবে।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bn-IN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 সংক্রান্ত </a:t>
            </a:r>
            <a:r>
              <a:rPr lang="bn-I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উপপাদ্য ও অনুসিদ্ধান্তগুলি প্রয়োগ করে সমস্যা সমাধান করতে পারবে।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947" y="195532"/>
            <a:ext cx="11666488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u="sng" spc="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spc="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10/14/2021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141891"/>
            <a:ext cx="11934496" cy="6589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" y="78830"/>
            <a:ext cx="12128938" cy="67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82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765" y="0"/>
                <a:ext cx="12083723" cy="12468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400" b="1" dirty="0" smtClean="0">
                    <a:solidFill>
                      <a:srgbClr val="002060"/>
                    </a:solidFill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∶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∶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𝒄</m:t>
                    </m:r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002060"/>
                    </a:solidFill>
                  </a:rPr>
                  <a:t>এবং</a:t>
                </a:r>
                <a:r>
                  <a:rPr lang="bn-IN" sz="32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𝒂𝒃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002060"/>
                    </a:solidFill>
                  </a:rPr>
                  <a:t>হলে,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bn-IN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002060"/>
                    </a:solidFill>
                  </a:rPr>
                  <a:t>এবং</a:t>
                </a:r>
                <a:r>
                  <a:rPr lang="en-US" sz="32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002060"/>
                    </a:solidFill>
                  </a:rPr>
                  <a:t>এর মান নির্ণয়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002060"/>
                    </a:solidFill>
                  </a:rPr>
                  <a:t>কর। 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" y="0"/>
                <a:ext cx="12083723" cy="1246816"/>
              </a:xfrm>
              <a:prstGeom prst="rect">
                <a:avLst/>
              </a:prstGeom>
              <a:blipFill rotWithShape="1">
                <a:blip r:embed="rId2"/>
                <a:stretch>
                  <a:fillRect l="-807" r="-1463" b="-102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5765" y="10810"/>
            <a:ext cx="1219200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১নং নির্দেশকের উত্তর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Date Placeholder 20"/>
          <p:cNvSpPr>
            <a:spLocks noGrp="1"/>
          </p:cNvSpPr>
          <p:nvPr/>
        </p:nvSpPr>
        <p:spPr>
          <a:xfrm>
            <a:off x="10593206" y="6498075"/>
            <a:ext cx="1598794" cy="446799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1800" b="1" smtClean="0">
                <a:solidFill>
                  <a:srgbClr val="002060"/>
                </a:solidFill>
              </a:rPr>
              <a:pPr/>
              <a:t>10/14/2021</a:t>
            </a:fld>
            <a:endParaRPr lang="en-US" sz="1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532" y="519022"/>
                <a:ext cx="4761185" cy="1896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400" b="1" dirty="0" smtClean="0">
                    <a:solidFill>
                      <a:srgbClr val="002060"/>
                    </a:solidFill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∶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∶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𝒄</m:t>
                    </m:r>
                  </m:oMath>
                </a14:m>
                <a:endParaRPr lang="bn-IN" sz="3200" b="1" dirty="0" smtClean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bn-IN" sz="3200" b="1" dirty="0" smtClean="0">
                    <a:solidFill>
                      <a:srgbClr val="002060"/>
                    </a:solidFill>
                  </a:rPr>
                  <a:t> 		</a:t>
                </a:r>
                <a:r>
                  <a:rPr lang="bn-IN" sz="2400" b="1" dirty="0" smtClean="0">
                    <a:solidFill>
                      <a:srgbClr val="002060"/>
                    </a:solidFill>
                  </a:rPr>
                  <a:t>বা,</a:t>
                </a:r>
                <a:r>
                  <a:rPr lang="bn-IN" sz="28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𝐚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𝐛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𝐛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𝐜</m:t>
                        </m:r>
                      </m:den>
                    </m:f>
                  </m:oMath>
                </a14:m>
                <a:endParaRPr lang="bn-IN" sz="3200" b="1" dirty="0" smtClean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bn-IN" sz="3200" b="1" dirty="0" smtClean="0">
                    <a:solidFill>
                      <a:srgbClr val="002060"/>
                    </a:solidFill>
                  </a:rPr>
                  <a:t>		</a:t>
                </a:r>
                <a:r>
                  <a:rPr lang="bn-IN" sz="2400" b="1" dirty="0" smtClean="0">
                    <a:solidFill>
                      <a:srgbClr val="00206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𝐛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/>
                      </a:rPr>
                      <m:t>𝐚𝐜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2" y="519022"/>
                <a:ext cx="4761185" cy="1896994"/>
              </a:xfrm>
              <a:prstGeom prst="rect">
                <a:avLst/>
              </a:prstGeom>
              <a:blipFill rotWithShape="1">
                <a:blip r:embed="rId3"/>
                <a:stretch>
                  <a:fillRect l="-3201" t="-3859" b="-9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532" y="2416016"/>
                <a:ext cx="8561717" cy="3975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solidFill>
                      <a:srgbClr val="002060"/>
                    </a:solidFill>
                  </a:rPr>
                  <a:t>প্রদত্ত রাশিমালাঃ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𝐚</m:t>
                            </m:r>
                          </m:e>
                          <m:sup>
                            <m:r>
                              <a:rPr lang="en-US" sz="3600" b="1" i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𝐛</m:t>
                            </m:r>
                          </m:e>
                          <m:sup>
                            <m:r>
                              <a:rPr lang="en-US" sz="3600" b="1" i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bn-IN" sz="36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𝐛</m:t>
                        </m:r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𝐜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bn-IN" sz="2400" dirty="0" smtClean="0"/>
              </a:p>
              <a:p>
                <a:r>
                  <a:rPr lang="bn-IN" sz="2400" b="1" dirty="0" smtClean="0">
                    <a:solidFill>
                      <a:srgbClr val="00206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bn-IN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bn-IN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)(</m:t>
                        </m:r>
                        <m:sSup>
                          <m:sSupPr>
                            <m:ctrlPr>
                              <a:rPr lang="bn-IN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𝐚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𝒂𝒃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𝐛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bn-IN" sz="36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𝐛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n-IN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IN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)(</m:t>
                          </m:r>
                          <m:sSup>
                            <m:sSupPr>
                              <m:ctrlPr>
                                <a:rPr lang="bn-IN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𝒂𝒃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𝒂𝒄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𝐚</m:t>
                          </m:r>
                          <m:r>
                            <a:rPr lang="bn-IN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𝐛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𝐜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2" y="2416016"/>
                <a:ext cx="8561717" cy="3975768"/>
              </a:xfrm>
              <a:prstGeom prst="rect">
                <a:avLst/>
              </a:prstGeom>
              <a:blipFill rotWithShape="1">
                <a:blip r:embed="rId4"/>
                <a:stretch>
                  <a:fillRect l="-1068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96303" y="1895754"/>
                <a:ext cx="6203185" cy="2041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n-IN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bn-IN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𝐚</m:t>
                          </m:r>
                          <m:r>
                            <a:rPr lang="bn-IN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𝐛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𝐜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	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bn-I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303" y="1895754"/>
                <a:ext cx="6203185" cy="2041136"/>
              </a:xfrm>
              <a:prstGeom prst="rect">
                <a:avLst/>
              </a:prstGeom>
              <a:blipFill rotWithShape="1">
                <a:blip r:embed="rId5"/>
                <a:stretch>
                  <a:fillRect l="-2456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6705166" y="1734419"/>
            <a:ext cx="0" cy="498705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63036" y="4057042"/>
                <a:ext cx="5044966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4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IN" sz="2800" b="1" dirty="0" smtClean="0"/>
                  <a:t>নির্ণেয় মান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0" dirty="0">
                        <a:solidFill>
                          <a:srgbClr val="002060"/>
                        </a:solidFill>
                        <a:latin typeface="Cambria Math"/>
                      </a:rPr>
                      <m:t>𝐚</m:t>
                    </m:r>
                    <m:d>
                      <m:dPr>
                        <m:ctrlPr>
                          <a:rPr lang="bn-I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𝐛</m:t>
                        </m:r>
                      </m:e>
                    </m:d>
                  </m:oMath>
                </a14:m>
                <a:r>
                  <a:rPr lang="en-US" sz="3600" b="1" dirty="0" smtClean="0"/>
                  <a:t> </a:t>
                </a:r>
                <a:r>
                  <a:rPr lang="en-US" sz="3600" b="1" i="1" u="sng" dirty="0" smtClean="0"/>
                  <a:t>Ans:</a:t>
                </a:r>
                <a:endParaRPr lang="en-US" sz="3600" b="1" i="1" u="sng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36" y="4057042"/>
                <a:ext cx="5044966" cy="693716"/>
              </a:xfrm>
              <a:prstGeom prst="rect">
                <a:avLst/>
              </a:prstGeom>
              <a:blipFill rotWithShape="1">
                <a:blip r:embed="rId6"/>
                <a:stretch>
                  <a:fillRect t="-6195" b="-3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36120" y="155253"/>
            <a:ext cx="11824138" cy="6566221"/>
            <a:chOff x="0" y="23038"/>
            <a:chExt cx="11824138" cy="6566221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23038"/>
              <a:ext cx="11824138" cy="6566221"/>
              <a:chOff x="0" y="-35887"/>
              <a:chExt cx="11824138" cy="65662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0" y="-35887"/>
                    <a:ext cx="11824138" cy="656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2800" b="1" dirty="0" smtClean="0"/>
                      <a:t>আবার</a:t>
                    </a:r>
                    <a:r>
                      <a:rPr lang="en-US" sz="2800" b="1" dirty="0" smtClean="0"/>
                      <a:t>,</a:t>
                    </a:r>
                    <a:r>
                      <a:rPr lang="bn-IN" sz="2800" b="1" dirty="0" smtClean="0"/>
                      <a:t> দেওয়া আছে, </a:t>
                    </a:r>
                    <a14:m>
                      <m:oMath xmlns:m="http://schemas.openxmlformats.org/officeDocument/2006/math"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𝒂𝒃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oMath>
                    </a14:m>
                    <a:endParaRPr lang="en-US" sz="3600" b="1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en-US" sz="3600" b="1" dirty="0">
                        <a:solidFill>
                          <a:srgbClr val="002060"/>
                        </a:solidFill>
                      </a:rPr>
                      <a:t> </a:t>
                    </a:r>
                    <a:endParaRPr lang="bn-IN" sz="3600" b="1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en-US" sz="2800" b="1" dirty="0" smtClean="0">
                        <a:solidFill>
                          <a:srgbClr val="002060"/>
                        </a:solidFill>
                      </a:rPr>
                      <a:t>		</a:t>
                    </a:r>
                    <a:r>
                      <a:rPr lang="bn-IN" sz="2800" b="1" dirty="0" smtClean="0">
                        <a:solidFill>
                          <a:srgbClr val="002060"/>
                        </a:solidFill>
                      </a:rPr>
                      <a:t>বা,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𝒂𝒃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oMath>
                    </a14:m>
                    <a:endParaRPr lang="en-US" sz="3600" b="1" dirty="0" smtClean="0"/>
                  </a:p>
                  <a:p>
                    <a:endParaRPr lang="bn-IN" sz="3600" b="1" dirty="0" smtClean="0"/>
                  </a:p>
                  <a:p>
                    <a:r>
                      <a:rPr lang="bn-IN" sz="2800" b="1" dirty="0" smtClean="0">
                        <a:solidFill>
                          <a:srgbClr val="002060"/>
                        </a:solidFill>
                      </a:rPr>
                      <a:t>		বা</a:t>
                    </a:r>
                    <a:r>
                      <a:rPr lang="bn-IN" sz="2800" b="1" dirty="0">
                        <a:solidFill>
                          <a:srgbClr val="002060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oMath>
                    </a14:m>
                    <a:endParaRPr lang="bn-IN" sz="3600" b="1" dirty="0" smtClean="0">
                      <a:solidFill>
                        <a:srgbClr val="002060"/>
                      </a:solidFill>
                    </a:endParaRPr>
                  </a:p>
                  <a:p>
                    <a:endParaRPr lang="en-US" sz="3600" b="1" dirty="0" smtClean="0"/>
                  </a:p>
                  <a:p>
                    <a:r>
                      <a:rPr lang="en-US" sz="2800" b="1" dirty="0" smtClean="0">
                        <a:solidFill>
                          <a:srgbClr val="002060"/>
                        </a:solidFill>
                      </a:rPr>
                      <a:t>		</a:t>
                    </a:r>
                    <a:r>
                      <a:rPr lang="bn-IN" sz="2800" b="1" dirty="0" smtClean="0">
                        <a:solidFill>
                          <a:srgbClr val="002060"/>
                        </a:solidFill>
                      </a:rPr>
                      <a:t>বা</a:t>
                    </a:r>
                    <a:r>
                      <a:rPr lang="bn-IN" sz="2800" b="1" dirty="0">
                        <a:solidFill>
                          <a:srgbClr val="002060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oMath>
                    </a14:m>
                    <a:endParaRPr lang="bn-IN" sz="3600" b="1" dirty="0" smtClean="0">
                      <a:solidFill>
                        <a:srgbClr val="002060"/>
                      </a:solidFill>
                    </a:endParaRPr>
                  </a:p>
                  <a:p>
                    <a:endParaRPr lang="bn-IN" sz="3600" b="1" dirty="0" smtClean="0"/>
                  </a:p>
                  <a:p>
                    <a:r>
                      <a:rPr lang="bn-IN" sz="2800" b="1" dirty="0" smtClean="0">
                        <a:solidFill>
                          <a:srgbClr val="002060"/>
                        </a:solidFill>
                      </a:rPr>
                      <a:t>		 </a:t>
                    </a:r>
                    <a14:m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∴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……………(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endParaRPr lang="en-US" sz="3600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-35887"/>
                    <a:ext cx="11824138" cy="656622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5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/>
              <p:cNvSpPr txBox="1"/>
              <p:nvPr/>
            </p:nvSpPr>
            <p:spPr>
              <a:xfrm>
                <a:off x="5350251" y="1636655"/>
                <a:ext cx="60324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/>
                  <a:t>[ উভয় পক্ষকে </a:t>
                </a:r>
                <a:r>
                  <a:rPr lang="en-US" sz="2800" b="1" dirty="0" smtClean="0"/>
                  <a:t>3a </a:t>
                </a:r>
                <a:r>
                  <a:rPr lang="bn-IN" sz="2800" b="1" dirty="0" smtClean="0"/>
                  <a:t>দ্বারা ভাগ করি ]</a:t>
                </a:r>
                <a:endParaRPr lang="en-US" sz="2800" b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555202" y="4350383"/>
              <a:ext cx="5622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/>
                <a:t>[যোজন-বিয়োজন করে ]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6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" grpId="1" animBg="1"/>
      <p:bldP spid="6" grpId="0"/>
      <p:bldP spid="8" grpId="0"/>
      <p:bldP spid="8" grpId="1"/>
      <p:bldP spid="10" grpId="0"/>
      <p:bldP spid="10" grpId="1"/>
      <p:bldP spid="11" grpId="0"/>
      <p:bldP spid="11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23038"/>
            <a:ext cx="11824138" cy="6566221"/>
            <a:chOff x="0" y="23038"/>
            <a:chExt cx="11824138" cy="6566221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23038"/>
              <a:ext cx="11824138" cy="6566221"/>
              <a:chOff x="0" y="-35887"/>
              <a:chExt cx="11824138" cy="65662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0" y="-35887"/>
                    <a:ext cx="11824138" cy="656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/>
                      <a:t>	</a:t>
                    </a:r>
                    <a:r>
                      <a:rPr lang="bn-IN" sz="2800" b="1" dirty="0" smtClean="0"/>
                      <a:t>আবার</a:t>
                    </a:r>
                    <a:r>
                      <a:rPr lang="en-US" sz="2800" b="1" dirty="0" smtClean="0"/>
                      <a:t>,</a:t>
                    </a:r>
                    <a:r>
                      <a:rPr lang="bn-IN" sz="2800" b="1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𝒂𝒃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oMath>
                    </a14:m>
                    <a:endParaRPr lang="en-US" sz="3600" b="1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en-US" sz="3600" b="1" dirty="0">
                        <a:solidFill>
                          <a:srgbClr val="002060"/>
                        </a:solidFill>
                      </a:rPr>
                      <a:t> </a:t>
                    </a:r>
                    <a:endParaRPr lang="bn-IN" sz="3600" b="1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en-US" sz="2800" b="1" dirty="0" smtClean="0">
                        <a:solidFill>
                          <a:srgbClr val="002060"/>
                        </a:solidFill>
                      </a:rPr>
                      <a:t>		</a:t>
                    </a:r>
                    <a:r>
                      <a:rPr lang="bn-IN" sz="2800" b="1" dirty="0" smtClean="0">
                        <a:solidFill>
                          <a:srgbClr val="002060"/>
                        </a:solidFill>
                      </a:rPr>
                      <a:t>বা,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𝒂𝒃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oMath>
                    </a14:m>
                    <a:endParaRPr lang="en-US" sz="3600" b="1" dirty="0" smtClean="0"/>
                  </a:p>
                  <a:p>
                    <a:endParaRPr lang="bn-IN" sz="3600" b="1" dirty="0" smtClean="0"/>
                  </a:p>
                  <a:p>
                    <a:r>
                      <a:rPr lang="bn-IN" sz="2800" b="1" dirty="0" smtClean="0">
                        <a:solidFill>
                          <a:srgbClr val="002060"/>
                        </a:solidFill>
                      </a:rPr>
                      <a:t>		বা</a:t>
                    </a:r>
                    <a:r>
                      <a:rPr lang="bn-IN" sz="2800" b="1" dirty="0">
                        <a:solidFill>
                          <a:srgbClr val="002060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oMath>
                    </a14:m>
                    <a:endParaRPr lang="bn-IN" sz="3600" b="1" dirty="0" smtClean="0">
                      <a:solidFill>
                        <a:srgbClr val="002060"/>
                      </a:solidFill>
                    </a:endParaRPr>
                  </a:p>
                  <a:p>
                    <a:endParaRPr lang="en-US" sz="3600" b="1" dirty="0" smtClean="0"/>
                  </a:p>
                  <a:p>
                    <a:r>
                      <a:rPr lang="en-US" sz="2800" b="1" dirty="0" smtClean="0">
                        <a:solidFill>
                          <a:srgbClr val="002060"/>
                        </a:solidFill>
                      </a:rPr>
                      <a:t>		</a:t>
                    </a:r>
                    <a:r>
                      <a:rPr lang="bn-IN" sz="2800" b="1" dirty="0" smtClean="0">
                        <a:solidFill>
                          <a:srgbClr val="002060"/>
                        </a:solidFill>
                      </a:rPr>
                      <a:t>বা</a:t>
                    </a:r>
                    <a:r>
                      <a:rPr lang="bn-IN" sz="2800" b="1" dirty="0">
                        <a:solidFill>
                          <a:srgbClr val="002060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oMath>
                    </a14:m>
                    <a:endParaRPr lang="bn-IN" sz="3600" b="1" dirty="0" smtClean="0">
                      <a:solidFill>
                        <a:srgbClr val="002060"/>
                      </a:solidFill>
                    </a:endParaRPr>
                  </a:p>
                  <a:p>
                    <a:endParaRPr lang="bn-IN" sz="3600" b="1" dirty="0" smtClean="0"/>
                  </a:p>
                  <a:p>
                    <a:r>
                      <a:rPr lang="bn-IN" sz="2800" b="1" dirty="0" smtClean="0">
                        <a:solidFill>
                          <a:srgbClr val="002060"/>
                        </a:solidFill>
                      </a:rPr>
                      <a:t>		 </a:t>
                    </a:r>
                    <a14:m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∴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……………(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𝒊𝒊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endParaRPr lang="en-US" sz="3600" b="1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-35887"/>
                    <a:ext cx="11824138" cy="656622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15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28"/>
              <p:cNvSpPr txBox="1"/>
              <p:nvPr/>
            </p:nvSpPr>
            <p:spPr>
              <a:xfrm>
                <a:off x="5350251" y="1636655"/>
                <a:ext cx="60324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/>
                  <a:t>[ উভয় পক্ষকে </a:t>
                </a:r>
                <a:r>
                  <a:rPr lang="en-US" sz="2800" b="1" dirty="0" smtClean="0"/>
                  <a:t>3b </a:t>
                </a:r>
                <a:r>
                  <a:rPr lang="bn-IN" sz="2800" b="1" dirty="0" smtClean="0"/>
                  <a:t>দ্বারা ভাগ করি ]</a:t>
                </a:r>
                <a:endParaRPr lang="en-US" sz="2800" b="1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555202" y="4350383"/>
              <a:ext cx="5622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/>
                <a:t>[যোজন-বিয়োজন করে ]</a:t>
              </a:r>
              <a:endParaRPr lang="en-US" sz="2800" b="1" dirty="0"/>
            </a:p>
          </p:txBody>
        </p:sp>
      </p:grpSp>
      <p:sp>
        <p:nvSpPr>
          <p:cNvPr id="30" name="Date Placeholder 20"/>
          <p:cNvSpPr>
            <a:spLocks noGrp="1"/>
          </p:cNvSpPr>
          <p:nvPr/>
        </p:nvSpPr>
        <p:spPr>
          <a:xfrm>
            <a:off x="10530142" y="6419245"/>
            <a:ext cx="1598794" cy="446799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1800" b="1" smtClean="0">
                <a:solidFill>
                  <a:srgbClr val="002060"/>
                </a:solidFill>
              </a:rPr>
              <a:pPr/>
              <a:t>10/14/2021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8890" y="179223"/>
            <a:ext cx="11634952" cy="6447655"/>
            <a:chOff x="218890" y="179223"/>
            <a:chExt cx="11634952" cy="64476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453546" y="179223"/>
                  <a:ext cx="11165640" cy="10806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bn-IN" sz="2800" b="1" dirty="0" smtClean="0">
                      <a:solidFill>
                        <a:srgbClr val="002060"/>
                      </a:solidFill>
                      <a:ea typeface="Cambria Math"/>
                    </a:rPr>
                    <a:t>প্রদত্ত রাশিমালাঃ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bn-IN" sz="4400" b="1" dirty="0" smtClean="0">
                      <a:solidFill>
                        <a:srgbClr val="002060"/>
                      </a:solidFill>
                    </a:rPr>
                    <a:t> </a:t>
                  </a:r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546" y="179223"/>
                  <a:ext cx="11165640" cy="108061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92" b="-129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18890" y="1386982"/>
                  <a:ext cx="11634952" cy="5239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</m:oMath>
                  </a14:m>
                  <a:r>
                    <a:rPr lang="en-US" sz="2800" b="1" i="1" dirty="0" smtClean="0">
                      <a:solidFill>
                        <a:srgbClr val="002060"/>
                      </a:solidFill>
                      <a:latin typeface="Cambria Math"/>
                    </a:rPr>
                    <a:t> </a:t>
                  </a:r>
                  <a:r>
                    <a:rPr lang="bn-IN" sz="2800" b="1" i="1" dirty="0" smtClean="0">
                      <a:solidFill>
                        <a:srgbClr val="002060"/>
                      </a:solidFill>
                      <a:latin typeface="Cambria Math"/>
                    </a:rPr>
                    <a:t>ও 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𝒊𝒊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bn-IN" sz="2800" b="1" dirty="0" smtClean="0">
                      <a:solidFill>
                        <a:srgbClr val="002060"/>
                      </a:solidFill>
                    </a:rPr>
                    <a:t> নং সমীকরণ থেকে মানগুলো বসিয়ে পাই, </a:t>
                  </a:r>
                </a:p>
                <a:p>
                  <a:r>
                    <a:rPr lang="en-US" sz="3200" b="1" dirty="0" smtClean="0">
                      <a:solidFill>
                        <a:srgbClr val="002060"/>
                      </a:solidFill>
                      <a:ea typeface="Cambria Math"/>
                    </a:rPr>
                    <a:t> 				</a:t>
                  </a:r>
                  <a14:m>
                    <m:oMath xmlns:m="http://schemas.openxmlformats.org/officeDocument/2006/math">
                      <m:r>
                        <a:rPr lang="bn-IN" sz="44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a14:m>
                  <a:endParaRPr lang="bn-IN" sz="4800" b="1" dirty="0" smtClean="0">
                    <a:solidFill>
                      <a:srgbClr val="002060"/>
                    </a:solidFill>
                  </a:endParaRPr>
                </a:p>
                <a:p>
                  <a:endParaRPr lang="bn-IN" sz="3600" b="1" dirty="0">
                    <a:solidFill>
                      <a:srgbClr val="002060"/>
                    </a:solidFill>
                  </a:endParaRPr>
                </a:p>
                <a:p>
                  <a:r>
                    <a:rPr lang="en-US" sz="3600" b="1" dirty="0" smtClean="0">
                      <a:solidFill>
                        <a:srgbClr val="002060"/>
                      </a:solidFill>
                      <a:ea typeface="Cambria Math"/>
                    </a:rPr>
                    <a:t> 				</a:t>
                  </a:r>
                  <a14:m>
                    <m:oMath xmlns:m="http://schemas.openxmlformats.org/officeDocument/2006/math">
                      <m:r>
                        <a:rPr lang="bn-IN" sz="4400" b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bn-IN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a14:m>
                  <a:endParaRPr lang="en-US" sz="3600" b="1" dirty="0" smtClean="0">
                    <a:solidFill>
                      <a:srgbClr val="002060"/>
                    </a:solidFill>
                  </a:endParaRPr>
                </a:p>
                <a:p>
                  <a:endParaRPr lang="en-US" sz="3600" b="1" dirty="0">
                    <a:solidFill>
                      <a:srgbClr val="002060"/>
                    </a:solidFill>
                  </a:endParaRPr>
                </a:p>
                <a:p>
                  <a:r>
                    <a:rPr lang="en-US" sz="3600" b="1" dirty="0" smtClean="0">
                      <a:solidFill>
                        <a:srgbClr val="002060"/>
                      </a:solidFill>
                      <a:ea typeface="Cambria Math"/>
                    </a:rPr>
                    <a:t> 				</a:t>
                  </a:r>
                  <a14:m>
                    <m:oMath xmlns:m="http://schemas.openxmlformats.org/officeDocument/2006/math">
                      <m:r>
                        <a:rPr lang="bn-IN" sz="4800" b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a14:m>
                  <a:endParaRPr lang="en-US" sz="3600" b="1" dirty="0" smtClean="0">
                    <a:solidFill>
                      <a:srgbClr val="002060"/>
                    </a:solidFill>
                  </a:endParaRPr>
                </a:p>
                <a:p>
                  <a:endParaRPr lang="en-US" sz="3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890" y="1386982"/>
                  <a:ext cx="11634952" cy="52398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4" t="-1164" b="-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81048" y="719531"/>
                <a:ext cx="5060731" cy="336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b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000" dirty="0" smtClean="0"/>
              </a:p>
              <a:p>
                <a:endParaRPr lang="en-US" sz="4000" dirty="0" smtClean="0"/>
              </a:p>
              <a:p>
                <a:r>
                  <a:rPr lang="en-US" sz="4000" b="1" dirty="0" smtClean="0">
                    <a:solidFill>
                      <a:srgbClr val="002060"/>
                    </a:solidFill>
                    <a:ea typeface="Cambria Math"/>
                  </a:rPr>
                  <a:t> 	    </a:t>
                </a:r>
                <a14:m>
                  <m:oMath xmlns:m="http://schemas.openxmlformats.org/officeDocument/2006/math">
                    <m:r>
                      <a:rPr lang="bn-IN" sz="44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r>
                  <a:rPr lang="en-US" sz="4000" b="1" dirty="0" smtClean="0">
                    <a:solidFill>
                      <a:srgbClr val="002060"/>
                    </a:solidFill>
                    <a:ea typeface="Cambria Math"/>
                  </a:rPr>
                  <a:t> 	    </a:t>
                </a:r>
                <a14:m>
                  <m:oMath xmlns:m="http://schemas.openxmlformats.org/officeDocument/2006/math">
                    <m:r>
                      <a:rPr lang="bn-IN" sz="40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000" dirty="0" smtClean="0"/>
                  <a:t> </a:t>
                </a:r>
                <a:r>
                  <a:rPr lang="en-US" sz="4000" b="1" i="1" u="sng" dirty="0" smtClean="0"/>
                  <a:t>Ans:</a:t>
                </a:r>
                <a:endParaRPr lang="en-US" sz="4000" b="1" i="1" u="sng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48" y="719531"/>
                <a:ext cx="5060731" cy="3366627"/>
              </a:xfrm>
              <a:prstGeom prst="rect">
                <a:avLst/>
              </a:prstGeom>
              <a:blipFill rotWithShape="1">
                <a:blip r:embed="rId5"/>
                <a:stretch>
                  <a:fillRect l="-4212" b="-6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2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6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7408" r="57995" b="532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গণিত পৌনঃপুনিক বাস্তব সংখ্যা ভালো ক্লা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গণিত পৌনঃপুনিক বাস্তব সংখ্যা ভালো ক্লাস</Template>
  <TotalTime>5994</TotalTime>
  <Words>767</Words>
  <Application>Microsoft Office PowerPoint</Application>
  <PresentationFormat>Custom</PresentationFormat>
  <Paragraphs>141</Paragraphs>
  <Slides>17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গণিত পৌনঃপুনিক বাস্তব সংখ্যা ভালো ক্লাস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Sazzad Hossen</cp:lastModifiedBy>
  <cp:revision>904</cp:revision>
  <dcterms:created xsi:type="dcterms:W3CDTF">2021-01-15T11:14:57Z</dcterms:created>
  <dcterms:modified xsi:type="dcterms:W3CDTF">2021-10-13T21:31:47Z</dcterms:modified>
</cp:coreProperties>
</file>