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1" r:id="rId2"/>
    <p:sldId id="273" r:id="rId3"/>
    <p:sldId id="274" r:id="rId4"/>
    <p:sldId id="280" r:id="rId5"/>
    <p:sldId id="282" r:id="rId6"/>
    <p:sldId id="276" r:id="rId7"/>
    <p:sldId id="257" r:id="rId8"/>
    <p:sldId id="269" r:id="rId9"/>
    <p:sldId id="279" r:id="rId10"/>
    <p:sldId id="270" r:id="rId11"/>
    <p:sldId id="267" r:id="rId12"/>
    <p:sldId id="262" r:id="rId13"/>
    <p:sldId id="258" r:id="rId14"/>
    <p:sldId id="271" r:id="rId15"/>
    <p:sldId id="263" r:id="rId16"/>
    <p:sldId id="264" r:id="rId17"/>
    <p:sldId id="265" r:id="rId18"/>
    <p:sldId id="259" r:id="rId19"/>
    <p:sldId id="260" r:id="rId20"/>
    <p:sldId id="278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FD28E-FD61-43AE-A479-06930931C78C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ACA2E-17BE-462F-B16A-66D961903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5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9E91-4DA0-4C5C-9A1C-FAF60C0F0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6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1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0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9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6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D5DF-4A03-422B-B69E-55E0FF239166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B671-7B1A-4237-A170-36AA74ABE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6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0.png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10" Type="http://schemas.openxmlformats.org/officeDocument/2006/relationships/image" Target="../media/image14.png"/><Relationship Id="rId4" Type="http://schemas.openxmlformats.org/officeDocument/2006/relationships/image" Target="../media/image81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9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21" Type="http://schemas.openxmlformats.org/officeDocument/2006/relationships/image" Target="../media/image200.png"/><Relationship Id="rId7" Type="http://schemas.openxmlformats.org/officeDocument/2006/relationships/image" Target="../media/image41.png"/><Relationship Id="rId12" Type="http://schemas.openxmlformats.org/officeDocument/2006/relationships/image" Target="../media/image110.png"/><Relationship Id="rId17" Type="http://schemas.openxmlformats.org/officeDocument/2006/relationships/image" Target="../media/image160.png"/><Relationship Id="rId2" Type="http://schemas.openxmlformats.org/officeDocument/2006/relationships/image" Target="../media/image290.png"/><Relationship Id="rId16" Type="http://schemas.openxmlformats.org/officeDocument/2006/relationships/image" Target="../media/image150.png"/><Relationship Id="rId20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100.png"/><Relationship Id="rId15" Type="http://schemas.openxmlformats.org/officeDocument/2006/relationships/image" Target="../media/image140.png"/><Relationship Id="rId23" Type="http://schemas.openxmlformats.org/officeDocument/2006/relationships/image" Target="../media/image220.png"/><Relationship Id="rId10" Type="http://schemas.openxmlformats.org/officeDocument/2006/relationships/image" Target="../media/image90.png"/><Relationship Id="rId19" Type="http://schemas.openxmlformats.org/officeDocument/2006/relationships/image" Target="../media/image18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Relationship Id="rId22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4A558-C0F9-402C-B20B-D49DAE3CC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2035" y="1236488"/>
                <a:ext cx="12311269" cy="4031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শ্রেণির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মধ্যবিন্দুঃ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মধ্যবিন্দু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উর্ধ্বসীমা+নিম্নসীমা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÷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2|</a:t>
                </a:r>
                <a:endPara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শ্রেণিরব্যাপ্তিঃ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যেকোনো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শ্রেণির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উর্ধ্বসীমা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নিম্নসীমার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ব্যবধান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হলো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শ্রেণির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শ্রেণিব্যাপ্তি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।</a:t>
                </a:r>
                <a:r>
                  <a:rPr lang="bn-BD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পরিসরঃ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সর্ব্বোচ্চ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সর্বনিম্ন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+ ১।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শ্রেণিসংখ্যাঃ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শ্রেণিসংখ্যা = (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পরিসর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÷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শ্রেণিব্যাপ্তি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পূর্ণসংখ্যায়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ঘটনসংখ্যাঃ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যতগুলো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ট্যালি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পড়বে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ততো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ঘটনসংখ্যা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গড়ঃ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গড়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÷ 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সমূহের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মধ্যকঃ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মধ্যক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ক্রমানুসারে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সাজালে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তথ্যের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ঠিক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মাঝের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মানটিকে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মধ্যক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বলা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।</a:t>
                </a:r>
                <a:endParaRPr lang="en-US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 2" panose="05020102010507070707" pitchFamily="18" charset="2"/>
                  </a:rPr>
                  <a:t>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প্রচুরকঃ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প্রচুরক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=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উপাত্তের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রাশিটি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সবচেয়ে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বেশি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ঘটে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তাকে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প্রচুরক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বলে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Wingdings" panose="05000000000000000000" pitchFamily="2" charset="2"/>
                  </a:rPr>
                  <a:t>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5" y="1236488"/>
                <a:ext cx="12311269" cy="4031873"/>
              </a:xfrm>
              <a:prstGeom prst="rect">
                <a:avLst/>
              </a:prstGeom>
              <a:blipFill>
                <a:blip r:embed="rId2"/>
                <a:stretch>
                  <a:fillRect l="-1288" t="-3480" b="-4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49148" y="179274"/>
            <a:ext cx="4187687" cy="3484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2626" y="1186934"/>
            <a:ext cx="8912185" cy="1556266"/>
            <a:chOff x="1495810" y="3159195"/>
            <a:chExt cx="6047990" cy="1556266"/>
          </a:xfrm>
        </p:grpSpPr>
        <p:sp>
          <p:nvSpPr>
            <p:cNvPr id="3" name="TextBox 2"/>
            <p:cNvSpPr txBox="1"/>
            <p:nvPr/>
          </p:nvSpPr>
          <p:spPr>
            <a:xfrm>
              <a:off x="4267200" y="3159195"/>
              <a:ext cx="304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রাশির সমষ্টি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67200" y="3946020"/>
              <a:ext cx="3276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রাশির সংখ্যা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95810" y="3276600"/>
              <a:ext cx="30756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err="1" smtClean="0">
                  <a:latin typeface="NikoshBAN" pitchFamily="2" charset="0"/>
                  <a:cs typeface="NikoshBAN" pitchFamily="2" charset="0"/>
                </a:rPr>
                <a:t>সরাসরি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গড় </a:t>
              </a:r>
              <a:r>
                <a:rPr lang="bn-BD" sz="6600" dirty="0">
                  <a:latin typeface="NikoshBAN" pitchFamily="2" charset="0"/>
                  <a:cs typeface="NikoshBAN" pitchFamily="2" charset="0"/>
                </a:rPr>
                <a:t>=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456648" y="3757419"/>
              <a:ext cx="2895600" cy="248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75085"/>
              </p:ext>
            </p:extLst>
          </p:nvPr>
        </p:nvGraphicFramePr>
        <p:xfrm>
          <a:off x="7567924" y="4708734"/>
          <a:ext cx="4495800" cy="173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3" imgW="1015920" imgH="431640" progId="Equation.3">
                  <p:embed/>
                </p:oleObj>
              </mc:Choice>
              <mc:Fallback>
                <p:oleObj name="Equation" r:id="rId3" imgW="101592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924" y="4708734"/>
                        <a:ext cx="4495800" cy="1738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1479" y="5128738"/>
            <a:ext cx="6176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প্রদ্ধতিতে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51680"/>
              </p:ext>
            </p:extLst>
          </p:nvPr>
        </p:nvGraphicFramePr>
        <p:xfrm>
          <a:off x="6670552" y="2743200"/>
          <a:ext cx="3145272" cy="1626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5" imgW="609480" imgH="431640" progId="Equation.3">
                  <p:embed/>
                </p:oleObj>
              </mc:Choice>
              <mc:Fallback>
                <p:oleObj name="Equation" r:id="rId5" imgW="609480" imgH="431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552" y="2743200"/>
                        <a:ext cx="3145272" cy="1626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3124202"/>
            <a:ext cx="3896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গাণিতক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152401"/>
            <a:ext cx="6934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গড় নির্ণয়ের সূত্রসমূহ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813" y="1399679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0813" y="3258252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197" y="522107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1116" y="847970"/>
            <a:ext cx="702425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ধাপসমূহ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43516" y="1416010"/>
            <a:ext cx="70104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১) শ্রেণিসমূহের মধ্যমান নির্ণয় করা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7368" y="1956342"/>
            <a:ext cx="695497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মধ্যমানসমূহ থেকে অনুমিত গড় (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ধরা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29657" y="2510524"/>
            <a:ext cx="696883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ধাপ বিচ্যুতি নির্ণয় করা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2789" y="3050852"/>
            <a:ext cx="825169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ধাপ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বিচ্যুতিকে সংশ্লিষ্ট শ্রেণির গণসংখ্যা দ্বারা গুণ করা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43516" y="3723909"/>
            <a:ext cx="11209446" cy="111870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৫) বিচ্যুতির গড় নির্ণয় করা এবং এর সাথে অনুমিত গড় যোগ করে কাঙ্কিত গড় নির্ণয় করা।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1116" y="4793673"/>
                <a:ext cx="7329048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n w="0"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সংক্ষিপ্ত পদ্ধতিতে গড়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BD" sz="3200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acc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6" y="4793673"/>
                <a:ext cx="7329048" cy="832344"/>
              </a:xfrm>
              <a:prstGeom prst="rect">
                <a:avLst/>
              </a:prstGeom>
              <a:blipFill>
                <a:blip r:embed="rId2"/>
                <a:stretch>
                  <a:fillRect l="-2163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0281" y="5618563"/>
                <a:ext cx="11711719" cy="107721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BD" sz="3200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গড়,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a=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অনুমিত গড়,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শ্রেণির গণসংখ্যা,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শ্রেণির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গণসংখ্যা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শ্রেণির </a:t>
                </a:r>
                <a:r>
                  <a:rPr lang="bn-BD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ধাপ </a:t>
                </a:r>
                <a:r>
                  <a:rPr lang="bn-BD" sz="32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বিচ্যুতি</a:t>
                </a:r>
                <a:r>
                  <a:rPr lang="en-US" sz="32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32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h= </a:t>
                </a:r>
                <a:r>
                  <a:rPr lang="bn-BD" sz="32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ব্যাপ্তি।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1" y="5618563"/>
                <a:ext cx="11711719" cy="1077218"/>
              </a:xfrm>
              <a:prstGeom prst="rect">
                <a:avLst/>
              </a:prstGeom>
              <a:blipFill>
                <a:blip r:embed="rId3"/>
                <a:stretch>
                  <a:fillRect l="-1353" t="-13068" b="-2045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358887" y="177187"/>
            <a:ext cx="4611756" cy="58477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</a:t>
            </a:r>
            <a:endParaRPr lang="en-US" sz="3200" u="sng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947D4F2-5D33-4A32-9D73-1FF2F5C24016}"/>
              </a:ext>
            </a:extLst>
          </p:cNvPr>
          <p:cNvSpPr txBox="1"/>
          <p:nvPr/>
        </p:nvSpPr>
        <p:spPr>
          <a:xfrm>
            <a:off x="602904" y="1030365"/>
            <a:ext cx="10447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অনুমিত গড় ও বিচ্যুতির গড়ের সমষ্টিকে সংক্ষিপ্ত গড় বলে।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6ABC95-3A97-481C-9038-FA723086E3B0}"/>
              </a:ext>
            </a:extLst>
          </p:cNvPr>
          <p:cNvSpPr txBox="1"/>
          <p:nvPr/>
        </p:nvSpPr>
        <p:spPr>
          <a:xfrm>
            <a:off x="1220686" y="2753856"/>
            <a:ext cx="10266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শ্রেণির নিম্ন মান ও উচ্চ মানের গড়কে শ্রেণির মধ্যবিন্দু বলে।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5AE80E-CCCE-4FE4-9CFB-253B77E3AE9C}"/>
              </a:ext>
            </a:extLst>
          </p:cNvPr>
          <p:cNvSpPr txBox="1"/>
          <p:nvPr/>
        </p:nvSpPr>
        <p:spPr>
          <a:xfrm>
            <a:off x="1220687" y="4437348"/>
            <a:ext cx="10447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 মধ্যবিন্দু হতে </a:t>
            </a: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অনুমিত গড়ের বিয়োগফল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সাথে শ্রেণিব্যপ্তির ভাগফল হল বিচ্যুতি</a:t>
            </a:r>
            <a:r>
              <a:rPr lang="bn-BD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7322" y="1078252"/>
            <a:ext cx="10455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বার্ষিক পরীক্ষায় ৯ম শ্রেণির </a:t>
            </a:r>
            <a:r>
              <a:rPr lang="bn-BD" sz="3600" b="1" dirty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৫০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শিক্ষার্থীর গণিতে প্রাপ্ত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নম্বরগুলো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/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1D1C1A19-6342-4F0A-8ACF-FEFB15BFF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8445"/>
              </p:ext>
            </p:extLst>
          </p:nvPr>
        </p:nvGraphicFramePr>
        <p:xfrm>
          <a:off x="251790" y="2802587"/>
          <a:ext cx="11728174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6767">
                  <a:extLst>
                    <a:ext uri="{9D8B030D-6E8A-4147-A177-3AD203B41FA5}">
                      <a16:colId xmlns:a16="http://schemas.microsoft.com/office/drawing/2014/main" val="3642929314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2026862414"/>
                    </a:ext>
                  </a:extLst>
                </a:gridCol>
                <a:gridCol w="1378226">
                  <a:extLst>
                    <a:ext uri="{9D8B030D-6E8A-4147-A177-3AD203B41FA5}">
                      <a16:colId xmlns:a16="http://schemas.microsoft.com/office/drawing/2014/main" val="1742350502"/>
                    </a:ext>
                  </a:extLst>
                </a:gridCol>
                <a:gridCol w="1364974">
                  <a:extLst>
                    <a:ext uri="{9D8B030D-6E8A-4147-A177-3AD203B41FA5}">
                      <a16:colId xmlns:a16="http://schemas.microsoft.com/office/drawing/2014/main" val="3550564462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4162632119"/>
                    </a:ext>
                  </a:extLst>
                </a:gridCol>
                <a:gridCol w="1484244">
                  <a:extLst>
                    <a:ext uri="{9D8B030D-6E8A-4147-A177-3AD203B41FA5}">
                      <a16:colId xmlns:a16="http://schemas.microsoft.com/office/drawing/2014/main" val="808059932"/>
                    </a:ext>
                  </a:extLst>
                </a:gridCol>
                <a:gridCol w="1444487">
                  <a:extLst>
                    <a:ext uri="{9D8B030D-6E8A-4147-A177-3AD203B41FA5}">
                      <a16:colId xmlns:a16="http://schemas.microsoft.com/office/drawing/2014/main" val="1193223815"/>
                    </a:ext>
                  </a:extLst>
                </a:gridCol>
                <a:gridCol w="1881807">
                  <a:extLst>
                    <a:ext uri="{9D8B030D-6E8A-4147-A177-3AD203B41FA5}">
                      <a16:colId xmlns:a16="http://schemas.microsoft.com/office/drawing/2014/main" val="1352943591"/>
                    </a:ext>
                  </a:extLst>
                </a:gridCol>
              </a:tblGrid>
              <a:tr h="2921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শ্রেণি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ব্যাপ্তি</a:t>
                      </a:r>
                      <a:endParaRPr lang="bn-BD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31-40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41-50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51-60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61-70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71-80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81-90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91-100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563196"/>
                  </a:ext>
                </a:extLst>
              </a:tr>
              <a:tr h="405127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/>
                        <a:t>গণসংখ্যা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/>
                        </a:rPr>
                        <a:t>3</a:t>
                      </a:r>
                      <a:endParaRPr lang="en-US" sz="3200" dirty="0">
                        <a:latin typeface="NikoshBAN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/>
                        </a:rPr>
                        <a:t>5</a:t>
                      </a:r>
                      <a:endParaRPr lang="en-US" sz="3200" dirty="0">
                        <a:latin typeface="NikoshBAN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/>
                        </a:rPr>
                        <a:t>7</a:t>
                      </a:r>
                      <a:endParaRPr lang="en-US" sz="3200" dirty="0">
                        <a:latin typeface="NikoshBAN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/>
                        </a:rPr>
                        <a:t>13</a:t>
                      </a:r>
                      <a:endParaRPr lang="en-US" sz="3200" dirty="0">
                        <a:latin typeface="NikoshBAN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/>
                        </a:rPr>
                        <a:t>10</a:t>
                      </a:r>
                      <a:endParaRPr lang="en-US" sz="3200" dirty="0">
                        <a:latin typeface="NikoshBAN" panose="0200000000000000000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7</a:t>
                      </a:r>
                      <a:endParaRPr lang="en-US" sz="3200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5</a:t>
                      </a:r>
                      <a:endParaRPr lang="en-US" sz="3200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70944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7322" y="4972513"/>
            <a:ext cx="4677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87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14063" y="1622577"/>
            <a:ext cx="4586458" cy="5215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660996"/>
                  </p:ext>
                </p:extLst>
              </p:nvPr>
            </p:nvGraphicFramePr>
            <p:xfrm>
              <a:off x="624114" y="1335268"/>
              <a:ext cx="6358577" cy="556377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2115">
                      <a:extLst>
                        <a:ext uri="{9D8B030D-6E8A-4147-A177-3AD203B41FA5}">
                          <a16:colId xmlns:a16="http://schemas.microsoft.com/office/drawing/2014/main" val="1818944668"/>
                        </a:ext>
                      </a:extLst>
                    </a:gridCol>
                    <a:gridCol w="986971">
                      <a:extLst>
                        <a:ext uri="{9D8B030D-6E8A-4147-A177-3AD203B41FA5}">
                          <a16:colId xmlns:a16="http://schemas.microsoft.com/office/drawing/2014/main" val="2611167274"/>
                        </a:ext>
                      </a:extLst>
                    </a:gridCol>
                    <a:gridCol w="1262743">
                      <a:extLst>
                        <a:ext uri="{9D8B030D-6E8A-4147-A177-3AD203B41FA5}">
                          <a16:colId xmlns:a16="http://schemas.microsoft.com/office/drawing/2014/main" val="4196231580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621806054"/>
                        </a:ext>
                      </a:extLst>
                    </a:gridCol>
                    <a:gridCol w="1046348">
                      <a:extLst>
                        <a:ext uri="{9D8B030D-6E8A-4147-A177-3AD203B41FA5}">
                          <a16:colId xmlns:a16="http://schemas.microsoft.com/office/drawing/2014/main" val="3119350940"/>
                        </a:ext>
                      </a:extLst>
                    </a:gridCol>
                  </a:tblGrid>
                  <a:tr h="10442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/>
                            <a:t>শ্রেণি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মধ্যমান</a:t>
                          </a:r>
                          <a:endParaRPr lang="en-US" sz="240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ঘটন</a:t>
                          </a:r>
                          <a:r>
                            <a:rPr lang="bn-BD" sz="2400" baseline="0" dirty="0"/>
                            <a:t> </a:t>
                          </a:r>
                          <a:r>
                            <a:rPr lang="bn-BD" sz="2400" baseline="0" dirty="0" smtClean="0"/>
                            <a:t>সংখ্যা</a:t>
                          </a:r>
                          <a:endParaRPr lang="en-US" sz="2400" baseline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ধাপ</a:t>
                          </a:r>
                          <a:r>
                            <a:rPr lang="bn-BD" sz="2400" baseline="0" dirty="0" smtClean="0"/>
                            <a:t> বিচ্যুতি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1115217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31-40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7996393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41-50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2779259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51-60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463457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61-70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07341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71-80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492172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81-90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930887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91-100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667852"/>
                      </a:ext>
                    </a:extLst>
                  </a:tr>
                  <a:tr h="4384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মোট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0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660996"/>
                  </p:ext>
                </p:extLst>
              </p:nvPr>
            </p:nvGraphicFramePr>
            <p:xfrm>
              <a:off x="624114" y="1335268"/>
              <a:ext cx="6358577" cy="556377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32115">
                      <a:extLst>
                        <a:ext uri="{9D8B030D-6E8A-4147-A177-3AD203B41FA5}">
                          <a16:colId xmlns:a16="http://schemas.microsoft.com/office/drawing/2014/main" val="1818944668"/>
                        </a:ext>
                      </a:extLst>
                    </a:gridCol>
                    <a:gridCol w="986971">
                      <a:extLst>
                        <a:ext uri="{9D8B030D-6E8A-4147-A177-3AD203B41FA5}">
                          <a16:colId xmlns:a16="http://schemas.microsoft.com/office/drawing/2014/main" val="2611167274"/>
                        </a:ext>
                      </a:extLst>
                    </a:gridCol>
                    <a:gridCol w="1262743">
                      <a:extLst>
                        <a:ext uri="{9D8B030D-6E8A-4147-A177-3AD203B41FA5}">
                          <a16:colId xmlns:a16="http://schemas.microsoft.com/office/drawing/2014/main" val="4196231580"/>
                        </a:ext>
                      </a:extLst>
                    </a:gridCol>
                    <a:gridCol w="1930400">
                      <a:extLst>
                        <a:ext uri="{9D8B030D-6E8A-4147-A177-3AD203B41FA5}">
                          <a16:colId xmlns:a16="http://schemas.microsoft.com/office/drawing/2014/main" val="621806054"/>
                        </a:ext>
                      </a:extLst>
                    </a:gridCol>
                    <a:gridCol w="1046348">
                      <a:extLst>
                        <a:ext uri="{9D8B030D-6E8A-4147-A177-3AD203B41FA5}">
                          <a16:colId xmlns:a16="http://schemas.microsoft.com/office/drawing/2014/main" val="3119350940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/>
                            <a:t>শ্রেণি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15432" t="-4103" r="-432099" b="-38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68599" t="-4103" r="-238164" b="-38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175394" t="-4103" r="-55521" b="-38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1"/>
                          <a:stretch>
                            <a:fillRect l="-507558" t="-4103" r="-2326" b="-3810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1115217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31-40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7996393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41-50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2779259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51-60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463457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61-70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07341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71-80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492172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81-90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930887"/>
                      </a:ext>
                    </a:extLst>
                  </a:tr>
                  <a:tr h="5596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91-100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6678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মোট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01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24114" y="812798"/>
            <a:ext cx="648326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জন্য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847264" y="2949929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8299" y="2426127"/>
            <a:ext cx="91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6646" y="5724856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4692" y="5169109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74693" y="4598848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74693" y="4066897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26646" y="3534704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53400" y="3039702"/>
                <a:ext cx="3370809" cy="816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BD" sz="2400" b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নিম্নসীমা</m:t>
                          </m:r>
                          <m:r>
                            <m:rPr>
                              <m:nor/>
                            </m:rPr>
                            <a:rPr lang="bn-BD" sz="2400" b="1" i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bn-BD" sz="2400" b="1" i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bn-BD" sz="2400" b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উচ্চসীমা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039702"/>
                <a:ext cx="3370809" cy="816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823960" y="4118525"/>
                <a:ext cx="2396834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  <m:r>
                          <m:rPr>
                            <m:nor/>
                          </m:rPr>
                          <a:rPr lang="bn-BD" sz="2400" b="1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400" b="1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40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960" y="4118525"/>
                <a:ext cx="2396834" cy="682046"/>
              </a:xfrm>
              <a:prstGeom prst="rect">
                <a:avLst/>
              </a:prstGeom>
              <a:blipFill>
                <a:blip r:embed="rId4"/>
                <a:stretch>
                  <a:fillRect l="-4071" b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448502" y="4976126"/>
                <a:ext cx="2701637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𝟕𝟏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502" y="4976126"/>
                <a:ext cx="2701637" cy="624082"/>
              </a:xfrm>
              <a:prstGeom prst="rect">
                <a:avLst/>
              </a:prstGeom>
              <a:blipFill>
                <a:blip r:embed="rId5"/>
                <a:stretch>
                  <a:fillRect l="-3612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8478982" y="5872533"/>
            <a:ext cx="275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en-US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65818" y="3283532"/>
                <a:ext cx="23867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818" y="3283532"/>
                <a:ext cx="2386780" cy="461665"/>
              </a:xfrm>
              <a:prstGeom prst="rect">
                <a:avLst/>
              </a:prstGeom>
              <a:blipFill>
                <a:blip r:embed="rId6"/>
                <a:stretch>
                  <a:fillRect l="-382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679226" y="2409538"/>
            <a:ext cx="548640" cy="5353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/>
          <p:cNvSpPr/>
          <p:nvPr/>
        </p:nvSpPr>
        <p:spPr>
          <a:xfrm>
            <a:off x="9062584" y="2977839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8433748" y="4298439"/>
            <a:ext cx="32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8176" y="2072422"/>
            <a:ext cx="268691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খছড়া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148132" y="2382585"/>
            <a:ext cx="548640" cy="5353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Oval 60"/>
          <p:cNvSpPr/>
          <p:nvPr/>
        </p:nvSpPr>
        <p:spPr>
          <a:xfrm>
            <a:off x="10087462" y="2943413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7012664" y="1621176"/>
            <a:ext cx="4587857" cy="52157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445725" y="2796212"/>
                <a:ext cx="3072946" cy="816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BD" sz="2400" b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নিম্নসীমা</m:t>
                          </m:r>
                          <m:r>
                            <m:rPr>
                              <m:nor/>
                            </m:rPr>
                            <a:rPr lang="bn-BD" sz="2400" b="1" i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bn-BD" sz="2400" b="1" i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bn-BD" sz="2400" b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উচ্চসীমা</m:t>
                          </m:r>
                        </m:num>
                        <m:den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725" y="2796212"/>
                <a:ext cx="3072946" cy="8166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9214483" y="3869966"/>
                <a:ext cx="2447314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41</m:t>
                        </m:r>
                        <m:r>
                          <m:rPr>
                            <m:nor/>
                          </m:rPr>
                          <a:rPr lang="bn-BD" sz="2400" b="1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400" b="1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1" i="0" smtClean="0"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50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483" y="3869966"/>
                <a:ext cx="2447314" cy="682046"/>
              </a:xfrm>
              <a:prstGeom prst="rect">
                <a:avLst/>
              </a:prstGeom>
              <a:blipFill>
                <a:blip r:embed="rId8"/>
                <a:stretch>
                  <a:fillRect l="-3990" b="-1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8868292" y="4619162"/>
                <a:ext cx="2701637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𝟗𝟏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292" y="4619162"/>
                <a:ext cx="2701637" cy="624082"/>
              </a:xfrm>
              <a:prstGeom prst="rect">
                <a:avLst/>
              </a:prstGeom>
              <a:blipFill>
                <a:blip r:embed="rId9"/>
                <a:stretch>
                  <a:fillRect l="-3612" b="-1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8840584" y="5440905"/>
            <a:ext cx="275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162017" y="3028619"/>
                <a:ext cx="2432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মধ্যমান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017" y="3028619"/>
                <a:ext cx="2432651" cy="461665"/>
              </a:xfrm>
              <a:prstGeom prst="rect">
                <a:avLst/>
              </a:prstGeom>
              <a:blipFill>
                <a:blip r:embed="rId10"/>
                <a:stretch>
                  <a:fillRect l="-401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705202" y="2967360"/>
            <a:ext cx="548640" cy="5353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Oval 67"/>
          <p:cNvSpPr/>
          <p:nvPr/>
        </p:nvSpPr>
        <p:spPr>
          <a:xfrm>
            <a:off x="9226927" y="273598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/>
          <p:cNvSpPr/>
          <p:nvPr/>
        </p:nvSpPr>
        <p:spPr>
          <a:xfrm>
            <a:off x="8849988" y="4020300"/>
            <a:ext cx="328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Times New Roman" panose="02020603050405020304" pitchFamily="18" charset="0"/>
                <a:cs typeface="NikoshBAN" panose="02000000000000000000" pitchFamily="2" charset="0"/>
              </a:rPr>
              <a:t>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54376" y="1824763"/>
            <a:ext cx="2686916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34018" y="2967360"/>
            <a:ext cx="548640" cy="5353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Oval 71"/>
          <p:cNvSpPr/>
          <p:nvPr/>
        </p:nvSpPr>
        <p:spPr>
          <a:xfrm>
            <a:off x="10227120" y="2709612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Left Arrow Callout 75"/>
          <p:cNvSpPr/>
          <p:nvPr/>
        </p:nvSpPr>
        <p:spPr>
          <a:xfrm>
            <a:off x="2525453" y="4093277"/>
            <a:ext cx="498767" cy="417858"/>
          </a:xfrm>
          <a:prstGeom prst="left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823870" y="4016824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Rectangle 44"/>
          <p:cNvSpPr/>
          <p:nvPr/>
        </p:nvSpPr>
        <p:spPr>
          <a:xfrm>
            <a:off x="4598928" y="149560"/>
            <a:ext cx="4579996" cy="59207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</a:t>
            </a:r>
            <a:endParaRPr lang="en-US" sz="3200" u="sng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4" grpId="0"/>
      <p:bldP spid="25" grpId="0"/>
      <p:bldP spid="30" grpId="0"/>
      <p:bldP spid="31" grpId="0"/>
      <p:bldP spid="3" grpId="0"/>
      <p:bldP spid="41" grpId="0"/>
      <p:bldP spid="43" grpId="0"/>
      <p:bldP spid="5" grpId="0"/>
      <p:bldP spid="6" grpId="0" animBg="1"/>
      <p:bldP spid="42" grpId="0" animBg="1"/>
      <p:bldP spid="7" grpId="0"/>
      <p:bldP spid="8" grpId="0" animBg="1"/>
      <p:bldP spid="60" grpId="0" animBg="1"/>
      <p:bldP spid="61" grpId="0" animBg="1"/>
      <p:bldP spid="11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 animBg="1"/>
      <p:bldP spid="76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60853" y="1561617"/>
            <a:ext cx="4567698" cy="52299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463958"/>
                  </p:ext>
                </p:extLst>
              </p:nvPr>
            </p:nvGraphicFramePr>
            <p:xfrm>
              <a:off x="624114" y="1208766"/>
              <a:ext cx="6358577" cy="557303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94179">
                      <a:extLst>
                        <a:ext uri="{9D8B030D-6E8A-4147-A177-3AD203B41FA5}">
                          <a16:colId xmlns:a16="http://schemas.microsoft.com/office/drawing/2014/main" val="1818944668"/>
                        </a:ext>
                      </a:extLst>
                    </a:gridCol>
                    <a:gridCol w="1082083">
                      <a:extLst>
                        <a:ext uri="{9D8B030D-6E8A-4147-A177-3AD203B41FA5}">
                          <a16:colId xmlns:a16="http://schemas.microsoft.com/office/drawing/2014/main" val="2611167274"/>
                        </a:ext>
                      </a:extLst>
                    </a:gridCol>
                    <a:gridCol w="1167038">
                      <a:extLst>
                        <a:ext uri="{9D8B030D-6E8A-4147-A177-3AD203B41FA5}">
                          <a16:colId xmlns:a16="http://schemas.microsoft.com/office/drawing/2014/main" val="4196231580"/>
                        </a:ext>
                      </a:extLst>
                    </a:gridCol>
                    <a:gridCol w="1841970">
                      <a:extLst>
                        <a:ext uri="{9D8B030D-6E8A-4147-A177-3AD203B41FA5}">
                          <a16:colId xmlns:a16="http://schemas.microsoft.com/office/drawing/2014/main" val="621806054"/>
                        </a:ext>
                      </a:extLst>
                    </a:gridCol>
                    <a:gridCol w="1173307">
                      <a:extLst>
                        <a:ext uri="{9D8B030D-6E8A-4147-A177-3AD203B41FA5}">
                          <a16:colId xmlns:a16="http://schemas.microsoft.com/office/drawing/2014/main" val="3119350940"/>
                        </a:ext>
                      </a:extLst>
                    </a:gridCol>
                  </a:tblGrid>
                  <a:tr h="1067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/>
                            <a:t>শ্রেণি</a:t>
                          </a:r>
                          <a:endParaRPr lang="en-US" sz="20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/>
                            <a:t>মধ্যমান</a:t>
                          </a:r>
                          <a:endParaRPr lang="en-US" sz="200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/>
                            <a:t>ঘটন</a:t>
                          </a:r>
                          <a:r>
                            <a:rPr lang="bn-BD" sz="2000" baseline="0" dirty="0"/>
                            <a:t> </a:t>
                          </a:r>
                          <a:r>
                            <a:rPr lang="bn-BD" sz="2000" baseline="0" dirty="0" smtClean="0"/>
                            <a:t>সংখ্যা</a:t>
                          </a:r>
                          <a:endParaRPr lang="en-US" sz="2000" baseline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/>
                            <a:t>ধাপ</a:t>
                          </a:r>
                          <a:r>
                            <a:rPr lang="bn-BD" sz="2000" baseline="0" dirty="0" smtClean="0"/>
                            <a:t> বিচ্যুতি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1115217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31-40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7996393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41-50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2779259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51-60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463457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61-70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13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07341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71-80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492172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81-90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930887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91-100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667852"/>
                      </a:ext>
                    </a:extLst>
                  </a:tr>
                  <a:tr h="4474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/>
                            <a:t>মোট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0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3463958"/>
                  </p:ext>
                </p:extLst>
              </p:nvPr>
            </p:nvGraphicFramePr>
            <p:xfrm>
              <a:off x="624114" y="1208766"/>
              <a:ext cx="6358577" cy="557303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094179">
                      <a:extLst>
                        <a:ext uri="{9D8B030D-6E8A-4147-A177-3AD203B41FA5}">
                          <a16:colId xmlns:a16="http://schemas.microsoft.com/office/drawing/2014/main" val="1818944668"/>
                        </a:ext>
                      </a:extLst>
                    </a:gridCol>
                    <a:gridCol w="1082083">
                      <a:extLst>
                        <a:ext uri="{9D8B030D-6E8A-4147-A177-3AD203B41FA5}">
                          <a16:colId xmlns:a16="http://schemas.microsoft.com/office/drawing/2014/main" val="2611167274"/>
                        </a:ext>
                      </a:extLst>
                    </a:gridCol>
                    <a:gridCol w="1167038">
                      <a:extLst>
                        <a:ext uri="{9D8B030D-6E8A-4147-A177-3AD203B41FA5}">
                          <a16:colId xmlns:a16="http://schemas.microsoft.com/office/drawing/2014/main" val="4196231580"/>
                        </a:ext>
                      </a:extLst>
                    </a:gridCol>
                    <a:gridCol w="1841970">
                      <a:extLst>
                        <a:ext uri="{9D8B030D-6E8A-4147-A177-3AD203B41FA5}">
                          <a16:colId xmlns:a16="http://schemas.microsoft.com/office/drawing/2014/main" val="621806054"/>
                        </a:ext>
                      </a:extLst>
                    </a:gridCol>
                    <a:gridCol w="1173307">
                      <a:extLst>
                        <a:ext uri="{9D8B030D-6E8A-4147-A177-3AD203B41FA5}">
                          <a16:colId xmlns:a16="http://schemas.microsoft.com/office/drawing/2014/main" val="3119350940"/>
                        </a:ext>
                      </a:extLst>
                    </a:gridCol>
                  </a:tblGrid>
                  <a:tr h="10678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/>
                            <a:t>শ্রেণি</a:t>
                          </a:r>
                          <a:endParaRPr lang="en-US" sz="20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2260" t="-2857" r="-390395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6458" t="-2857" r="-259896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82119" t="-2857" r="-65232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41451" t="-2857" r="-2073" b="-4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1115217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31-40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7996393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41-50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2779259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51-60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463457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61-70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13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07341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71-80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492172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81-90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930887"/>
                      </a:ext>
                    </a:extLst>
                  </a:tr>
                  <a:tr h="5796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91-100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667852"/>
                      </a:ext>
                    </a:extLst>
                  </a:tr>
                  <a:tr h="4474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 smtClean="0"/>
                            <a:t>মোট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01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40080" y="654469"/>
            <a:ext cx="64673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জন্য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789206" y="2808419"/>
            <a:ext cx="90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9768" y="2241075"/>
            <a:ext cx="100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8588" y="5728486"/>
            <a:ext cx="90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95.5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6634" y="5143711"/>
            <a:ext cx="90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6635" y="4558936"/>
            <a:ext cx="900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75.5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99774" y="3968871"/>
            <a:ext cx="91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65.5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0737" y="3393194"/>
            <a:ext cx="898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55.5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3426" y="5087710"/>
            <a:ext cx="4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3938" y="3431343"/>
            <a:ext cx="56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3356" y="4521484"/>
            <a:ext cx="65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2618" y="4046168"/>
            <a:ext cx="726871" cy="58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33423" y="2203568"/>
            <a:ext cx="59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9125" y="5736717"/>
            <a:ext cx="65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1851" y="2841124"/>
            <a:ext cx="665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618683" y="1701884"/>
            <a:ext cx="269167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খছড়া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47922" y="2454058"/>
                <a:ext cx="1818382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922" y="2454058"/>
                <a:ext cx="1818382" cy="730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7165187" y="2618532"/>
            <a:ext cx="1628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 বিচ্যুতি</a:t>
            </a:r>
          </a:p>
        </p:txBody>
      </p:sp>
      <p:sp>
        <p:nvSpPr>
          <p:cNvPr id="76" name="Left Arrow Callout 75"/>
          <p:cNvSpPr/>
          <p:nvPr/>
        </p:nvSpPr>
        <p:spPr>
          <a:xfrm>
            <a:off x="2672968" y="4056272"/>
            <a:ext cx="498767" cy="417858"/>
          </a:xfrm>
          <a:prstGeom prst="left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92780" y="3698697"/>
            <a:ext cx="58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9220200" y="3566160"/>
                <a:ext cx="2527359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3566160"/>
                <a:ext cx="2527359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9511171" y="2369680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837877" y="2168255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0277457" y="232965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7714" y="3975202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8618687" y="4419779"/>
                <a:ext cx="257259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8687" y="4419779"/>
                <a:ext cx="2572593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9345180" y="5637045"/>
            <a:ext cx="87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2031" y="1561617"/>
            <a:ext cx="4596520" cy="522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TextBox 74"/>
          <p:cNvSpPr txBox="1"/>
          <p:nvPr/>
        </p:nvSpPr>
        <p:spPr>
          <a:xfrm>
            <a:off x="8633285" y="1727596"/>
            <a:ext cx="2691677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8862524" y="2479770"/>
                <a:ext cx="1832618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524" y="2479770"/>
                <a:ext cx="1832618" cy="730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7358250" y="2613764"/>
            <a:ext cx="1273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 বিচ্যুতি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02300" y="3693929"/>
            <a:ext cx="58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9227460" y="3508400"/>
                <a:ext cx="2560828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460" y="3508400"/>
                <a:ext cx="2560828" cy="793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/>
          <p:cNvSpPr/>
          <p:nvPr/>
        </p:nvSpPr>
        <p:spPr>
          <a:xfrm>
            <a:off x="9535467" y="2396000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867107" y="2782557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232605" y="2361169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903862" y="3974161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8342085" y="4445491"/>
                <a:ext cx="2907340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085" y="4445491"/>
                <a:ext cx="2907340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9214642" y="5546645"/>
            <a:ext cx="117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-2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43942" y="135046"/>
            <a:ext cx="4957843" cy="59207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</a:t>
            </a:r>
            <a:endParaRPr lang="en-US" sz="3200" u="sng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6" grpId="0"/>
      <p:bldP spid="32" grpId="0"/>
      <p:bldP spid="33" grpId="0"/>
      <p:bldP spid="73" grpId="0" animBg="1"/>
      <p:bldP spid="14" grpId="0"/>
      <p:bldP spid="74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9" grpId="0" animBg="1"/>
      <p:bldP spid="75" grpId="0" animBg="1"/>
      <p:bldP spid="85" grpId="0"/>
      <p:bldP spid="86" grpId="0"/>
      <p:bldP spid="87" grpId="0"/>
      <p:bldP spid="88" grpId="0"/>
      <p:bldP spid="89" grpId="0" animBg="1"/>
      <p:bldP spid="90" grpId="0" animBg="1"/>
      <p:bldP spid="91" grpId="0" animBg="1"/>
      <p:bldP spid="92" grpId="0" animBg="1"/>
      <p:bldP spid="93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7712812"/>
                  </p:ext>
                </p:extLst>
              </p:nvPr>
            </p:nvGraphicFramePr>
            <p:xfrm>
              <a:off x="609600" y="1254160"/>
              <a:ext cx="6771555" cy="55849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74610">
                      <a:extLst>
                        <a:ext uri="{9D8B030D-6E8A-4147-A177-3AD203B41FA5}">
                          <a16:colId xmlns:a16="http://schemas.microsoft.com/office/drawing/2014/main" val="1818944668"/>
                        </a:ext>
                      </a:extLst>
                    </a:gridCol>
                    <a:gridCol w="1054317">
                      <a:extLst>
                        <a:ext uri="{9D8B030D-6E8A-4147-A177-3AD203B41FA5}">
                          <a16:colId xmlns:a16="http://schemas.microsoft.com/office/drawing/2014/main" val="2611167274"/>
                        </a:ext>
                      </a:extLst>
                    </a:gridCol>
                    <a:gridCol w="1131514">
                      <a:extLst>
                        <a:ext uri="{9D8B030D-6E8A-4147-A177-3AD203B41FA5}">
                          <a16:colId xmlns:a16="http://schemas.microsoft.com/office/drawing/2014/main" val="4196231580"/>
                        </a:ext>
                      </a:extLst>
                    </a:gridCol>
                    <a:gridCol w="1961602">
                      <a:extLst>
                        <a:ext uri="{9D8B030D-6E8A-4147-A177-3AD203B41FA5}">
                          <a16:colId xmlns:a16="http://schemas.microsoft.com/office/drawing/2014/main" val="621806054"/>
                        </a:ext>
                      </a:extLst>
                    </a:gridCol>
                    <a:gridCol w="1249512">
                      <a:extLst>
                        <a:ext uri="{9D8B030D-6E8A-4147-A177-3AD203B41FA5}">
                          <a16:colId xmlns:a16="http://schemas.microsoft.com/office/drawing/2014/main" val="3119350940"/>
                        </a:ext>
                      </a:extLst>
                    </a:gridCol>
                  </a:tblGrid>
                  <a:tr h="11386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/>
                            <a:t>শ্রেণি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মধ্যমান</a:t>
                          </a:r>
                          <a:endParaRPr lang="en-US" sz="2400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ঘটন</a:t>
                          </a:r>
                          <a:r>
                            <a:rPr lang="bn-BD" sz="2400" baseline="0" dirty="0"/>
                            <a:t> </a:t>
                          </a:r>
                          <a:r>
                            <a:rPr lang="bn-BD" sz="2400" baseline="0" dirty="0" smtClean="0"/>
                            <a:t>সংখ্যা</a:t>
                          </a:r>
                          <a:endParaRPr lang="en-US" sz="2400" baseline="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ধাপ</a:t>
                          </a:r>
                          <a:r>
                            <a:rPr lang="bn-BD" sz="2400" baseline="0" dirty="0" smtClean="0"/>
                            <a:t> বিচ্যুতি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b="0" dirty="0">
                            <a:solidFill>
                              <a:srgbClr val="FF000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61115217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31-40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7996393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41-50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2779259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51-60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463457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61-70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07341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71-80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492172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81-90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930887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91-100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667852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মোট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01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7712812"/>
                  </p:ext>
                </p:extLst>
              </p:nvPr>
            </p:nvGraphicFramePr>
            <p:xfrm>
              <a:off x="609600" y="1254160"/>
              <a:ext cx="6771555" cy="55849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374610">
                      <a:extLst>
                        <a:ext uri="{9D8B030D-6E8A-4147-A177-3AD203B41FA5}">
                          <a16:colId xmlns:a16="http://schemas.microsoft.com/office/drawing/2014/main" val="1818944668"/>
                        </a:ext>
                      </a:extLst>
                    </a:gridCol>
                    <a:gridCol w="1054317">
                      <a:extLst>
                        <a:ext uri="{9D8B030D-6E8A-4147-A177-3AD203B41FA5}">
                          <a16:colId xmlns:a16="http://schemas.microsoft.com/office/drawing/2014/main" val="2611167274"/>
                        </a:ext>
                      </a:extLst>
                    </a:gridCol>
                    <a:gridCol w="1131514">
                      <a:extLst>
                        <a:ext uri="{9D8B030D-6E8A-4147-A177-3AD203B41FA5}">
                          <a16:colId xmlns:a16="http://schemas.microsoft.com/office/drawing/2014/main" val="4196231580"/>
                        </a:ext>
                      </a:extLst>
                    </a:gridCol>
                    <a:gridCol w="1961602">
                      <a:extLst>
                        <a:ext uri="{9D8B030D-6E8A-4147-A177-3AD203B41FA5}">
                          <a16:colId xmlns:a16="http://schemas.microsoft.com/office/drawing/2014/main" val="621806054"/>
                        </a:ext>
                      </a:extLst>
                    </a:gridCol>
                    <a:gridCol w="1249512">
                      <a:extLst>
                        <a:ext uri="{9D8B030D-6E8A-4147-A177-3AD203B41FA5}">
                          <a16:colId xmlns:a16="http://schemas.microsoft.com/office/drawing/2014/main" val="3119350940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/>
                            <a:t>শ্রেণি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792" t="-3590" r="-413873" b="-37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6757" t="-3590" r="-287027" b="-37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81988" t="-3590" r="-64907" b="-3748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42927" t="-3590" r="-1951" b="-3748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1115217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31-40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7996393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41-50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2779259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51-60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5463457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61-70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13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5107341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71-80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492172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81-90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7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92930887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91-100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6667852"/>
                      </a:ext>
                    </a:extLst>
                  </a:tr>
                  <a:tr h="549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400" dirty="0" smtClean="0"/>
                            <a:t>মোট</a:t>
                          </a:r>
                          <a:endPara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57501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09600" y="707443"/>
            <a:ext cx="6553199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জন্য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3029033"/>
            <a:ext cx="87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6435" y="2461689"/>
            <a:ext cx="91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95742" y="5750980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9508" y="5196685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3789" y="4672870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2829" y="4172125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34782" y="3613808"/>
            <a:ext cx="900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55.5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3426" y="5171164"/>
            <a:ext cx="4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3938" y="3514797"/>
            <a:ext cx="564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3455" y="4646503"/>
            <a:ext cx="661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298" y="4129622"/>
            <a:ext cx="726871" cy="58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36439" y="2287022"/>
            <a:ext cx="84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9125" y="5820171"/>
            <a:ext cx="65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42640" y="2924578"/>
            <a:ext cx="136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0628" y="5140004"/>
            <a:ext cx="64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5699" y="3514796"/>
            <a:ext cx="583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25659" y="4591293"/>
            <a:ext cx="6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66841" y="4128409"/>
            <a:ext cx="588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49884" y="2314036"/>
            <a:ext cx="59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98307" y="5681220"/>
            <a:ext cx="65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84148" y="2924577"/>
            <a:ext cx="76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736118" y="1734187"/>
            <a:ext cx="1984015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50147" y="2515018"/>
                <a:ext cx="14567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47" y="2515018"/>
                <a:ext cx="1456744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eft Arrow Callout 75"/>
          <p:cNvSpPr/>
          <p:nvPr/>
        </p:nvSpPr>
        <p:spPr>
          <a:xfrm>
            <a:off x="2615445" y="4104161"/>
            <a:ext cx="498767" cy="417858"/>
          </a:xfrm>
          <a:prstGeom prst="left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898765" y="2586760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275468" y="2407729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8362333" y="2548247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16827" y="2244123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9342197" y="2509464"/>
            <a:ext cx="163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3×(-3)=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229491" y="2924572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396823" y="2884298"/>
            <a:ext cx="640080" cy="64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0842715" y="2472531"/>
            <a:ext cx="59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936287" y="3374009"/>
                <a:ext cx="14757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𝑢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287" y="3374009"/>
                <a:ext cx="147572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884905" y="3445751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8348473" y="340723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9328337" y="3368455"/>
            <a:ext cx="1630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×(-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828855" y="3331522"/>
            <a:ext cx="739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09333" y="4577113"/>
            <a:ext cx="75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68811" y="4563256"/>
            <a:ext cx="3599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3+5+7+13+10+7+5=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1369" y="4549523"/>
            <a:ext cx="644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404547" y="5338428"/>
                <a:ext cx="14043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∑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547" y="5338428"/>
                <a:ext cx="1404368" cy="523220"/>
              </a:xfrm>
              <a:prstGeom prst="rect">
                <a:avLst/>
              </a:prstGeom>
              <a:blipFill>
                <a:blip r:embed="rId5"/>
                <a:stretch>
                  <a:fillRect t="-12791" r="-73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8771748" y="5326054"/>
            <a:ext cx="362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-9-10-7+0+10+14+15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678560" y="5744807"/>
            <a:ext cx="66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21608" y="5753660"/>
            <a:ext cx="31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1614" y="2476640"/>
            <a:ext cx="975654" cy="3778696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2838018" y="6245488"/>
            <a:ext cx="118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N=50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186795" y="2475650"/>
            <a:ext cx="1140521" cy="379791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04547" y="1351722"/>
            <a:ext cx="4787453" cy="5436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95808" y="2598769"/>
                <a:ext cx="197360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200" dirty="0">
                    <a:ln w="0"/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BD" sz="3200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accPr>
                      <m:e>
                        <m:r>
                          <a:rPr lang="en-US" sz="3200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</m:acc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808" y="2598769"/>
                <a:ext cx="1973605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257131" y="1734187"/>
            <a:ext cx="1486393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610240" y="2315996"/>
                <a:ext cx="3096487" cy="1022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n w="0"/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200" i="1">
                          <a:ln w="0"/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n w="0"/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∑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3200" i="1">
                              <a:ln w="0"/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𝑛</m:t>
                          </m:r>
                        </m:den>
                      </m:f>
                      <m:r>
                        <a:rPr lang="en-US" sz="3200" i="1">
                          <a:ln w="0"/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i="1">
                          <a:ln w="0"/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h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240" y="2315996"/>
                <a:ext cx="3096487" cy="1022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8277740" y="3850596"/>
            <a:ext cx="51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848688" y="4019530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8668093" y="2557616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920863" y="6182203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749299" y="2261889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064172" y="6161380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9734192" y="2820247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8665667" y="3716359"/>
                <a:ext cx="3075710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50</m:t>
                        </m:r>
                      </m:den>
                    </m:f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</a:rPr>
                  <a:t>10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667" y="3716359"/>
                <a:ext cx="3075710" cy="791820"/>
              </a:xfrm>
              <a:prstGeom prst="rect">
                <a:avLst/>
              </a:prstGeom>
              <a:blipFill>
                <a:blip r:embed="rId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H="1">
            <a:off x="10821577" y="3916297"/>
            <a:ext cx="359585" cy="309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9944382" y="4195304"/>
            <a:ext cx="359585" cy="3093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0965522" y="3403360"/>
            <a:ext cx="64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801740" y="4521046"/>
            <a:ext cx="304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305546" y="5026652"/>
            <a:ext cx="51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8776504" y="5019816"/>
            <a:ext cx="1329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65.5+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884865" y="5033667"/>
            <a:ext cx="1357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342533" y="5661407"/>
            <a:ext cx="512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836384" y="5724779"/>
            <a:ext cx="1315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68.1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791979" y="5781674"/>
            <a:ext cx="1001624" cy="4736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250865" y="124897"/>
            <a:ext cx="4352550" cy="59207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u="sng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</a:t>
            </a:r>
            <a:endParaRPr lang="en-US" sz="3200" u="sng" dirty="0">
              <a:ln w="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38760" y="6203265"/>
                <a:ext cx="18126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∑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=13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760" y="6203265"/>
                <a:ext cx="1812609" cy="584775"/>
              </a:xfrm>
              <a:prstGeom prst="rect">
                <a:avLst/>
              </a:prstGeom>
              <a:blipFill>
                <a:blip r:embed="rId9"/>
                <a:stretch>
                  <a:fillRect t="-14583" r="-639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9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3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73" grpId="0" animBg="1"/>
      <p:bldP spid="14" grpId="0"/>
      <p:bldP spid="79" grpId="0" animBg="1"/>
      <p:bldP spid="80" grpId="0" animBg="1"/>
      <p:bldP spid="81" grpId="0" animBg="1"/>
      <p:bldP spid="82" grpId="0" animBg="1"/>
      <p:bldP spid="84" grpId="0"/>
      <p:bldP spid="90" grpId="0" animBg="1"/>
      <p:bldP spid="92" grpId="0" animBg="1"/>
      <p:bldP spid="55" grpId="0"/>
      <p:bldP spid="56" grpId="0"/>
      <p:bldP spid="57" grpId="0" animBg="1"/>
      <p:bldP spid="58" grpId="0" animBg="1"/>
      <p:bldP spid="59" grpId="0"/>
      <p:bldP spid="60" grpId="0"/>
      <p:bldP spid="2" grpId="0"/>
      <p:bldP spid="62" grpId="0"/>
      <p:bldP spid="3" grpId="0"/>
      <p:bldP spid="64" grpId="0"/>
      <p:bldP spid="65" grpId="0"/>
      <p:bldP spid="66" grpId="0"/>
      <p:bldP spid="5" grpId="0"/>
      <p:bldP spid="6" grpId="0" animBg="1"/>
      <p:bldP spid="69" grpId="0"/>
      <p:bldP spid="70" grpId="0" animBg="1"/>
      <p:bldP spid="7" grpId="0" animBg="1"/>
      <p:bldP spid="11" grpId="0"/>
      <p:bldP spid="12" grpId="0" animBg="1"/>
      <p:bldP spid="41" grpId="0"/>
      <p:bldP spid="42" grpId="0"/>
      <p:bldP spid="43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/>
      <p:bldP spid="103" grpId="0"/>
      <p:bldP spid="46" grpId="0"/>
      <p:bldP spid="104" grpId="0"/>
      <p:bldP spid="105" grpId="0"/>
      <p:bldP spid="106" grpId="0"/>
      <p:bldP spid="107" grpId="0"/>
      <p:bldP spid="108" grpId="0"/>
      <p:bldP spid="47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D1C1A19-6342-4F0A-8ACF-FEFB15BFF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271858"/>
              </p:ext>
            </p:extLst>
          </p:nvPr>
        </p:nvGraphicFramePr>
        <p:xfrm>
          <a:off x="145774" y="2802587"/>
          <a:ext cx="11860697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814">
                  <a:extLst>
                    <a:ext uri="{9D8B030D-6E8A-4147-A177-3AD203B41FA5}">
                      <a16:colId xmlns:a16="http://schemas.microsoft.com/office/drawing/2014/main" val="3642929314"/>
                    </a:ext>
                  </a:extLst>
                </a:gridCol>
                <a:gridCol w="1731403">
                  <a:extLst>
                    <a:ext uri="{9D8B030D-6E8A-4147-A177-3AD203B41FA5}">
                      <a16:colId xmlns:a16="http://schemas.microsoft.com/office/drawing/2014/main" val="2026862414"/>
                    </a:ext>
                  </a:extLst>
                </a:gridCol>
                <a:gridCol w="1593296">
                  <a:extLst>
                    <a:ext uri="{9D8B030D-6E8A-4147-A177-3AD203B41FA5}">
                      <a16:colId xmlns:a16="http://schemas.microsoft.com/office/drawing/2014/main" val="1742350502"/>
                    </a:ext>
                  </a:extLst>
                </a:gridCol>
                <a:gridCol w="1593296">
                  <a:extLst>
                    <a:ext uri="{9D8B030D-6E8A-4147-A177-3AD203B41FA5}">
                      <a16:colId xmlns:a16="http://schemas.microsoft.com/office/drawing/2014/main" val="3550564462"/>
                    </a:ext>
                  </a:extLst>
                </a:gridCol>
                <a:gridCol w="1593296">
                  <a:extLst>
                    <a:ext uri="{9D8B030D-6E8A-4147-A177-3AD203B41FA5}">
                      <a16:colId xmlns:a16="http://schemas.microsoft.com/office/drawing/2014/main" val="4162632119"/>
                    </a:ext>
                  </a:extLst>
                </a:gridCol>
                <a:gridCol w="1593296">
                  <a:extLst>
                    <a:ext uri="{9D8B030D-6E8A-4147-A177-3AD203B41FA5}">
                      <a16:colId xmlns:a16="http://schemas.microsoft.com/office/drawing/2014/main" val="808059932"/>
                    </a:ext>
                  </a:extLst>
                </a:gridCol>
                <a:gridCol w="1593296">
                  <a:extLst>
                    <a:ext uri="{9D8B030D-6E8A-4147-A177-3AD203B41FA5}">
                      <a16:colId xmlns:a16="http://schemas.microsoft.com/office/drawing/2014/main" val="1193223815"/>
                    </a:ext>
                  </a:extLst>
                </a:gridCol>
              </a:tblGrid>
              <a:tr h="292158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সঞ্চয়</a:t>
                      </a:r>
                    </a:p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(টাকায়)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৮১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৯১-১০০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0563196"/>
                  </a:ext>
                </a:extLst>
              </a:tr>
              <a:tr h="40512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70944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DBA993-2B99-429F-A918-CD33A445A74B}"/>
              </a:ext>
            </a:extLst>
          </p:cNvPr>
          <p:cNvSpPr txBox="1"/>
          <p:nvPr/>
        </p:nvSpPr>
        <p:spPr>
          <a:xfrm>
            <a:off x="569843" y="1621448"/>
            <a:ext cx="10480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৫০ জন শিক্ষার্থীর দৈনিক সঞ্চয় নিচে দেয়া হলোঃ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37BCB-0D33-455A-A5DC-475C87319959}"/>
              </a:ext>
            </a:extLst>
          </p:cNvPr>
          <p:cNvSpPr txBox="1"/>
          <p:nvPr/>
        </p:nvSpPr>
        <p:spPr>
          <a:xfrm>
            <a:off x="702365" y="5318262"/>
            <a:ext cx="113041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সংক্ষিপ্ত পদ্ধতিতে ৫০ জন শিক্ষার্থীর দৈনিক সঞ্চয়ের 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গড়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নির্ণয় করঃ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0852" y="298009"/>
            <a:ext cx="3551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/>
              <a:t>একক</a:t>
            </a:r>
            <a:r>
              <a:rPr lang="en-US" sz="8000" dirty="0" smtClean="0"/>
              <a:t> </a:t>
            </a:r>
            <a:r>
              <a:rPr lang="en-US" sz="8000" dirty="0" err="1" smtClean="0"/>
              <a:t>কাজ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312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0D8D322-F5EE-4BF1-949F-CDC32E173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25556"/>
              </p:ext>
            </p:extLst>
          </p:nvPr>
        </p:nvGraphicFramePr>
        <p:xfrm>
          <a:off x="980660" y="937020"/>
          <a:ext cx="7459407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346">
                  <a:extLst>
                    <a:ext uri="{9D8B030D-6E8A-4147-A177-3AD203B41FA5}">
                      <a16:colId xmlns:a16="http://schemas.microsoft.com/office/drawing/2014/main" val="1829629109"/>
                    </a:ext>
                  </a:extLst>
                </a:gridCol>
                <a:gridCol w="1142160">
                  <a:extLst>
                    <a:ext uri="{9D8B030D-6E8A-4147-A177-3AD203B41FA5}">
                      <a16:colId xmlns:a16="http://schemas.microsoft.com/office/drawing/2014/main" val="3150250524"/>
                    </a:ext>
                  </a:extLst>
                </a:gridCol>
                <a:gridCol w="1217056">
                  <a:extLst>
                    <a:ext uri="{9D8B030D-6E8A-4147-A177-3AD203B41FA5}">
                      <a16:colId xmlns:a16="http://schemas.microsoft.com/office/drawing/2014/main" val="3186481973"/>
                    </a:ext>
                  </a:extLst>
                </a:gridCol>
                <a:gridCol w="1760051">
                  <a:extLst>
                    <a:ext uri="{9D8B030D-6E8A-4147-A177-3AD203B41FA5}">
                      <a16:colId xmlns:a16="http://schemas.microsoft.com/office/drawing/2014/main" val="3210122485"/>
                    </a:ext>
                  </a:extLst>
                </a:gridCol>
                <a:gridCol w="1834794">
                  <a:extLst>
                    <a:ext uri="{9D8B030D-6E8A-4147-A177-3AD203B41FA5}">
                      <a16:colId xmlns:a16="http://schemas.microsoft.com/office/drawing/2014/main" val="3876194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শ্রেণিব্যপ্তি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5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৪১ - ৫০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৬</a:t>
                      </a:r>
                      <a:endParaRPr lang="en-US" sz="2800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49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৫১ - ৬০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16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৬১ - ৭০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১৩</a:t>
                      </a:r>
                      <a:endParaRPr lang="en-US" sz="2800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086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৭১ - ৮০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১০</a:t>
                      </a:r>
                      <a:endParaRPr lang="en-US" sz="2800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137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৮১ - ৯০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NikoshBAN" panose="0200000000000000000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445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৯১ - ১০০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latin typeface="NikoshBAN" panose="0200000000000000000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2453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5113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C5B7E54-4D12-4BBA-A8EF-67F156E5EAAC}"/>
              </a:ext>
            </a:extLst>
          </p:cNvPr>
          <p:cNvSpPr txBox="1"/>
          <p:nvPr/>
        </p:nvSpPr>
        <p:spPr>
          <a:xfrm>
            <a:off x="3140374" y="3269673"/>
            <a:ext cx="66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86A010-73B9-455B-92FC-0DAD6C8DCB71}"/>
              </a:ext>
            </a:extLst>
          </p:cNvPr>
          <p:cNvSpPr txBox="1"/>
          <p:nvPr/>
        </p:nvSpPr>
        <p:spPr>
          <a:xfrm>
            <a:off x="2603169" y="3828288"/>
            <a:ext cx="76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৭৫.৫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71175-E8A4-4A3B-802D-44F76C43BC2C}"/>
              </a:ext>
            </a:extLst>
          </p:cNvPr>
          <p:cNvSpPr txBox="1"/>
          <p:nvPr/>
        </p:nvSpPr>
        <p:spPr>
          <a:xfrm>
            <a:off x="2534417" y="3318922"/>
            <a:ext cx="84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10DCB4-58C8-4B77-9147-4DB2A64F0353}"/>
              </a:ext>
            </a:extLst>
          </p:cNvPr>
          <p:cNvSpPr txBox="1"/>
          <p:nvPr/>
        </p:nvSpPr>
        <p:spPr>
          <a:xfrm>
            <a:off x="2569352" y="2826327"/>
            <a:ext cx="86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120FB-18B2-4442-91DD-E020654875AF}"/>
              </a:ext>
            </a:extLst>
          </p:cNvPr>
          <p:cNvSpPr txBox="1"/>
          <p:nvPr/>
        </p:nvSpPr>
        <p:spPr>
          <a:xfrm>
            <a:off x="2576949" y="2316961"/>
            <a:ext cx="951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9E0B5F-6516-4F35-9AD0-E4CB81FBE227}"/>
              </a:ext>
            </a:extLst>
          </p:cNvPr>
          <p:cNvSpPr txBox="1"/>
          <p:nvPr/>
        </p:nvSpPr>
        <p:spPr>
          <a:xfrm>
            <a:off x="2600860" y="4889301"/>
            <a:ext cx="80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৯৫.৫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0E703-51F7-4F70-B47E-F7EB213CEBB5}"/>
              </a:ext>
            </a:extLst>
          </p:cNvPr>
          <p:cNvSpPr txBox="1"/>
          <p:nvPr/>
        </p:nvSpPr>
        <p:spPr>
          <a:xfrm>
            <a:off x="2603169" y="4343973"/>
            <a:ext cx="80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21E410-D086-4EE7-B5F9-3BFFCF07EB86}"/>
                  </a:ext>
                </a:extLst>
              </p:cNvPr>
              <p:cNvSpPr txBox="1"/>
              <p:nvPr/>
            </p:nvSpPr>
            <p:spPr>
              <a:xfrm>
                <a:off x="6614329" y="5387561"/>
                <a:ext cx="1651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𝑓𝑢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২১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21E410-D086-4EE7-B5F9-3BFFCF07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329" y="5387561"/>
                <a:ext cx="1651567" cy="523220"/>
              </a:xfrm>
              <a:prstGeom prst="rect">
                <a:avLst/>
              </a:prstGeom>
              <a:blipFill>
                <a:blip r:embed="rId2"/>
                <a:stretch>
                  <a:fillRect l="-2583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CEFBEFE-071D-40B2-B479-9A895A1C7BF9}"/>
              </a:ext>
            </a:extLst>
          </p:cNvPr>
          <p:cNvSpPr txBox="1"/>
          <p:nvPr/>
        </p:nvSpPr>
        <p:spPr>
          <a:xfrm>
            <a:off x="3611419" y="5440229"/>
            <a:ext cx="110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N=৫০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B49CE5-0F4F-4DF4-86BC-13C05CFDD198}"/>
              </a:ext>
            </a:extLst>
          </p:cNvPr>
          <p:cNvSpPr txBox="1"/>
          <p:nvPr/>
        </p:nvSpPr>
        <p:spPr>
          <a:xfrm>
            <a:off x="6610705" y="976471"/>
            <a:ext cx="1533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বিচ্যুতি </a:t>
            </a:r>
            <a:r>
              <a:rPr lang="en-US" sz="2800" b="1" kern="1200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Wingdings 2" panose="05020102010507070707" pitchFamily="18" charset="2"/>
              </a:rPr>
              <a:t></a:t>
            </a:r>
            <a:r>
              <a:rPr lang="bn-BD" sz="2800" b="1" kern="1200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Wingdings 2" panose="05020102010507070707" pitchFamily="18" charset="2"/>
              </a:rPr>
              <a:t> গণসংখ্যা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uf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457954-E694-45A3-815A-64302FAB7795}"/>
                  </a:ext>
                </a:extLst>
              </p:cNvPr>
              <p:cNvSpPr txBox="1"/>
              <p:nvPr/>
            </p:nvSpPr>
            <p:spPr>
              <a:xfrm>
                <a:off x="4719262" y="1008986"/>
                <a:ext cx="1801834" cy="1267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বিচ্যুতি</a:t>
                </a:r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457954-E694-45A3-815A-64302FAB7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62" y="1008986"/>
                <a:ext cx="1801834" cy="1267206"/>
              </a:xfrm>
              <a:prstGeom prst="rect">
                <a:avLst/>
              </a:prstGeom>
              <a:blipFill>
                <a:blip r:embed="rId6"/>
                <a:stretch>
                  <a:fillRect t="-4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BE4D7ECC-F859-495B-9A5E-D8F3A773D696}"/>
              </a:ext>
            </a:extLst>
          </p:cNvPr>
          <p:cNvSpPr txBox="1"/>
          <p:nvPr/>
        </p:nvSpPr>
        <p:spPr>
          <a:xfrm>
            <a:off x="2348496" y="1008986"/>
            <a:ext cx="1437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 (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E35D81-5065-4327-A950-D72208AAFB1A}"/>
              </a:ext>
            </a:extLst>
          </p:cNvPr>
          <p:cNvSpPr txBox="1"/>
          <p:nvPr/>
        </p:nvSpPr>
        <p:spPr>
          <a:xfrm>
            <a:off x="5471053" y="4905321"/>
            <a:ext cx="39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C0E78-7F53-4DD0-9E58-A590D5D623D2}"/>
              </a:ext>
            </a:extLst>
          </p:cNvPr>
          <p:cNvSpPr txBox="1"/>
          <p:nvPr/>
        </p:nvSpPr>
        <p:spPr>
          <a:xfrm>
            <a:off x="5480143" y="4351508"/>
            <a:ext cx="39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75B7F-B39D-4357-A7D7-5FA42EBCE98F}"/>
              </a:ext>
            </a:extLst>
          </p:cNvPr>
          <p:cNvSpPr txBox="1"/>
          <p:nvPr/>
        </p:nvSpPr>
        <p:spPr>
          <a:xfrm>
            <a:off x="5518353" y="3872920"/>
            <a:ext cx="39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A3E4B3-F902-4E26-BCBF-D3B34BC0158F}"/>
              </a:ext>
            </a:extLst>
          </p:cNvPr>
          <p:cNvSpPr txBox="1"/>
          <p:nvPr/>
        </p:nvSpPr>
        <p:spPr>
          <a:xfrm>
            <a:off x="5364950" y="2285108"/>
            <a:ext cx="52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A63165-B3A4-46D4-B3CE-581B216F06D2}"/>
              </a:ext>
            </a:extLst>
          </p:cNvPr>
          <p:cNvSpPr txBox="1"/>
          <p:nvPr/>
        </p:nvSpPr>
        <p:spPr>
          <a:xfrm>
            <a:off x="5435152" y="2817244"/>
            <a:ext cx="517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4A80A5-3620-4575-A000-64DDC8F36F87}"/>
              </a:ext>
            </a:extLst>
          </p:cNvPr>
          <p:cNvSpPr txBox="1"/>
          <p:nvPr/>
        </p:nvSpPr>
        <p:spPr>
          <a:xfrm>
            <a:off x="5471054" y="3349700"/>
            <a:ext cx="39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22328E-C591-4032-9839-F0F5715A4792}"/>
              </a:ext>
            </a:extLst>
          </p:cNvPr>
          <p:cNvSpPr txBox="1"/>
          <p:nvPr/>
        </p:nvSpPr>
        <p:spPr>
          <a:xfrm>
            <a:off x="7296317" y="3340464"/>
            <a:ext cx="39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7DA93A-1016-416D-9F01-F0E472C1179D}"/>
              </a:ext>
            </a:extLst>
          </p:cNvPr>
          <p:cNvSpPr txBox="1"/>
          <p:nvPr/>
        </p:nvSpPr>
        <p:spPr>
          <a:xfrm>
            <a:off x="7227458" y="4899427"/>
            <a:ext cx="58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B183757-6A00-49D8-B93D-5B0979ABA961}"/>
              </a:ext>
            </a:extLst>
          </p:cNvPr>
          <p:cNvSpPr txBox="1"/>
          <p:nvPr/>
        </p:nvSpPr>
        <p:spPr>
          <a:xfrm>
            <a:off x="7222840" y="4393789"/>
            <a:ext cx="55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69A887-CF00-4945-AC67-B908C065D0F5}"/>
              </a:ext>
            </a:extLst>
          </p:cNvPr>
          <p:cNvSpPr txBox="1"/>
          <p:nvPr/>
        </p:nvSpPr>
        <p:spPr>
          <a:xfrm>
            <a:off x="7238589" y="3827234"/>
            <a:ext cx="50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ACE9CD7-B274-4286-9119-654D28EA989F}"/>
              </a:ext>
            </a:extLst>
          </p:cNvPr>
          <p:cNvSpPr txBox="1"/>
          <p:nvPr/>
        </p:nvSpPr>
        <p:spPr>
          <a:xfrm>
            <a:off x="7099410" y="2343943"/>
            <a:ext cx="68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-১২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0938E8-26AB-4504-BFE3-547340F5E3AD}"/>
              </a:ext>
            </a:extLst>
          </p:cNvPr>
          <p:cNvSpPr txBox="1"/>
          <p:nvPr/>
        </p:nvSpPr>
        <p:spPr>
          <a:xfrm>
            <a:off x="7236693" y="2853756"/>
            <a:ext cx="529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-৮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F1E249-D48D-41B3-B2A7-10395036AC70}"/>
                  </a:ext>
                </a:extLst>
              </p:cNvPr>
              <p:cNvSpPr txBox="1"/>
              <p:nvPr/>
            </p:nvSpPr>
            <p:spPr>
              <a:xfrm>
                <a:off x="9320641" y="3813460"/>
                <a:ext cx="1936027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৪১</m:t>
                          </m:r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৫০</m:t>
                          </m:r>
                        </m:num>
                        <m:den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bn-BD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F1E249-D48D-41B3-B2A7-10395036A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0641" y="3813460"/>
                <a:ext cx="1936027" cy="8951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6F333A-306D-45D7-9BB2-C1A79007E139}"/>
                  </a:ext>
                </a:extLst>
              </p:cNvPr>
              <p:cNvSpPr txBox="1"/>
              <p:nvPr/>
            </p:nvSpPr>
            <p:spPr>
              <a:xfrm>
                <a:off x="9537479" y="4727049"/>
                <a:ext cx="1022687" cy="77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৯১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76F333A-306D-45D7-9BB2-C1A79007E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479" y="4727049"/>
                <a:ext cx="1022687" cy="774123"/>
              </a:xfrm>
              <a:prstGeom prst="rect">
                <a:avLst/>
              </a:prstGeom>
              <a:blipFill>
                <a:blip r:embed="rId8"/>
                <a:stretch>
                  <a:fillRect l="-12575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F8D7EC4-380E-4977-8148-CA8A3D8D4476}"/>
              </a:ext>
            </a:extLst>
          </p:cNvPr>
          <p:cNvSpPr txBox="1"/>
          <p:nvPr/>
        </p:nvSpPr>
        <p:spPr>
          <a:xfrm>
            <a:off x="9570020" y="5546835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=  ৪৫.৫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82B8E6-DA9C-4D6D-B08B-4E87905DAD8F}"/>
                  </a:ext>
                </a:extLst>
              </p:cNvPr>
              <p:cNvSpPr txBox="1"/>
              <p:nvPr/>
            </p:nvSpPr>
            <p:spPr>
              <a:xfrm>
                <a:off x="9244445" y="3872346"/>
                <a:ext cx="1944554" cy="895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৫১</m:t>
                          </m:r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৬০</m:t>
                          </m:r>
                        </m:num>
                        <m:den>
                          <m:r>
                            <a:rPr lang="bn-BD" sz="2800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bn-BD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882B8E6-DA9C-4D6D-B08B-4E87905D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4445" y="3872346"/>
                <a:ext cx="1944554" cy="8951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BB0855-3CA0-457D-B61C-BD179C8FA82D}"/>
                  </a:ext>
                </a:extLst>
              </p:cNvPr>
              <p:cNvSpPr txBox="1"/>
              <p:nvPr/>
            </p:nvSpPr>
            <p:spPr>
              <a:xfrm>
                <a:off x="9461283" y="4785935"/>
                <a:ext cx="1226127" cy="774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১১১</m:t>
                        </m:r>
                      </m:num>
                      <m:den>
                        <m:r>
                          <a:rPr lang="bn-BD" sz="28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2BB0855-3CA0-457D-B61C-BD179C8FA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283" y="4785935"/>
                <a:ext cx="1226127" cy="774123"/>
              </a:xfrm>
              <a:prstGeom prst="rect">
                <a:avLst/>
              </a:prstGeom>
              <a:blipFill>
                <a:blip r:embed="rId10"/>
                <a:stretch>
                  <a:fillRect l="-9950" b="-11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396F84D7-8FCB-43EC-B6C1-DA650651CDBA}"/>
              </a:ext>
            </a:extLst>
          </p:cNvPr>
          <p:cNvSpPr txBox="1"/>
          <p:nvPr/>
        </p:nvSpPr>
        <p:spPr>
          <a:xfrm>
            <a:off x="9493824" y="5605721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=  ৫৫.৫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85BCCBE-B922-458E-9741-1CC3B09D411C}"/>
                  </a:ext>
                </a:extLst>
              </p:cNvPr>
              <p:cNvSpPr txBox="1"/>
              <p:nvPr/>
            </p:nvSpPr>
            <p:spPr>
              <a:xfrm>
                <a:off x="9412497" y="1015912"/>
                <a:ext cx="1801834" cy="83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85BCCBE-B922-458E-9741-1CC3B09D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497" y="1015912"/>
                <a:ext cx="1801834" cy="8363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C49C07-FDF0-442E-8CB9-833849BE29D6}"/>
                  </a:ext>
                </a:extLst>
              </p:cNvPr>
              <p:cNvSpPr txBox="1"/>
              <p:nvPr/>
            </p:nvSpPr>
            <p:spPr>
              <a:xfrm>
                <a:off x="9000218" y="1933446"/>
                <a:ext cx="2425296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৬৫</m:t>
                          </m:r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</m:t>
                          </m:r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৬৫</m:t>
                          </m:r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7C49C07-FDF0-442E-8CB9-833849BE2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218" y="1933446"/>
                <a:ext cx="2425296" cy="8874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212B34-D258-47D8-99E0-6DA8D8063EBA}"/>
                  </a:ext>
                </a:extLst>
              </p:cNvPr>
              <p:cNvSpPr txBox="1"/>
              <p:nvPr/>
            </p:nvSpPr>
            <p:spPr>
              <a:xfrm>
                <a:off x="9192275" y="2765609"/>
                <a:ext cx="1226127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০</m:t>
                          </m:r>
                        </m:num>
                        <m:den>
                          <m:r>
                            <a:rPr lang="bn-BD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212B34-D258-47D8-99E0-6DA8D806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275" y="2765609"/>
                <a:ext cx="1226127" cy="83356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5EC5E20-8ED6-4183-B87F-67DE15A4F004}"/>
                  </a:ext>
                </a:extLst>
              </p:cNvPr>
              <p:cNvSpPr txBox="1"/>
              <p:nvPr/>
            </p:nvSpPr>
            <p:spPr>
              <a:xfrm>
                <a:off x="9090706" y="3482560"/>
                <a:ext cx="1226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০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5EC5E20-8ED6-4183-B87F-67DE15A4F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706" y="3482560"/>
                <a:ext cx="1226127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0919D9-7408-4FCD-A725-AC604549E82F}"/>
                  </a:ext>
                </a:extLst>
              </p:cNvPr>
              <p:cNvSpPr txBox="1"/>
              <p:nvPr/>
            </p:nvSpPr>
            <p:spPr>
              <a:xfrm>
                <a:off x="9398630" y="1002059"/>
                <a:ext cx="1801834" cy="83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B0919D9-7408-4FCD-A725-AC604549E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630" y="1002059"/>
                <a:ext cx="1801834" cy="8363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A6CCE-9589-4EAE-A1FE-762DCC8C250F}"/>
                  </a:ext>
                </a:extLst>
              </p:cNvPr>
              <p:cNvSpPr txBox="1"/>
              <p:nvPr/>
            </p:nvSpPr>
            <p:spPr>
              <a:xfrm>
                <a:off x="8986351" y="1919593"/>
                <a:ext cx="2425296" cy="9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৫৫</m:t>
                          </m:r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</m:t>
                          </m:r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৬৫</m:t>
                          </m:r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90A6CCE-9589-4EAE-A1FE-762DCC8C2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351" y="1919593"/>
                <a:ext cx="2425296" cy="9077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F20377-CCA2-4898-A35E-A56D629DAEF2}"/>
                  </a:ext>
                </a:extLst>
              </p:cNvPr>
              <p:cNvSpPr txBox="1"/>
              <p:nvPr/>
            </p:nvSpPr>
            <p:spPr>
              <a:xfrm>
                <a:off x="8793941" y="2866057"/>
                <a:ext cx="1472261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</m:t>
                          </m:r>
                        </m:num>
                        <m:den>
                          <m:r>
                            <a:rPr lang="bn-BD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১০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F20377-CCA2-4898-A35E-A56D629DA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941" y="2866057"/>
                <a:ext cx="1472261" cy="88742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A7C44F3-22C9-4C25-8D94-AF56FF6A5C31}"/>
                  </a:ext>
                </a:extLst>
              </p:cNvPr>
              <p:cNvSpPr txBox="1"/>
              <p:nvPr/>
            </p:nvSpPr>
            <p:spPr>
              <a:xfrm>
                <a:off x="8817064" y="3863552"/>
                <a:ext cx="12921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bn-BD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bn-BD" sz="2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১</m:t>
                      </m:r>
                    </m:oMath>
                  </m:oMathPara>
                </a14:m>
                <a:endParaRPr lang="en-US" sz="2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A7C44F3-22C9-4C25-8D94-AF56FF6A5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064" y="3863552"/>
                <a:ext cx="129213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809ADFA-8024-471E-8DE5-76F77BC281DA}"/>
                  </a:ext>
                </a:extLst>
              </p:cNvPr>
              <p:cNvSpPr txBox="1"/>
              <p:nvPr/>
            </p:nvSpPr>
            <p:spPr>
              <a:xfrm>
                <a:off x="8312739" y="1311564"/>
                <a:ext cx="3332612" cy="714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chemeClr val="accent6">
                        <a:lumMod val="75000"/>
                      </a:schemeClr>
                    </a:solidFill>
                  </a:rPr>
                  <a:t>গড়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𝑢𝑓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809ADFA-8024-471E-8DE5-76F77BC28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9" y="1311564"/>
                <a:ext cx="3332612" cy="714811"/>
              </a:xfrm>
              <a:prstGeom prst="rect">
                <a:avLst/>
              </a:prstGeom>
              <a:blipFill>
                <a:blip r:embed="rId19"/>
                <a:stretch>
                  <a:fillRect l="-3846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530C62-93FD-4CBB-A187-788F91549442}"/>
                  </a:ext>
                </a:extLst>
              </p:cNvPr>
              <p:cNvSpPr txBox="1"/>
              <p:nvPr/>
            </p:nvSpPr>
            <p:spPr>
              <a:xfrm>
                <a:off x="8770458" y="2026376"/>
                <a:ext cx="3108853" cy="852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৬৫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bn-BD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২১</m:t>
                          </m:r>
                        </m:num>
                        <m:den>
                          <m:r>
                            <a:rPr lang="bn-BD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৫০</m:t>
                          </m:r>
                        </m:den>
                      </m:f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১০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530C62-93FD-4CBB-A187-788F9154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458" y="2026376"/>
                <a:ext cx="3108853" cy="85215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1E5E6B-4A18-440E-B85B-F45D2D92A5EB}"/>
                  </a:ext>
                </a:extLst>
              </p:cNvPr>
              <p:cNvSpPr txBox="1"/>
              <p:nvPr/>
            </p:nvSpPr>
            <p:spPr>
              <a:xfrm>
                <a:off x="8916893" y="2866851"/>
                <a:ext cx="31088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৬৫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৪২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১০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1E5E6B-4A18-440E-B85B-F45D2D92A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893" y="2866851"/>
                <a:ext cx="310885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10ED48-44B9-4B62-9CBE-E794D95B4078}"/>
                  </a:ext>
                </a:extLst>
              </p:cNvPr>
              <p:cNvSpPr txBox="1"/>
              <p:nvPr/>
            </p:nvSpPr>
            <p:spPr>
              <a:xfrm>
                <a:off x="8923666" y="3395774"/>
                <a:ext cx="2252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৬৫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৪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710ED48-44B9-4B62-9CBE-E794D95B4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66" y="3395774"/>
                <a:ext cx="225233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802BD5-5F02-499D-9A28-2FF7C5D557F0}"/>
                  </a:ext>
                </a:extLst>
              </p:cNvPr>
              <p:cNvSpPr txBox="1"/>
              <p:nvPr/>
            </p:nvSpPr>
            <p:spPr>
              <a:xfrm>
                <a:off x="9033170" y="3914408"/>
                <a:ext cx="12399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৬৯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bn-BD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৭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7802BD5-5F02-499D-9A28-2FF7C5D55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170" y="3914408"/>
                <a:ext cx="1239987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4182AB7F-7419-4DB4-BCA1-C6B4C207DC92}"/>
              </a:ext>
            </a:extLst>
          </p:cNvPr>
          <p:cNvSpPr txBox="1"/>
          <p:nvPr/>
        </p:nvSpPr>
        <p:spPr>
          <a:xfrm>
            <a:off x="397565" y="332243"/>
            <a:ext cx="851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জন্য নিম্নে সারণী প্রস্তুত করা হলোঃ</a:t>
            </a:r>
            <a:endParaRPr lang="en-US" sz="40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4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7" grpId="0"/>
      <p:bldP spid="68" grpId="0"/>
      <p:bldP spid="69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143" y="3033482"/>
            <a:ext cx="11355962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7200" b="1" i="1" dirty="0">
                <a:solidFill>
                  <a:srgbClr val="FF0000"/>
                </a:solidFill>
              </a:rPr>
              <a:t>  </a:t>
            </a:r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ক্লাসের শুরুতে সবাইকে শুভেচ্ছা </a:t>
            </a:r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283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4380929"/>
            <a:ext cx="12192000" cy="24770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838734"/>
            <a:ext cx="12192000" cy="15421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8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3312" y="2208119"/>
            <a:ext cx="10880034" cy="13169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৯ম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গণসংখ্যা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014550" y="3350206"/>
            <a:ext cx="8255212" cy="2440993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76,65, 98, 79, 64, 68, 56, 73, 83, 57, 55, 92, 45, 77, 87, 46, 32, 75, 89, 48, 97, 88, 65, 73, 93, 58, 41, 69, 63, 39, 84, 56, 45, 73, 93, 62, 67, 69, 65, 53, 78, 64, 85, 53, 73, 34, 75, 82, 67, 62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87" y="371061"/>
            <a:ext cx="4061704" cy="138648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8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 </a:t>
            </a:r>
            <a:r>
              <a:rPr lang="en-US" sz="8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55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8916" y="2001078"/>
            <a:ext cx="559256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309" y="2028382"/>
            <a:ext cx="30767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নব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দশম</a:t>
            </a:r>
          </a:p>
          <a:p>
            <a:pPr algn="ctr"/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১৭শ</a:t>
            </a:r>
            <a:endParaRPr lang="bn-BD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bn-IN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19" y="1590721"/>
            <a:ext cx="1625928" cy="2075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6" y="1827743"/>
            <a:ext cx="1440133" cy="160160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60783" y="1556085"/>
            <a:ext cx="5118848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4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4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শিমুল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shimul291@gmail.com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524656" y="1380482"/>
            <a:ext cx="5507831" cy="30480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68221" y="1380482"/>
            <a:ext cx="5105426" cy="3048000"/>
          </a:xfrm>
          <a:prstGeom prst="rec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657" y="4527885"/>
            <a:ext cx="10848990" cy="3214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4657" y="4937095"/>
            <a:ext cx="10848990" cy="359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84165" y="1380482"/>
            <a:ext cx="139359" cy="30944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  <p:bldP spid="9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823EC2-4357-470B-86C2-0D9D23D5B273}"/>
              </a:ext>
            </a:extLst>
          </p:cNvPr>
          <p:cNvSpPr/>
          <p:nvPr/>
        </p:nvSpPr>
        <p:spPr>
          <a:xfrm>
            <a:off x="3859709" y="209404"/>
            <a:ext cx="4489161" cy="65198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চেষ্টা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22783" y="1295017"/>
            <a:ext cx="7394712" cy="5367278"/>
            <a:chOff x="813089" y="228600"/>
            <a:chExt cx="7568911" cy="64018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304800"/>
              <a:ext cx="2723659" cy="20401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89" y="228600"/>
              <a:ext cx="3394057" cy="2209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84" y="2514600"/>
              <a:ext cx="7086516" cy="213251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941" y="4648200"/>
              <a:ext cx="6914659" cy="1982286"/>
            </a:xfrm>
            <a:prstGeom prst="rect">
              <a:avLst/>
            </a:prstGeom>
          </p:spPr>
        </p:pic>
      </p:grp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21" y="1295017"/>
            <a:ext cx="5006439" cy="375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83" y="859734"/>
            <a:ext cx="10424045" cy="54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041914" y="1815548"/>
                <a:ext cx="1446230" cy="4854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31</m:t>
                        </m:r>
                      </m:den>
                    </m:f>
                  </m:oMath>
                </a14:m>
                <a:r>
                  <a:rPr lang="en-US" dirty="0" smtClean="0"/>
                  <a:t>=290.322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914" y="1815548"/>
                <a:ext cx="1446230" cy="485454"/>
              </a:xfrm>
              <a:prstGeom prst="rect">
                <a:avLst/>
              </a:prstGeom>
              <a:blipFill>
                <a:blip r:embed="rId3"/>
                <a:stretch>
                  <a:fillRect r="-337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18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348858"/>
            <a:ext cx="11295899" cy="64204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3749" y="602734"/>
            <a:ext cx="48195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CE999-3E26-4005-AD5E-C51E01C77F92}"/>
              </a:ext>
            </a:extLst>
          </p:cNvPr>
          <p:cNvSpPr txBox="1"/>
          <p:nvPr/>
        </p:nvSpPr>
        <p:spPr>
          <a:xfrm>
            <a:off x="5397889" y="1680216"/>
            <a:ext cx="4673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endParaRPr lang="en-US" sz="1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7E440-CF7C-47E7-A8BE-287923126E4C}"/>
              </a:ext>
            </a:extLst>
          </p:cNvPr>
          <p:cNvSpPr txBox="1"/>
          <p:nvPr/>
        </p:nvSpPr>
        <p:spPr>
          <a:xfrm>
            <a:off x="5413902" y="3039542"/>
            <a:ext cx="449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সংক্ষিপ্ত পদ্ধতিতে গড়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নির্ণয়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788F8D0-6672-47F8-8B3F-955E8317DFA0}"/>
              </a:ext>
            </a:extLst>
          </p:cNvPr>
          <p:cNvSpPr txBox="1"/>
          <p:nvPr/>
        </p:nvSpPr>
        <p:spPr>
          <a:xfrm>
            <a:off x="3397827" y="543248"/>
            <a:ext cx="5320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19C5E-CF44-4165-825D-A16345C9DEE2}"/>
              </a:ext>
            </a:extLst>
          </p:cNvPr>
          <p:cNvSpPr txBox="1"/>
          <p:nvPr/>
        </p:nvSpPr>
        <p:spPr>
          <a:xfrm>
            <a:off x="1328622" y="2371021"/>
            <a:ext cx="10236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পরিসংখ্যান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কাকে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বলে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পরিসংখ্যানের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ধারণা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kern="11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শ্রেণির </a:t>
            </a: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মধ্যবিন্দু নির্ণয় করতে পারবে ।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bn-BD" sz="4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বিচ্যুতি কী তা বুঝতে পারবে ও নির্ণয় করতে পারবে 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গণসংখ্যা নিবে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শণ</a:t>
            </a: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সার</a:t>
            </a:r>
            <a:r>
              <a:rPr lang="bn-IN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ণি</a:t>
            </a:r>
            <a:r>
              <a:rPr lang="bn-BD" sz="40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 হতে সংক্ষিপ্ত পদ্ধতিতে গড় করতে পারবে 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92695" y="576720"/>
            <a:ext cx="1060173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পরিসংখ্যানঃ</a:t>
            </a:r>
            <a:r>
              <a:rPr lang="en-US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9148" y="179274"/>
            <a:ext cx="4187687" cy="3484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81" y="6551751"/>
            <a:ext cx="308919" cy="3062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192695" y="1205949"/>
            <a:ext cx="1060173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উপাত্তঃ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পরিসংখ্যানে ব্যবহৃত সংখ্যাবাচক তথ্যকে উপাত্ত বলে।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192695" y="2577549"/>
            <a:ext cx="10601739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উপাত্ত দুই প্রকার।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১। অবিন্যস্ত উপাত্ত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২। বিন্যস্ত উপাত্ত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2695" y="4482549"/>
            <a:ext cx="10601739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কেন্দ্রীয় প্রবণতাঃ  উপাত্তসমূহকে মানের ক্রমানুসারে সাজালে উপাত্তসমূহ মাঝামাঝি কোন মানের কাছাকাছি পুঞ্জিভূত হয়।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এই ঘটনাকে কেন্দ্রীয় প্রবণতা বলে। গড় হলো কেন্দ্রীয় প্রবণতা পরিমাপের একটি উপায়।</a:t>
            </a:r>
          </a:p>
        </p:txBody>
      </p:sp>
    </p:spTree>
    <p:extLst>
      <p:ext uri="{BB962C8B-B14F-4D97-AF65-F5344CB8AC3E}">
        <p14:creationId xmlns:p14="http://schemas.microsoft.com/office/powerpoint/2010/main" val="3690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148" y="179274"/>
            <a:ext cx="4187687" cy="3484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তথ্যঃ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081" y="6551751"/>
            <a:ext cx="308919" cy="30624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1192695" y="1205949"/>
            <a:ext cx="10601739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চলকঃ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পরিসংখ্যানে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ব্যবহৃত সংখ্যাবাচক তথ্যকে উপাত্ত বলে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উপাত্তে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192695" y="2577549"/>
            <a:ext cx="10601739" cy="1752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দুই প্রকার।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           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চলক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2695" y="4482549"/>
            <a:ext cx="10601739" cy="2286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চলকঃ</a:t>
            </a:r>
            <a:r>
              <a:rPr lang="en-US" sz="36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বিচ্ছিন্ন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36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চলকঃ</a:t>
            </a:r>
            <a:r>
              <a:rPr lang="en-US" sz="36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অবিচ্ছিন্ন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1489</Words>
  <Application>Microsoft Office PowerPoint</Application>
  <PresentationFormat>Widescreen</PresentationFormat>
  <Paragraphs>348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Vrinda</vt:lpstr>
      <vt:lpstr>Wingdings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Mahmud Shimul</dc:creator>
  <cp:lastModifiedBy>Hasan Mahmud Shimul</cp:lastModifiedBy>
  <cp:revision>29</cp:revision>
  <dcterms:created xsi:type="dcterms:W3CDTF">2021-10-18T15:01:22Z</dcterms:created>
  <dcterms:modified xsi:type="dcterms:W3CDTF">2021-10-19T10:46:40Z</dcterms:modified>
</cp:coreProperties>
</file>