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9" r:id="rId5"/>
    <p:sldId id="258" r:id="rId6"/>
    <p:sldId id="27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2" r:id="rId15"/>
    <p:sldId id="274" r:id="rId16"/>
    <p:sldId id="275" r:id="rId17"/>
  </p:sldIdLst>
  <p:sldSz cx="13716000" cy="7599363"/>
  <p:notesSz cx="6858000" cy="9144000"/>
  <p:defaultTextStyle>
    <a:defPPr>
      <a:defRPr lang="en-US"/>
    </a:defPPr>
    <a:lvl1pPr marL="0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07677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15355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23032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30709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38387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46064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53742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61419" algn="l" defTabSz="361535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0" y="66"/>
      </p:cViewPr>
      <p:guideLst>
        <p:guide orient="horz" pos="239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EC61-A9D7-47A1-9FB7-2858208369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685800"/>
            <a:ext cx="6188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85E9-8810-4482-AD7D-D1C511CD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Basic points</a:t>
            </a:r>
            <a:r>
              <a:rPr lang="en-US" baseline="0" dirty="0"/>
              <a:t> of changing from affirmative to negative/ How to change affirmative into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Basic points</a:t>
            </a:r>
            <a:r>
              <a:rPr lang="en-US" baseline="0" dirty="0"/>
              <a:t> of changing from affirmative to negative/ How to change affirmative into negative.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universal truth sentences are transferred from affirmative to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Very important words with</a:t>
            </a:r>
            <a:r>
              <a:rPr lang="en-US" baseline="0" dirty="0"/>
              <a:t> their antonym are given to make them eligible transformation from affirmative to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It will be helpful for the students to transfer from affirmative to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 teacher and identity.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-2.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 make the students clear about transformation and its use is the main focus</a:t>
            </a:r>
            <a:r>
              <a:rPr lang="en-US" baseline="0" dirty="0"/>
              <a:t>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Difference between conversion and transformation is shown here clearly.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 activities. Teacher may conduct this by oral teaching/writing.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Affirmative to negative transformation is focused</a:t>
            </a:r>
            <a:r>
              <a:rPr lang="en-US" baseline="0" dirty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85E9-8810-4482-AD7D-D1C511CD4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60730"/>
            <a:ext cx="11658600" cy="1628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06306"/>
            <a:ext cx="9601200" cy="19420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1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2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3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3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4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5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6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53312"/>
            <a:ext cx="3086100" cy="54039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3312"/>
            <a:ext cx="9029700" cy="54039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883296"/>
            <a:ext cx="11658600" cy="1509318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20934"/>
            <a:ext cx="11658600" cy="1662360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7677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1535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2303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3070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3838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4606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5374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6141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7654"/>
            <a:ext cx="6057900" cy="4179650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477654"/>
            <a:ext cx="6057900" cy="4179650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327"/>
            <a:ext cx="12344400" cy="12665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1063"/>
            <a:ext cx="6060282" cy="70892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7677" indent="0">
              <a:buNone/>
              <a:defRPr sz="7900" b="1"/>
            </a:lvl2pPr>
            <a:lvl3pPr marL="3615355" indent="0">
              <a:buNone/>
              <a:defRPr sz="7100" b="1"/>
            </a:lvl3pPr>
            <a:lvl4pPr marL="5423032" indent="0">
              <a:buNone/>
              <a:defRPr sz="6300" b="1"/>
            </a:lvl4pPr>
            <a:lvl5pPr marL="7230709" indent="0">
              <a:buNone/>
              <a:defRPr sz="6300" b="1"/>
            </a:lvl5pPr>
            <a:lvl6pPr marL="9038387" indent="0">
              <a:buNone/>
              <a:defRPr sz="6300" b="1"/>
            </a:lvl6pPr>
            <a:lvl7pPr marL="10846064" indent="0">
              <a:buNone/>
              <a:defRPr sz="6300" b="1"/>
            </a:lvl7pPr>
            <a:lvl8pPr marL="12653742" indent="0">
              <a:buNone/>
              <a:defRPr sz="6300" b="1"/>
            </a:lvl8pPr>
            <a:lvl9pPr marL="14461419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09984"/>
            <a:ext cx="6060282" cy="4378430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9" y="1701063"/>
            <a:ext cx="6062663" cy="708921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7677" indent="0">
              <a:buNone/>
              <a:defRPr sz="7900" b="1"/>
            </a:lvl2pPr>
            <a:lvl3pPr marL="3615355" indent="0">
              <a:buNone/>
              <a:defRPr sz="7100" b="1"/>
            </a:lvl3pPr>
            <a:lvl4pPr marL="5423032" indent="0">
              <a:buNone/>
              <a:defRPr sz="6300" b="1"/>
            </a:lvl4pPr>
            <a:lvl5pPr marL="7230709" indent="0">
              <a:buNone/>
              <a:defRPr sz="6300" b="1"/>
            </a:lvl5pPr>
            <a:lvl6pPr marL="9038387" indent="0">
              <a:buNone/>
              <a:defRPr sz="6300" b="1"/>
            </a:lvl6pPr>
            <a:lvl7pPr marL="10846064" indent="0">
              <a:buNone/>
              <a:defRPr sz="6300" b="1"/>
            </a:lvl7pPr>
            <a:lvl8pPr marL="12653742" indent="0">
              <a:buNone/>
              <a:defRPr sz="6300" b="1"/>
            </a:lvl8pPr>
            <a:lvl9pPr marL="14461419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9" y="2409984"/>
            <a:ext cx="6062663" cy="4378430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2569"/>
            <a:ext cx="4512470" cy="128767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2567"/>
            <a:ext cx="7667625" cy="6485845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90238"/>
            <a:ext cx="4512470" cy="5198176"/>
          </a:xfrm>
        </p:spPr>
        <p:txBody>
          <a:bodyPr/>
          <a:lstStyle>
            <a:lvl1pPr marL="0" indent="0">
              <a:buNone/>
              <a:defRPr sz="5500"/>
            </a:lvl1pPr>
            <a:lvl2pPr marL="1807677" indent="0">
              <a:buNone/>
              <a:defRPr sz="4700"/>
            </a:lvl2pPr>
            <a:lvl3pPr marL="3615355" indent="0">
              <a:buNone/>
              <a:defRPr sz="4000"/>
            </a:lvl3pPr>
            <a:lvl4pPr marL="5423032" indent="0">
              <a:buNone/>
              <a:defRPr sz="3600"/>
            </a:lvl4pPr>
            <a:lvl5pPr marL="7230709" indent="0">
              <a:buNone/>
              <a:defRPr sz="3600"/>
            </a:lvl5pPr>
            <a:lvl6pPr marL="9038387" indent="0">
              <a:buNone/>
              <a:defRPr sz="3600"/>
            </a:lvl6pPr>
            <a:lvl7pPr marL="10846064" indent="0">
              <a:buNone/>
              <a:defRPr sz="3600"/>
            </a:lvl7pPr>
            <a:lvl8pPr marL="12653742" indent="0">
              <a:buNone/>
              <a:defRPr sz="3600"/>
            </a:lvl8pPr>
            <a:lvl9pPr marL="14461419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319554"/>
            <a:ext cx="8229600" cy="628004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79018"/>
            <a:ext cx="8229600" cy="4559618"/>
          </a:xfrm>
        </p:spPr>
        <p:txBody>
          <a:bodyPr/>
          <a:lstStyle>
            <a:lvl1pPr marL="0" indent="0">
              <a:buNone/>
              <a:defRPr sz="12700"/>
            </a:lvl1pPr>
            <a:lvl2pPr marL="1807677" indent="0">
              <a:buNone/>
              <a:defRPr sz="11100"/>
            </a:lvl2pPr>
            <a:lvl3pPr marL="3615355" indent="0">
              <a:buNone/>
              <a:defRPr sz="9500"/>
            </a:lvl3pPr>
            <a:lvl4pPr marL="5423032" indent="0">
              <a:buNone/>
              <a:defRPr sz="7900"/>
            </a:lvl4pPr>
            <a:lvl5pPr marL="7230709" indent="0">
              <a:buNone/>
              <a:defRPr sz="7900"/>
            </a:lvl5pPr>
            <a:lvl6pPr marL="9038387" indent="0">
              <a:buNone/>
              <a:defRPr sz="7900"/>
            </a:lvl6pPr>
            <a:lvl7pPr marL="10846064" indent="0">
              <a:buNone/>
              <a:defRPr sz="7900"/>
            </a:lvl7pPr>
            <a:lvl8pPr marL="12653742" indent="0">
              <a:buNone/>
              <a:defRPr sz="7900"/>
            </a:lvl8pPr>
            <a:lvl9pPr marL="14461419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947558"/>
            <a:ext cx="8229600" cy="891869"/>
          </a:xfrm>
        </p:spPr>
        <p:txBody>
          <a:bodyPr/>
          <a:lstStyle>
            <a:lvl1pPr marL="0" indent="0">
              <a:buNone/>
              <a:defRPr sz="5500"/>
            </a:lvl1pPr>
            <a:lvl2pPr marL="1807677" indent="0">
              <a:buNone/>
              <a:defRPr sz="4700"/>
            </a:lvl2pPr>
            <a:lvl3pPr marL="3615355" indent="0">
              <a:buNone/>
              <a:defRPr sz="4000"/>
            </a:lvl3pPr>
            <a:lvl4pPr marL="5423032" indent="0">
              <a:buNone/>
              <a:defRPr sz="3600"/>
            </a:lvl4pPr>
            <a:lvl5pPr marL="7230709" indent="0">
              <a:buNone/>
              <a:defRPr sz="3600"/>
            </a:lvl5pPr>
            <a:lvl6pPr marL="9038387" indent="0">
              <a:buNone/>
              <a:defRPr sz="3600"/>
            </a:lvl6pPr>
            <a:lvl7pPr marL="10846064" indent="0">
              <a:buNone/>
              <a:defRPr sz="3600"/>
            </a:lvl7pPr>
            <a:lvl8pPr marL="12653742" indent="0">
              <a:buNone/>
              <a:defRPr sz="3600"/>
            </a:lvl8pPr>
            <a:lvl9pPr marL="14461419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327"/>
            <a:ext cx="12344400" cy="1266561"/>
          </a:xfrm>
          <a:prstGeom prst="rect">
            <a:avLst/>
          </a:prstGeom>
        </p:spPr>
        <p:txBody>
          <a:bodyPr vert="horz" lIns="361535" tIns="180768" rIns="361535" bIns="1807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3185"/>
            <a:ext cx="12344400" cy="5015229"/>
          </a:xfrm>
          <a:prstGeom prst="rect">
            <a:avLst/>
          </a:prstGeom>
        </p:spPr>
        <p:txBody>
          <a:bodyPr vert="horz" lIns="361535" tIns="180768" rIns="361535" bIns="1807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043485"/>
            <a:ext cx="3200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53A1-ACD7-4843-A085-CF80B6EF07F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043485"/>
            <a:ext cx="4343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043485"/>
            <a:ext cx="3200400" cy="404596"/>
          </a:xfrm>
          <a:prstGeom prst="rect">
            <a:avLst/>
          </a:prstGeom>
        </p:spPr>
        <p:txBody>
          <a:bodyPr vert="horz" lIns="361535" tIns="180768" rIns="361535" bIns="180768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30F1-02EF-43FC-9C96-9480CC67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15355" rtl="0" eaLnBrk="1" latinLnBrk="0" hangingPunct="1">
        <a:spcBef>
          <a:spcPct val="0"/>
        </a:spcBef>
        <a:buNone/>
        <a:defRPr sz="1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5758" indent="-1355758" algn="l" defTabSz="3615355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37476" indent="-1129798" algn="l" defTabSz="3615355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519193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26871" indent="-903839" algn="l" defTabSz="3615355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34548" indent="-903839" algn="l" defTabSz="3615355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42225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49903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57580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5258" indent="-903839" algn="l" defTabSz="3615355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7677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15355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23032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30709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38387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46064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53742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61419" algn="l" defTabSz="3615355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asudaykrishna3@gmail.com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10"/>
            <a:ext cx="9067800" cy="3200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52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062" y="1213345"/>
            <a:ext cx="12877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rules of changing from affirmative into negative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82924"/>
              </p:ext>
            </p:extLst>
          </p:nvPr>
        </p:nvGraphicFramePr>
        <p:xfrm>
          <a:off x="533400" y="2321401"/>
          <a:ext cx="12801600" cy="414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Affirmative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Negative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To mean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none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god/human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nothing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objects (without personal pronoun)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only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not more/not less than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age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must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cannot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both---and ----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not only---</a:t>
                      </a:r>
                      <a:r>
                        <a:rPr lang="en-US" sz="2800">
                          <a:ln>
                            <a:solidFill>
                              <a:schemeClr val="tx1"/>
                            </a:solidFill>
                          </a:ln>
                        </a:rPr>
                        <a:t>but also---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every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there is no one but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human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as soon as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no sooner had+v</a:t>
                      </a:r>
                      <a:r>
                        <a:rPr lang="en-US" sz="2800" baseline="-25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---than</a:t>
                      </a:r>
                      <a:endParaRPr lang="en-US" sz="2800" b="1" baseline="-2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661"/>
            <a:ext cx="1234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Some more rules of changing from affirmative into negative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51594"/>
              </p:ext>
            </p:extLst>
          </p:nvPr>
        </p:nvGraphicFramePr>
        <p:xfrm>
          <a:off x="659524" y="1650841"/>
          <a:ext cx="1237067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----</a:t>
                      </a:r>
                      <a:r>
                        <a:rPr lang="en-US" sz="2800" baseline="0" dirty="0"/>
                        <a:t> not/not always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never + antonym of head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too---to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so+ </a:t>
                      </a:r>
                      <a:r>
                        <a:rPr lang="en-US" sz="2800" dirty="0" err="1"/>
                        <a:t>adj</a:t>
                      </a:r>
                      <a:r>
                        <a:rPr lang="en-US" sz="2800" dirty="0"/>
                        <a:t> + that + sub + can/could not +verb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a few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 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much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a little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0"/>
            <a:ext cx="3494882" cy="3494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06" y="118437"/>
            <a:ext cx="2286000" cy="335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03" y="32682"/>
            <a:ext cx="2997994" cy="3457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766796"/>
            <a:ext cx="37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earth is round.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2312" y="3786840"/>
            <a:ext cx="37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Health is wealth.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380986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Honesty is the best policy.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609600" y="3690596"/>
            <a:ext cx="12344400" cy="1556885"/>
          </a:xfrm>
          <a:prstGeom prst="downArrowCallout">
            <a:avLst>
              <a:gd name="adj1" fmla="val 43227"/>
              <a:gd name="adj2" fmla="val 46265"/>
              <a:gd name="adj3" fmla="val 25000"/>
              <a:gd name="adj4" fmla="val 4978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3088" y="5247481"/>
            <a:ext cx="4837112" cy="838200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Universal truth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085681"/>
            <a:ext cx="12496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In case of universal truth, the sentence is changed into negative + interrogative. (don’t/doesn’t/ isn’t/aren’t/wasn’t + subject +….+?</a:t>
            </a:r>
          </a:p>
        </p:txBody>
      </p:sp>
    </p:spTree>
    <p:extLst>
      <p:ext uri="{BB962C8B-B14F-4D97-AF65-F5344CB8AC3E}">
        <p14:creationId xmlns:p14="http://schemas.microsoft.com/office/powerpoint/2010/main" val="2692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370681"/>
            <a:ext cx="8077200" cy="1295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Change the sentences into negative.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08538" y="1818481"/>
            <a:ext cx="11201400" cy="5486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1482725" indent="-962025">
              <a:buAutoNum type="arabicPeriod"/>
            </a:pPr>
            <a:r>
              <a:rPr lang="en-US" sz="3200" b="1" dirty="0"/>
              <a:t>Truth is beauty.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Love is divine.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Kindness is a noble virtue.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The sun rises in the east.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The moon shines at night.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Prevention is better than cure.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Addiction to drinking is dangerous.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Education is the backbone of a nation.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Man is the servant of habit.</a:t>
            </a:r>
          </a:p>
          <a:p>
            <a:pPr marL="1482725" indent="-962025">
              <a:buAutoNum type="arabicPeriod"/>
            </a:pPr>
            <a:r>
              <a:rPr lang="en-US" sz="3200" b="1" dirty="0"/>
              <a:t>Practice makes a man perfect.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1143000" indent="-114300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45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682625"/>
            </a:gs>
            <a:gs pos="41000">
              <a:srgbClr val="541F1E"/>
            </a:gs>
            <a:gs pos="0">
              <a:schemeClr val="accent2">
                <a:lumMod val="7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6881"/>
            <a:ext cx="124206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Examples of some opposite/antonymous words.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02030"/>
              </p:ext>
            </p:extLst>
          </p:nvPr>
        </p:nvGraphicFramePr>
        <p:xfrm>
          <a:off x="762000" y="1285081"/>
          <a:ext cx="12420600" cy="5699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Antonym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Antonym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doubtful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undoubtful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/ 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friend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foe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pleased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displeased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moral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immoral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mortal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immortal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possible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impossible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irregular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literate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illiterate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responsible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irresponsible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unwise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easy/soft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pleasant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unpleasant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honest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dishonest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unreal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honesty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dishonesty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always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0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255" y="446880"/>
            <a:ext cx="1242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Examples of some more opposite/antonymous words.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54743"/>
              </p:ext>
            </p:extLst>
          </p:nvPr>
        </p:nvGraphicFramePr>
        <p:xfrm>
          <a:off x="762000" y="1285081"/>
          <a:ext cx="12420600" cy="5699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Antonym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Antonym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honour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dishonour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ordinary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extraordinary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willing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unwilling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healthy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unhealthy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disobey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obedient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disobedient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solvent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insolvent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forget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grateful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ungrateful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comfortable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uncomfortable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agreed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disagreed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Sincere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insincere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3615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punctual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conscious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unconscious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0" y="350182"/>
            <a:ext cx="698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</a:rPr>
              <a:t>Inviting you in the next content (Part-2)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4333081"/>
            <a:ext cx="8686800" cy="255654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99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0681"/>
            <a:ext cx="6477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370681"/>
            <a:ext cx="69342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i="1" dirty="0">
              <a:solidFill>
                <a:schemeClr val="tx1"/>
              </a:solidFill>
            </a:endParaRPr>
          </a:p>
          <a:p>
            <a:endParaRPr lang="en-US" sz="4000" b="1" i="1" dirty="0">
              <a:solidFill>
                <a:schemeClr val="tx1"/>
              </a:solidFill>
            </a:endParaRPr>
          </a:p>
          <a:p>
            <a:endParaRPr lang="en-US" sz="4000" b="1" i="1" dirty="0">
              <a:solidFill>
                <a:schemeClr val="tx1"/>
              </a:solidFill>
            </a:endParaRPr>
          </a:p>
          <a:p>
            <a:endParaRPr lang="en-US" sz="4000" b="1" i="1" dirty="0">
              <a:solidFill>
                <a:schemeClr val="tx1"/>
              </a:solidFill>
            </a:endParaRPr>
          </a:p>
          <a:p>
            <a:endParaRPr lang="en-US" sz="4000" b="1" i="1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</a:rPr>
              <a:t>Uday Krishna Das</a:t>
            </a:r>
          </a:p>
          <a:p>
            <a:r>
              <a:rPr lang="en-US" sz="3200" b="1" i="1" dirty="0">
                <a:solidFill>
                  <a:schemeClr val="tx1"/>
                </a:solidFill>
              </a:rPr>
              <a:t>Senior Teacher (English)</a:t>
            </a:r>
          </a:p>
          <a:p>
            <a:r>
              <a:rPr lang="en-US" sz="3200" b="1" i="1" dirty="0" err="1">
                <a:solidFill>
                  <a:schemeClr val="tx1"/>
                </a:solidFill>
              </a:rPr>
              <a:t>Patkelghata</a:t>
            </a:r>
            <a:r>
              <a:rPr lang="en-US" sz="3200" b="1" i="1" dirty="0">
                <a:solidFill>
                  <a:schemeClr val="tx1"/>
                </a:solidFill>
              </a:rPr>
              <a:t> High School</a:t>
            </a:r>
          </a:p>
          <a:p>
            <a:r>
              <a:rPr lang="en-US" sz="3200" b="1" i="1" dirty="0" err="1">
                <a:solidFill>
                  <a:schemeClr val="tx1"/>
                </a:solidFill>
              </a:rPr>
              <a:t>Patkelghata</a:t>
            </a:r>
            <a:r>
              <a:rPr lang="en-US" sz="3200" b="1" i="1" dirty="0">
                <a:solidFill>
                  <a:schemeClr val="tx1"/>
                </a:solidFill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</a:rPr>
              <a:t>Satkhira</a:t>
            </a:r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  <a:hlinkClick r:id="rId5"/>
              </a:rPr>
              <a:t>dasudaykrishna3@gmail.com</a:t>
            </a:r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</a:rPr>
              <a:t>01740-574686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</a:rPr>
              <a:t>English 2</a:t>
            </a:r>
            <a:r>
              <a:rPr lang="en-US" sz="3200" b="1" i="1" baseline="30000" dirty="0">
                <a:solidFill>
                  <a:schemeClr val="tx1"/>
                </a:solidFill>
              </a:rPr>
              <a:t>nd</a:t>
            </a:r>
            <a:r>
              <a:rPr lang="en-US" sz="3200" b="1" i="1" dirty="0">
                <a:solidFill>
                  <a:schemeClr val="tx1"/>
                </a:solidFill>
              </a:rPr>
              <a:t> Paper</a:t>
            </a:r>
          </a:p>
          <a:p>
            <a:r>
              <a:rPr lang="en-US" sz="3200" b="1" i="1" dirty="0">
                <a:solidFill>
                  <a:schemeClr val="tx1"/>
                </a:solidFill>
              </a:rPr>
              <a:t>Class- VIII -X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endParaRPr lang="en-US" sz="32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4866481"/>
            <a:ext cx="693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49000">
              <a:srgbClr val="00206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15119"/>
            <a:ext cx="6079490" cy="7599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3" y="-123963"/>
            <a:ext cx="3333750" cy="7789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5643" y="3428163"/>
            <a:ext cx="47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He is a good boy.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344780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He is not a bad boy.</a:t>
            </a:r>
          </a:p>
        </p:txBody>
      </p:sp>
    </p:spTree>
    <p:extLst>
      <p:ext uri="{BB962C8B-B14F-4D97-AF65-F5344CB8AC3E}">
        <p14:creationId xmlns:p14="http://schemas.microsoft.com/office/powerpoint/2010/main" val="14776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9" y="2110557"/>
            <a:ext cx="4101328" cy="5626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-417404"/>
            <a:ext cx="4459227" cy="8128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42693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It is a tall tree.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4207" y="542693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It is not a short tree.</a:t>
            </a:r>
          </a:p>
        </p:txBody>
      </p:sp>
    </p:spTree>
    <p:extLst>
      <p:ext uri="{BB962C8B-B14F-4D97-AF65-F5344CB8AC3E}">
        <p14:creationId xmlns:p14="http://schemas.microsoft.com/office/powerpoint/2010/main" val="9425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513681"/>
            <a:ext cx="8153400" cy="1447800"/>
          </a:xfrm>
          <a:prstGeom prst="ellipse">
            <a:avLst/>
          </a:prstGeom>
          <a:noFill/>
          <a:ln w="190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What is our today’s topic?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04948" y="3647281"/>
            <a:ext cx="7572703" cy="2057400"/>
          </a:xfrm>
          <a:prstGeom prst="roundRect">
            <a:avLst/>
          </a:prstGeom>
          <a:noFill/>
          <a:ln w="190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Transformation of sentence.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Part-1(Affirmative to negative)</a:t>
            </a:r>
          </a:p>
        </p:txBody>
      </p:sp>
    </p:spTree>
    <p:extLst>
      <p:ext uri="{BB962C8B-B14F-4D97-AF65-F5344CB8AC3E}">
        <p14:creationId xmlns:p14="http://schemas.microsoft.com/office/powerpoint/2010/main" val="5568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5000">
              <a:schemeClr val="tx1"/>
            </a:gs>
            <a:gs pos="25000">
              <a:schemeClr val="tx1">
                <a:lumMod val="50000"/>
                <a:lumOff val="50000"/>
              </a:schemeClr>
            </a:gs>
            <a:gs pos="100000">
              <a:srgbClr val="002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1420784"/>
            <a:ext cx="7848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3418681"/>
            <a:ext cx="1043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After completing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differ conversion and transformation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tell the definition of transformation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transform sentences from affirmative to negative</a:t>
            </a:r>
          </a:p>
        </p:txBody>
      </p:sp>
    </p:spTree>
    <p:extLst>
      <p:ext uri="{BB962C8B-B14F-4D97-AF65-F5344CB8AC3E}">
        <p14:creationId xmlns:p14="http://schemas.microsoft.com/office/powerpoint/2010/main" val="31846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8988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 is a clever boy. (Make it negative)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97088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 is not a clever boy. 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304800" y="1513681"/>
            <a:ext cx="6324600" cy="1905000"/>
          </a:xfrm>
          <a:prstGeom prst="downArrowCallout">
            <a:avLst>
              <a:gd name="adj1" fmla="val 45571"/>
              <a:gd name="adj2" fmla="val 43750"/>
              <a:gd name="adj3" fmla="val 25000"/>
              <a:gd name="adj4" fmla="val 59834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47281"/>
            <a:ext cx="6324600" cy="1524000"/>
          </a:xfrm>
          <a:prstGeom prst="rect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Both the meaning and formation is changed here. So it is conversion of sentence.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94481"/>
            <a:ext cx="12725400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Follow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158988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 is a clever boy. (Make it negative)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197088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 is not a fool boy.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3647281"/>
            <a:ext cx="6324600" cy="1524000"/>
          </a:xfrm>
          <a:prstGeom prst="rect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Only formation is changed. Meaning is not changed. So it is transformation of sentence.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6934200" y="1513681"/>
            <a:ext cx="6324600" cy="1905000"/>
          </a:xfrm>
          <a:prstGeom prst="downArrowCallout">
            <a:avLst>
              <a:gd name="adj1" fmla="val 45571"/>
              <a:gd name="adj2" fmla="val 43750"/>
              <a:gd name="adj3" fmla="val 25000"/>
              <a:gd name="adj4" fmla="val 59834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552281"/>
            <a:ext cx="12954000" cy="1447800"/>
          </a:xfrm>
          <a:prstGeom prst="rect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the difference between conversion and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4300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/>
      <p:bldP spid="8" grpId="0"/>
      <p:bldP spid="10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429000" y="2381374"/>
            <a:ext cx="6896100" cy="29387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Let us try to solve some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655" y="3166363"/>
            <a:ext cx="36503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We must die.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0095" y="3124061"/>
            <a:ext cx="40604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He is my friend.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8571" y="2482929"/>
            <a:ext cx="41106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He is a dishonest man.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0095" y="2485543"/>
            <a:ext cx="40604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He is an active man.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21" y="6435460"/>
            <a:ext cx="3650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 like my mother very much.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655" y="2486911"/>
            <a:ext cx="36503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Man is mortal.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153717"/>
            <a:ext cx="41106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All hate him.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0102" y="6465948"/>
            <a:ext cx="406962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He is really a very poor man.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6464905"/>
            <a:ext cx="4038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Abraham Lincoln was a wise man.</a:t>
            </a:r>
          </a:p>
        </p:txBody>
      </p:sp>
    </p:spTree>
    <p:extLst>
      <p:ext uri="{BB962C8B-B14F-4D97-AF65-F5344CB8AC3E}">
        <p14:creationId xmlns:p14="http://schemas.microsoft.com/office/powerpoint/2010/main" val="20285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1834" y="370681"/>
            <a:ext cx="5562600" cy="9590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Follow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062" y="1462306"/>
            <a:ext cx="1197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Only  an industrious man can gain success in life. (Negative)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351881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None but  an industrious man can gain success in life.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68668" y="1469013"/>
            <a:ext cx="1143000" cy="584775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7062" y="2348269"/>
            <a:ext cx="1841938" cy="5847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 rot="16200000" flipH="1">
            <a:off x="490703" y="1871827"/>
            <a:ext cx="1301968" cy="827690"/>
          </a:xfrm>
          <a:prstGeom prst="uturnArrow">
            <a:avLst>
              <a:gd name="adj1" fmla="val 20522"/>
              <a:gd name="adj2" fmla="val 25000"/>
              <a:gd name="adj3" fmla="val 25000"/>
              <a:gd name="adj4" fmla="val 43750"/>
              <a:gd name="adj5" fmla="val 94048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062" y="5805706"/>
            <a:ext cx="984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Everyone  respects a man of character. (Negative)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95281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is no one but  respects a man of character.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68667" y="5812413"/>
            <a:ext cx="1860333" cy="584775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87062" y="6691669"/>
            <a:ext cx="3670738" cy="5847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-Turn Arrow 11"/>
          <p:cNvSpPr/>
          <p:nvPr/>
        </p:nvSpPr>
        <p:spPr>
          <a:xfrm rot="16200000" flipH="1">
            <a:off x="490703" y="6215227"/>
            <a:ext cx="1301968" cy="827690"/>
          </a:xfrm>
          <a:prstGeom prst="uturnArrow">
            <a:avLst>
              <a:gd name="adj1" fmla="val 20522"/>
              <a:gd name="adj2" fmla="val 25000"/>
              <a:gd name="adj3" fmla="val 25000"/>
              <a:gd name="adj4" fmla="val 43750"/>
              <a:gd name="adj5" fmla="val 94048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6551" y="3494881"/>
            <a:ext cx="924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  must  follow the way of truth. (Negative)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268" y="4545915"/>
            <a:ext cx="907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You  cannot but  follow the way of truth. 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2494892" y="3571081"/>
            <a:ext cx="1162708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315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40168" y="4571672"/>
            <a:ext cx="2187466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7" grpId="0" animBg="1"/>
      <p:bldP spid="8" grpId="0"/>
      <p:bldP spid="9" grpId="0"/>
      <p:bldP spid="10" grpId="0" animBg="1"/>
      <p:bldP spid="10" grpId="1" animBg="1"/>
      <p:bldP spid="11" grpId="0" animBg="1"/>
      <p:bldP spid="12" grpId="0" animBg="1"/>
      <p:bldP spid="18" grpId="0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814</Words>
  <Application>Microsoft Office PowerPoint</Application>
  <PresentationFormat>Custom</PresentationFormat>
  <Paragraphs>236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Uday Krishna Das</dc:creator>
  <cp:lastModifiedBy>Windows User</cp:lastModifiedBy>
  <cp:revision>82</cp:revision>
  <dcterms:created xsi:type="dcterms:W3CDTF">2015-09-19T16:19:54Z</dcterms:created>
  <dcterms:modified xsi:type="dcterms:W3CDTF">2021-10-18T18:22:10Z</dcterms:modified>
</cp:coreProperties>
</file>