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8" r:id="rId2"/>
    <p:sldId id="259" r:id="rId3"/>
    <p:sldId id="260" r:id="rId4"/>
    <p:sldId id="274" r:id="rId5"/>
    <p:sldId id="265" r:id="rId6"/>
    <p:sldId id="268" r:id="rId7"/>
    <p:sldId id="269" r:id="rId8"/>
    <p:sldId id="270" r:id="rId9"/>
    <p:sldId id="271" r:id="rId10"/>
    <p:sldId id="272" r:id="rId11"/>
    <p:sldId id="273" r:id="rId12"/>
    <p:sldId id="263"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636" y="438"/>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46ABC-13A8-4903-8838-8402B7B9963F}" type="datetimeFigureOut">
              <a:rPr lang="en-US" smtClean="0"/>
              <a:t>10/19/2021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8EECF7-2D1A-4939-AEBB-8CE4E384AFDA}" type="slidenum">
              <a:rPr lang="en-US" smtClean="0"/>
              <a:t>‹#›</a:t>
            </a:fld>
            <a:endParaRPr lang="en-US"/>
          </a:p>
        </p:txBody>
      </p:sp>
    </p:spTree>
    <p:extLst>
      <p:ext uri="{BB962C8B-B14F-4D97-AF65-F5344CB8AC3E}">
        <p14:creationId xmlns:p14="http://schemas.microsoft.com/office/powerpoint/2010/main" val="105655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DCBAA6-89CC-4C1A-B070-CA5D99EFAE85}" type="slidenum">
              <a:rPr lang="en-US" smtClean="0"/>
              <a:pPr/>
              <a:t>2</a:t>
            </a:fld>
            <a:endParaRPr lang="en-US"/>
          </a:p>
        </p:txBody>
      </p:sp>
    </p:spTree>
    <p:extLst>
      <p:ext uri="{BB962C8B-B14F-4D97-AF65-F5344CB8AC3E}">
        <p14:creationId xmlns:p14="http://schemas.microsoft.com/office/powerpoint/2010/main" val="423414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DCBAA6-89CC-4C1A-B070-CA5D99EFAE85}" type="slidenum">
              <a:rPr lang="en-US" smtClean="0"/>
              <a:pPr/>
              <a:t>13</a:t>
            </a:fld>
            <a:endParaRPr lang="en-US"/>
          </a:p>
        </p:txBody>
      </p:sp>
    </p:spTree>
    <p:extLst>
      <p:ext uri="{BB962C8B-B14F-4D97-AF65-F5344CB8AC3E}">
        <p14:creationId xmlns:p14="http://schemas.microsoft.com/office/powerpoint/2010/main" val="184703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0223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061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934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3938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997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577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651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9024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1426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113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394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409153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1.jpg"/><Relationship Id="rId1" Type="http://schemas.openxmlformats.org/officeDocument/2006/relationships/slideLayout" Target="../slideLayouts/slideLayout7.xml"/><Relationship Id="rId5" Type="http://schemas.openxmlformats.org/officeDocument/2006/relationships/image" Target="../media/image12.gif"/><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 y="-19842"/>
            <a:ext cx="9143999" cy="6877842"/>
          </a:xfrm>
          <a:prstGeom prst="rect">
            <a:avLst/>
          </a:prstGeom>
          <a:noFill/>
          <a:scene3d>
            <a:camera prst="perspectiveRelaxed"/>
            <a:lightRig rig="threePt" dir="t"/>
          </a:scene3d>
        </p:spPr>
        <p:txBody>
          <a:bodyPr wrap="square" rtlCol="0">
            <a:prstTxWarp prst="textButtonPour">
              <a:avLst/>
            </a:prstTxWarp>
            <a:spAutoFit/>
          </a:bodyPr>
          <a:lstStyle/>
          <a:p>
            <a:r>
              <a:rPr lang="en-US" sz="7200" b="1" dirty="0" err="1" smtClean="0">
                <a:solidFill>
                  <a:srgbClr val="FFFF00"/>
                </a:solidFill>
                <a:latin typeface="NikoshBAN" panose="02000000000000000000" pitchFamily="2" charset="0"/>
                <a:cs typeface="NikoshBAN" panose="02000000000000000000" pitchFamily="2" charset="0"/>
              </a:rPr>
              <a:t>আজকের</a:t>
            </a:r>
            <a:r>
              <a:rPr lang="bn-BD" sz="7200" b="1" dirty="0" smtClean="0">
                <a:solidFill>
                  <a:srgbClr val="FFFF00"/>
                </a:solidFill>
                <a:latin typeface="NikoshBAN" panose="02000000000000000000" pitchFamily="2" charset="0"/>
                <a:cs typeface="NikoshBAN" panose="02000000000000000000" pitchFamily="2" charset="0"/>
              </a:rPr>
              <a:t> </a:t>
            </a:r>
            <a:r>
              <a:rPr lang="en-US" sz="7200" b="1" dirty="0" err="1" smtClean="0">
                <a:solidFill>
                  <a:srgbClr val="FFFF00"/>
                </a:solidFill>
                <a:latin typeface="NikoshBAN" panose="02000000000000000000" pitchFamily="2" charset="0"/>
                <a:cs typeface="NikoshBAN" panose="02000000000000000000" pitchFamily="2" charset="0"/>
              </a:rPr>
              <a:t>ক্লাসে</a:t>
            </a:r>
            <a:r>
              <a:rPr lang="bn-BD" sz="7200" b="1" dirty="0" smtClean="0">
                <a:solidFill>
                  <a:srgbClr val="FFFF00"/>
                </a:solidFill>
                <a:latin typeface="NikoshBAN" panose="02000000000000000000" pitchFamily="2" charset="0"/>
                <a:cs typeface="NikoshBAN" panose="02000000000000000000" pitchFamily="2" charset="0"/>
              </a:rPr>
              <a:t> </a:t>
            </a:r>
          </a:p>
          <a:p>
            <a:r>
              <a:rPr lang="bn-BD" sz="7200" b="1" dirty="0" smtClean="0">
                <a:solidFill>
                  <a:srgbClr val="FFFF00"/>
                </a:solidFill>
                <a:latin typeface="NikoshBAN" panose="02000000000000000000" pitchFamily="2" charset="0"/>
                <a:cs typeface="NikoshBAN" panose="02000000000000000000" pitchFamily="2" charset="0"/>
              </a:rPr>
              <a:t>*</a:t>
            </a:r>
            <a:r>
              <a:rPr lang="en-US" sz="7200" b="1" dirty="0" err="1" smtClean="0">
                <a:solidFill>
                  <a:srgbClr val="FFFF00"/>
                </a:solidFill>
                <a:latin typeface="NikoshBAN" panose="02000000000000000000" pitchFamily="2" charset="0"/>
                <a:cs typeface="NikoshBAN" panose="02000000000000000000" pitchFamily="2" charset="0"/>
              </a:rPr>
              <a:t>সবাইকে</a:t>
            </a:r>
            <a:r>
              <a:rPr lang="en-US" sz="7200" b="1" dirty="0" smtClean="0">
                <a:solidFill>
                  <a:srgbClr val="FFFF00"/>
                </a:solidFill>
                <a:latin typeface="NikoshBAN" panose="02000000000000000000" pitchFamily="2" charset="0"/>
                <a:cs typeface="NikoshBAN" panose="02000000000000000000" pitchFamily="2" charset="0"/>
              </a:rPr>
              <a:t> </a:t>
            </a:r>
            <a:r>
              <a:rPr lang="en-US" sz="7200" b="1" dirty="0" err="1" smtClean="0">
                <a:solidFill>
                  <a:srgbClr val="FFFF00"/>
                </a:solidFill>
                <a:latin typeface="NikoshBAN" panose="02000000000000000000" pitchFamily="2" charset="0"/>
                <a:cs typeface="NikoshBAN" panose="02000000000000000000" pitchFamily="2" charset="0"/>
              </a:rPr>
              <a:t>স্বাগতম</a:t>
            </a:r>
            <a:r>
              <a:rPr lang="bn-BD" sz="7200" b="1" dirty="0" smtClean="0">
                <a:solidFill>
                  <a:srgbClr val="FFFF00"/>
                </a:solidFill>
                <a:latin typeface="NikoshBAN" panose="02000000000000000000" pitchFamily="2" charset="0"/>
                <a:cs typeface="NikoshBAN" panose="02000000000000000000" pitchFamily="2" charset="0"/>
              </a:rPr>
              <a:t>*</a:t>
            </a:r>
            <a:endParaRPr lang="en-US" sz="7200" b="1" dirty="0">
              <a:solidFill>
                <a:srgbClr val="FFFF00"/>
              </a:solidFill>
              <a:latin typeface="NikoshBAN" panose="02000000000000000000" pitchFamily="2" charset="0"/>
              <a:cs typeface="NikoshBAN" panose="02000000000000000000" pitchFamily="2" charset="0"/>
            </a:endParaRPr>
          </a:p>
        </p:txBody>
      </p:sp>
      <p:pic>
        <p:nvPicPr>
          <p:cNvPr id="13" name="Picture 12" descr="Mar_2014_desh1395131430.jpg"/>
          <p:cNvPicPr>
            <a:picLocks noChangeAspect="1"/>
          </p:cNvPicPr>
          <p:nvPr/>
        </p:nvPicPr>
        <p:blipFill>
          <a:blip r:embed="rId3"/>
          <a:stretch>
            <a:fillRect/>
          </a:stretch>
        </p:blipFill>
        <p:spPr>
          <a:xfrm>
            <a:off x="0" y="-62199"/>
            <a:ext cx="4443212" cy="6920199"/>
          </a:xfrm>
          <a:prstGeom prst="rect">
            <a:avLst/>
          </a:prstGeom>
        </p:spPr>
      </p:pic>
      <p:pic>
        <p:nvPicPr>
          <p:cNvPr id="14" name="Picture 13" descr="Mar_2014_desh1395131430.jpg"/>
          <p:cNvPicPr>
            <a:picLocks noChangeAspect="1"/>
          </p:cNvPicPr>
          <p:nvPr/>
        </p:nvPicPr>
        <p:blipFill>
          <a:blip r:embed="rId4"/>
          <a:stretch>
            <a:fillRect/>
          </a:stretch>
        </p:blipFill>
        <p:spPr>
          <a:xfrm flipH="1">
            <a:off x="4443211" y="-22515"/>
            <a:ext cx="4700789" cy="6900357"/>
          </a:xfrm>
          <a:prstGeom prst="rect">
            <a:avLst/>
          </a:prstGeom>
        </p:spPr>
      </p:pic>
    </p:spTree>
    <p:extLst>
      <p:ext uri="{BB962C8B-B14F-4D97-AF65-F5344CB8AC3E}">
        <p14:creationId xmlns:p14="http://schemas.microsoft.com/office/powerpoint/2010/main" val="3941777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0"/>
                                        <p:tgtEl>
                                          <p:spTgt spid="13"/>
                                        </p:tgtEl>
                                        <p:attrNameLst>
                                          <p:attrName>ppt_x</p:attrName>
                                        </p:attrNameLst>
                                      </p:cBhvr>
                                      <p:tavLst>
                                        <p:tav tm="0">
                                          <p:val>
                                            <p:strVal val="ppt_x"/>
                                          </p:val>
                                        </p:tav>
                                        <p:tav tm="100000">
                                          <p:val>
                                            <p:strVal val="0-ppt_w/2"/>
                                          </p:val>
                                        </p:tav>
                                      </p:tavLst>
                                    </p:anim>
                                    <p:anim calcmode="lin" valueType="num">
                                      <p:cBhvr additive="base">
                                        <p:cTn id="7" dur="5000"/>
                                        <p:tgtEl>
                                          <p:spTgt spid="13"/>
                                        </p:tgtEl>
                                        <p:attrNameLst>
                                          <p:attrName>ppt_y</p:attrName>
                                        </p:attrNameLst>
                                      </p:cBhvr>
                                      <p:tavLst>
                                        <p:tav tm="0">
                                          <p:val>
                                            <p:strVal val="ppt_y"/>
                                          </p:val>
                                        </p:tav>
                                        <p:tav tm="100000">
                                          <p:val>
                                            <p:strVal val="ppt_y"/>
                                          </p:val>
                                        </p:tav>
                                      </p:tavLst>
                                    </p:anim>
                                    <p:set>
                                      <p:cBhvr>
                                        <p:cTn id="8" dur="1" fill="hold">
                                          <p:stCondLst>
                                            <p:cond delay="4999"/>
                                          </p:stCondLst>
                                        </p:cTn>
                                        <p:tgtEl>
                                          <p:spTgt spid="13"/>
                                        </p:tgtEl>
                                        <p:attrNameLst>
                                          <p:attrName>style.visibility</p:attrName>
                                        </p:attrNameLst>
                                      </p:cBhvr>
                                      <p:to>
                                        <p:strVal val="hidden"/>
                                      </p:to>
                                    </p:set>
                                  </p:childTnLst>
                                </p:cTn>
                              </p:par>
                              <p:par>
                                <p:cTn id="9" presetID="2" presetClass="exit" presetSubtype="2" fill="hold" nodeType="withEffect">
                                  <p:stCondLst>
                                    <p:cond delay="0"/>
                                  </p:stCondLst>
                                  <p:childTnLst>
                                    <p:anim calcmode="lin" valueType="num">
                                      <p:cBhvr additive="base">
                                        <p:cTn id="10" dur="5000"/>
                                        <p:tgtEl>
                                          <p:spTgt spid="14"/>
                                        </p:tgtEl>
                                        <p:attrNameLst>
                                          <p:attrName>ppt_x</p:attrName>
                                        </p:attrNameLst>
                                      </p:cBhvr>
                                      <p:tavLst>
                                        <p:tav tm="0">
                                          <p:val>
                                            <p:strVal val="ppt_x"/>
                                          </p:val>
                                        </p:tav>
                                        <p:tav tm="100000">
                                          <p:val>
                                            <p:strVal val="1+ppt_w/2"/>
                                          </p:val>
                                        </p:tav>
                                      </p:tavLst>
                                    </p:anim>
                                    <p:anim calcmode="lin" valueType="num">
                                      <p:cBhvr additive="base">
                                        <p:cTn id="11" dur="5000"/>
                                        <p:tgtEl>
                                          <p:spTgt spid="14"/>
                                        </p:tgtEl>
                                        <p:attrNameLst>
                                          <p:attrName>ppt_y</p:attrName>
                                        </p:attrNameLst>
                                      </p:cBhvr>
                                      <p:tavLst>
                                        <p:tav tm="0">
                                          <p:val>
                                            <p:strVal val="ppt_y"/>
                                          </p:val>
                                        </p:tav>
                                        <p:tav tm="100000">
                                          <p:val>
                                            <p:strVal val="ppt_y"/>
                                          </p:val>
                                        </p:tav>
                                      </p:tavLst>
                                    </p:anim>
                                    <p:set>
                                      <p:cBhvr>
                                        <p:cTn id="12" dur="1" fill="hold">
                                          <p:stCondLst>
                                            <p:cond delay="49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by="(-#ppt_w*2)" calcmode="lin" valueType="num">
                                      <p:cBhvr rctx="PPT">
                                        <p:cTn id="17" dur="500" autoRev="1" fill="hold">
                                          <p:stCondLst>
                                            <p:cond delay="0"/>
                                          </p:stCondLst>
                                        </p:cTn>
                                        <p:tgtEl>
                                          <p:spTgt spid="6"/>
                                        </p:tgtEl>
                                        <p:attrNameLst>
                                          <p:attrName>ppt_w</p:attrName>
                                        </p:attrNameLst>
                                      </p:cBhvr>
                                    </p:anim>
                                    <p:anim by="(#ppt_w*0.50)" calcmode="lin" valueType="num">
                                      <p:cBhvr>
                                        <p:cTn id="18" dur="500" decel="50000" autoRev="1" fill="hold">
                                          <p:stCondLst>
                                            <p:cond delay="0"/>
                                          </p:stCondLst>
                                        </p:cTn>
                                        <p:tgtEl>
                                          <p:spTgt spid="6"/>
                                        </p:tgtEl>
                                        <p:attrNameLst>
                                          <p:attrName>ppt_x</p:attrName>
                                        </p:attrNameLst>
                                      </p:cBhvr>
                                    </p:anim>
                                    <p:anim from="(-#ppt_h/2)" to="(#ppt_y)" calcmode="lin" valueType="num">
                                      <p:cBhvr>
                                        <p:cTn id="19" dur="1000" fill="hold">
                                          <p:stCondLst>
                                            <p:cond delay="0"/>
                                          </p:stCondLst>
                                        </p:cTn>
                                        <p:tgtEl>
                                          <p:spTgt spid="6"/>
                                        </p:tgtEl>
                                        <p:attrNameLst>
                                          <p:attrName>ppt_y</p:attrName>
                                        </p:attrNameLst>
                                      </p:cBhvr>
                                    </p:anim>
                                    <p:animRot by="21600000">
                                      <p:cBhvr>
                                        <p:cTn id="2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2300" y="457200"/>
            <a:ext cx="2514600" cy="1676400"/>
          </a:xfrm>
          <a:prstGeom prst="rect">
            <a:avLst/>
          </a:prstGeom>
        </p:spPr>
      </p:pic>
      <p:sp>
        <p:nvSpPr>
          <p:cNvPr id="3" name="TextBox 2"/>
          <p:cNvSpPr txBox="1"/>
          <p:nvPr/>
        </p:nvSpPr>
        <p:spPr>
          <a:xfrm>
            <a:off x="3397526" y="2590800"/>
            <a:ext cx="2044148" cy="523220"/>
          </a:xfrm>
          <a:prstGeom prst="rect">
            <a:avLst/>
          </a:prstGeom>
          <a:noFill/>
        </p:spPr>
        <p:txBody>
          <a:bodyPr wrap="square" rtlCol="0">
            <a:spAutoFit/>
          </a:bodyPr>
          <a:lstStyle/>
          <a:p>
            <a:r>
              <a:rPr lang="bn-BD" sz="2800" dirty="0" smtClean="0">
                <a:latin typeface="NikoshBAN" pitchFamily="2" charset="0"/>
                <a:cs typeface="NikoshBAN" pitchFamily="2" charset="0"/>
              </a:rPr>
              <a:t>উপযুক্ত বাসস্থান </a:t>
            </a:r>
            <a:endParaRPr lang="en-US" sz="2800" dirty="0">
              <a:latin typeface="NikoshBAN" pitchFamily="2" charset="0"/>
              <a:cs typeface="NikoshBAN" pitchFamily="2" charset="0"/>
            </a:endParaRPr>
          </a:p>
        </p:txBody>
      </p:sp>
      <p:sp>
        <p:nvSpPr>
          <p:cNvPr id="4" name="TextBox 3"/>
          <p:cNvSpPr txBox="1"/>
          <p:nvPr/>
        </p:nvSpPr>
        <p:spPr>
          <a:xfrm>
            <a:off x="1219200" y="3276600"/>
            <a:ext cx="6248400" cy="1938992"/>
          </a:xfrm>
          <a:prstGeom prst="rect">
            <a:avLst/>
          </a:prstGeom>
          <a:noFill/>
        </p:spPr>
        <p:txBody>
          <a:bodyPr wrap="square" rtlCol="0">
            <a:spAutoFit/>
          </a:bodyPr>
          <a:lstStyle/>
          <a:p>
            <a:pPr algn="just"/>
            <a:r>
              <a:rPr lang="bn-BD" sz="2400" dirty="0" smtClean="0">
                <a:latin typeface="NikoshBAN" pitchFamily="2" charset="0"/>
                <a:cs typeface="NikoshBAN" pitchFamily="2" charset="0"/>
              </a:rPr>
              <a:t>উপযুক্ত বাসস্থান: </a:t>
            </a:r>
          </a:p>
          <a:p>
            <a:pPr algn="just"/>
            <a:r>
              <a:rPr lang="bn-BD" sz="2400" dirty="0" smtClean="0">
                <a:latin typeface="NikoshBAN" pitchFamily="2" charset="0"/>
                <a:cs typeface="NikoshBAN" pitchFamily="2" charset="0"/>
              </a:rPr>
              <a:t>স্বাস্থ্যসম্মত নিরাপদ বাসস্থান মানুষের কর্মদক্ষতা বৃদ্ধি করে। সুতরাং পরিকল্পিত উপায়ে দেশে সরকারি ও বেসরকারি খাতে বাসস্থানের সুযোগ-সুবিধা বৃদ্ধির ব্যবস্থা রাষ্ট্র থেকে করতে হবে। </a:t>
            </a:r>
            <a:endParaRPr lang="bn-BD" sz="2400" dirty="0">
              <a:latin typeface="NikoshBAN" pitchFamily="2" charset="0"/>
              <a:cs typeface="NikoshBAN" pitchFamily="2" charset="0"/>
            </a:endParaRPr>
          </a:p>
          <a:p>
            <a:pPr algn="just"/>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31617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956622"/>
            <a:ext cx="1952624" cy="1182273"/>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957795"/>
            <a:ext cx="2099733" cy="1181100"/>
          </a:xfrm>
          <a:prstGeom prst="rect">
            <a:avLst/>
          </a:prstGeom>
        </p:spPr>
      </p:pic>
      <p:sp>
        <p:nvSpPr>
          <p:cNvPr id="5" name="TextBox 4"/>
          <p:cNvSpPr txBox="1"/>
          <p:nvPr/>
        </p:nvSpPr>
        <p:spPr>
          <a:xfrm>
            <a:off x="3733800" y="2438400"/>
            <a:ext cx="2133600" cy="523220"/>
          </a:xfrm>
          <a:prstGeom prst="rect">
            <a:avLst/>
          </a:prstGeom>
          <a:noFill/>
        </p:spPr>
        <p:txBody>
          <a:bodyPr wrap="square" rtlCol="0">
            <a:spAutoFit/>
          </a:bodyPr>
          <a:lstStyle/>
          <a:p>
            <a:r>
              <a:rPr lang="bn-BD" sz="2800" dirty="0" smtClean="0">
                <a:latin typeface="NikoshBAN" pitchFamily="2" charset="0"/>
                <a:cs typeface="NikoshBAN" pitchFamily="2" charset="0"/>
              </a:rPr>
              <a:t>নারীর ক্ষমতায়ণ </a:t>
            </a:r>
            <a:endParaRPr lang="en-US" sz="2800" dirty="0">
              <a:latin typeface="NikoshBAN" pitchFamily="2" charset="0"/>
              <a:cs typeface="NikoshBAN" pitchFamily="2" charset="0"/>
            </a:endParaRPr>
          </a:p>
        </p:txBody>
      </p:sp>
      <p:sp>
        <p:nvSpPr>
          <p:cNvPr id="6" name="TextBox 5"/>
          <p:cNvSpPr txBox="1"/>
          <p:nvPr/>
        </p:nvSpPr>
        <p:spPr>
          <a:xfrm>
            <a:off x="1066800" y="3429000"/>
            <a:ext cx="7010400" cy="2308324"/>
          </a:xfrm>
          <a:prstGeom prst="rect">
            <a:avLst/>
          </a:prstGeom>
          <a:noFill/>
        </p:spPr>
        <p:txBody>
          <a:bodyPr wrap="square" rtlCol="0">
            <a:spAutoFit/>
          </a:bodyPr>
          <a:lstStyle/>
          <a:p>
            <a:pPr algn="just"/>
            <a:r>
              <a:rPr lang="bn-BD" sz="2400" dirty="0" smtClean="0">
                <a:latin typeface="NikoshBAN" pitchFamily="2" charset="0"/>
                <a:cs typeface="NikoshBAN" pitchFamily="2" charset="0"/>
              </a:rPr>
              <a:t>নারীর ক্ষমতায়ণ: </a:t>
            </a:r>
          </a:p>
          <a:p>
            <a:pPr algn="just"/>
            <a:r>
              <a:rPr lang="bn-BD" sz="2400" dirty="0" smtClean="0">
                <a:latin typeface="NikoshBAN" pitchFamily="2" charset="0"/>
                <a:cs typeface="NikoshBAN" pitchFamily="2" charset="0"/>
              </a:rPr>
              <a:t>শিক্ষা ও প্রশিক্ষণের মাধ্যমে নারী সমাজকে কর্মে নিয়োজিত করার উপযোগী করে গড়ে তোলার মাধ্যমে মানবসম্পদের উন্নয়ন ঘটানো যায়। বাংলাদেশের মোট জনসংখার অর্ধেক নারী। তাদেরকে ঘরে রেখে অর্থনৈতিক উন্নয়ন সম্ভব নয়। নারী সমাজকে কর্মমুখী শিক্ষা ও প্রশিক্ষন দিয়ে কর্মে নিয়োজিত করে মানবসম্পদে </a:t>
            </a:r>
            <a:r>
              <a:rPr lang="bn-BD" sz="2400" dirty="0">
                <a:latin typeface="NikoshBAN" pitchFamily="2" charset="0"/>
                <a:cs typeface="NikoshBAN" pitchFamily="2" charset="0"/>
              </a:rPr>
              <a:t>উন্নয়ন </a:t>
            </a:r>
            <a:r>
              <a:rPr lang="bn-BD" sz="2400" dirty="0" smtClean="0">
                <a:latin typeface="NikoshBAN" pitchFamily="2" charset="0"/>
                <a:cs typeface="NikoshBAN" pitchFamily="2" charset="0"/>
              </a:rPr>
              <a:t>করা সম্ভব। </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193647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615237"/>
            <a:ext cx="1752600" cy="1061163"/>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4500" y="615236"/>
            <a:ext cx="1771650" cy="109926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903301" y="1906620"/>
            <a:ext cx="1726097" cy="103032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97935" y="1906620"/>
            <a:ext cx="1883465" cy="1059449"/>
          </a:xfrm>
          <a:prstGeom prst="rect">
            <a:avLst/>
          </a:prstGeom>
        </p:spPr>
      </p:pic>
      <p:sp>
        <p:nvSpPr>
          <p:cNvPr id="5" name="TextBox 4"/>
          <p:cNvSpPr txBox="1"/>
          <p:nvPr/>
        </p:nvSpPr>
        <p:spPr>
          <a:xfrm>
            <a:off x="2800350" y="3200400"/>
            <a:ext cx="3009900" cy="461665"/>
          </a:xfrm>
          <a:prstGeom prst="rect">
            <a:avLst/>
          </a:prstGeom>
          <a:noFill/>
        </p:spPr>
        <p:txBody>
          <a:bodyPr wrap="square" rtlCol="0">
            <a:spAutoFit/>
          </a:bodyPr>
          <a:lstStyle/>
          <a:p>
            <a:r>
              <a:rPr lang="bn-BD" sz="2400" dirty="0" smtClean="0">
                <a:latin typeface="NikoshBAN" pitchFamily="2" charset="0"/>
                <a:cs typeface="NikoshBAN" pitchFamily="2" charset="0"/>
              </a:rPr>
              <a:t>মানবসম্পদ উন্নয়ন পরিকল্পনা</a:t>
            </a:r>
            <a:endParaRPr lang="en-US" sz="2400" dirty="0">
              <a:latin typeface="NikoshBAN" pitchFamily="2" charset="0"/>
              <a:cs typeface="NikoshBAN" pitchFamily="2" charset="0"/>
            </a:endParaRPr>
          </a:p>
        </p:txBody>
      </p:sp>
      <p:sp>
        <p:nvSpPr>
          <p:cNvPr id="8" name="TextBox 7"/>
          <p:cNvSpPr txBox="1"/>
          <p:nvPr/>
        </p:nvSpPr>
        <p:spPr>
          <a:xfrm>
            <a:off x="1828800" y="3886200"/>
            <a:ext cx="5257800" cy="2308324"/>
          </a:xfrm>
          <a:prstGeom prst="rect">
            <a:avLst/>
          </a:prstGeom>
          <a:noFill/>
        </p:spPr>
        <p:txBody>
          <a:bodyPr wrap="square" rtlCol="0">
            <a:spAutoFit/>
          </a:bodyPr>
          <a:lstStyle/>
          <a:p>
            <a:pPr algn="just"/>
            <a:r>
              <a:rPr lang="bn-BD" sz="2400" dirty="0" smtClean="0">
                <a:latin typeface="NikoshBAN" pitchFamily="2" charset="0"/>
                <a:cs typeface="NikoshBAN" pitchFamily="2" charset="0"/>
              </a:rPr>
              <a:t>মানবসম্পদ উন্নয়ন :</a:t>
            </a:r>
          </a:p>
          <a:p>
            <a:pPr algn="just"/>
            <a:r>
              <a:rPr lang="bn-BD" sz="2400" dirty="0" smtClean="0">
                <a:latin typeface="NikoshBAN" pitchFamily="2" charset="0"/>
                <a:cs typeface="NikoshBAN" pitchFamily="2" charset="0"/>
              </a:rPr>
              <a:t>বাংলাদেশের জনগণের কর্মদক্ষতা ও গুণগত মান বৃদ্ধি করার উদ্দেশ্যে মানবসম্পদ উন্নয়নের জন্য সুষ্ঠু  পরিকল্পনার বাস্তবায়নের জন্য কার্যকর ব্যবস্থা গ্রহণ করা যায়। অর্থাৎ </a:t>
            </a:r>
            <a:r>
              <a:rPr lang="bn-BD" sz="2400" dirty="0">
                <a:latin typeface="NikoshBAN" pitchFamily="2" charset="0"/>
                <a:cs typeface="NikoshBAN" pitchFamily="2" charset="0"/>
              </a:rPr>
              <a:t>মানবসম্পদ উন্নয়ন </a:t>
            </a:r>
            <a:r>
              <a:rPr lang="bn-BD" sz="2400" dirty="0" smtClean="0">
                <a:latin typeface="NikoshBAN" pitchFamily="2" charset="0"/>
                <a:cs typeface="NikoshBAN" pitchFamily="2" charset="0"/>
              </a:rPr>
              <a:t>পরিকল্পনা </a:t>
            </a:r>
            <a:r>
              <a:rPr lang="bn-BD" sz="2400" dirty="0">
                <a:latin typeface="NikoshBAN" pitchFamily="2" charset="0"/>
                <a:cs typeface="NikoshBAN" pitchFamily="2" charset="0"/>
              </a:rPr>
              <a:t>গ্রহণ </a:t>
            </a:r>
            <a:r>
              <a:rPr lang="bn-BD" sz="2400" dirty="0" smtClean="0">
                <a:latin typeface="NikoshBAN" pitchFamily="2" charset="0"/>
                <a:cs typeface="NikoshBAN" pitchFamily="2" charset="0"/>
              </a:rPr>
              <a:t>করা সম্ভব হলে দেশের অর্থনৈতিক  </a:t>
            </a:r>
            <a:r>
              <a:rPr lang="bn-BD" sz="2400" dirty="0">
                <a:latin typeface="NikoshBAN" pitchFamily="2" charset="0"/>
                <a:cs typeface="NikoshBAN" pitchFamily="2" charset="0"/>
              </a:rPr>
              <a:t>উন্নয়ন </a:t>
            </a:r>
            <a:r>
              <a:rPr lang="bn-BD" sz="2400" dirty="0" smtClean="0">
                <a:latin typeface="NikoshBAN" pitchFamily="2" charset="0"/>
                <a:cs typeface="NikoshBAN" pitchFamily="2" charset="0"/>
              </a:rPr>
              <a:t> করা সম্ভব।  </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66142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13" name="TextBox 12"/>
          <p:cNvSpPr txBox="1"/>
          <p:nvPr/>
        </p:nvSpPr>
        <p:spPr>
          <a:xfrm>
            <a:off x="1709531" y="1060175"/>
            <a:ext cx="5705061" cy="4055165"/>
          </a:xfrm>
          <a:prstGeom prst="rect">
            <a:avLst/>
          </a:prstGeom>
          <a:noFill/>
        </p:spPr>
        <p:txBody>
          <a:bodyPr wrap="square" rtlCol="0">
            <a:prstTxWarp prst="textArchUpPour">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7200" b="1" spc="38" dirty="0" smtClean="0">
                <a:ln w="11430"/>
                <a:solidFill>
                  <a:schemeClr val="accent3"/>
                </a:solidFill>
                <a:effectLst>
                  <a:outerShdw blurRad="76200" dist="50800" dir="5400000" algn="tl" rotWithShape="0">
                    <a:srgbClr val="000000">
                      <a:alpha val="65000"/>
                    </a:srgbClr>
                  </a:outerShdw>
                </a:effectLst>
                <a:latin typeface="NikoshBAN" pitchFamily="2" charset="0"/>
                <a:cs typeface="NikoshBAN" pitchFamily="2" charset="0"/>
              </a:rPr>
              <a:t>ধন্যবাদ</a:t>
            </a:r>
            <a:r>
              <a:rPr lang="bn-BD" sz="7200" b="1" spc="38" dirty="0" smtClean="0">
                <a:ln w="11430"/>
                <a:solidFill>
                  <a:schemeClr val="accent3"/>
                </a:solidFill>
                <a:effectLst>
                  <a:outerShdw blurRad="76200" dist="50800" dir="5400000" algn="tl" rotWithShape="0">
                    <a:srgbClr val="000000">
                      <a:alpha val="65000"/>
                    </a:srgbClr>
                  </a:outerShdw>
                </a:effectLst>
                <a:latin typeface="NikoshBAN" pitchFamily="2" charset="0"/>
                <a:cs typeface="NikoshBAN" pitchFamily="2" charset="0"/>
              </a:rPr>
              <a:t> সবাইকে</a:t>
            </a:r>
            <a:r>
              <a:rPr lang="bn-IN" sz="7200" b="1" spc="38" dirty="0" smtClean="0">
                <a:ln w="11430"/>
                <a:solidFill>
                  <a:schemeClr val="accent3"/>
                </a:solidFill>
                <a:effectLst>
                  <a:outerShdw blurRad="76200" dist="50800" dir="5400000" algn="tl" rotWithShape="0">
                    <a:srgbClr val="000000">
                      <a:alpha val="65000"/>
                    </a:srgbClr>
                  </a:outerShdw>
                </a:effectLst>
                <a:latin typeface="NikoshBAN" pitchFamily="2" charset="0"/>
                <a:cs typeface="NikoshBAN" pitchFamily="2" charset="0"/>
              </a:rPr>
              <a:t> </a:t>
            </a:r>
            <a:endParaRPr lang="en-US" sz="7200" b="1" spc="38" dirty="0">
              <a:ln w="11430"/>
              <a:solidFill>
                <a:schemeClr val="accent3"/>
              </a:solidFill>
              <a:effectLst>
                <a:outerShdw blurRad="76200" dist="50800" dir="5400000" algn="tl" rotWithShape="0">
                  <a:srgbClr val="000000">
                    <a:alpha val="65000"/>
                  </a:srgbClr>
                </a:outerShdw>
              </a:effectLst>
              <a:latin typeface="NikoshBAN" pitchFamily="2" charset="0"/>
              <a:cs typeface="NikoshBAN" pitchFamily="2" charset="0"/>
            </a:endParaRPr>
          </a:p>
        </p:txBody>
      </p:sp>
      <p:pic>
        <p:nvPicPr>
          <p:cNvPr id="9" name="Picture 8" descr="Mar_2014_desh1395131430.jpg"/>
          <p:cNvPicPr>
            <a:picLocks noChangeAspect="1"/>
          </p:cNvPicPr>
          <p:nvPr/>
        </p:nvPicPr>
        <p:blipFill>
          <a:blip r:embed="rId4"/>
          <a:stretch>
            <a:fillRect/>
          </a:stretch>
        </p:blipFill>
        <p:spPr>
          <a:xfrm>
            <a:off x="10871" y="-97181"/>
            <a:ext cx="4430460" cy="6976359"/>
          </a:xfrm>
          <a:prstGeom prst="rect">
            <a:avLst/>
          </a:prstGeom>
        </p:spPr>
      </p:pic>
      <p:pic>
        <p:nvPicPr>
          <p:cNvPr id="10" name="Picture 9" descr="Mar_2014_desh1395131430.jpg"/>
          <p:cNvPicPr>
            <a:picLocks noChangeAspect="1"/>
          </p:cNvPicPr>
          <p:nvPr/>
        </p:nvPicPr>
        <p:blipFill>
          <a:blip r:embed="rId5"/>
          <a:stretch>
            <a:fillRect/>
          </a:stretch>
        </p:blipFill>
        <p:spPr>
          <a:xfrm flipH="1">
            <a:off x="4441330" y="-21179"/>
            <a:ext cx="4713540" cy="6900357"/>
          </a:xfrm>
          <a:prstGeom prst="rect">
            <a:avLst/>
          </a:prstGeom>
        </p:spPr>
      </p:pic>
      <p:sp>
        <p:nvSpPr>
          <p:cNvPr id="7" name="TextBox 6"/>
          <p:cNvSpPr txBox="1"/>
          <p:nvPr/>
        </p:nvSpPr>
        <p:spPr>
          <a:xfrm>
            <a:off x="2220666" y="1540126"/>
            <a:ext cx="5193926" cy="4615704"/>
          </a:xfrm>
          <a:prstGeom prst="rect">
            <a:avLst/>
          </a:prstGeom>
          <a:noFill/>
        </p:spPr>
        <p:txBody>
          <a:bodyPr wrap="square" rtlCol="0">
            <a:prstTxWarp prst="textWave4">
              <a:avLst/>
            </a:prstTxWarp>
            <a:spAutoFit/>
          </a:bodyPr>
          <a:lstStyle/>
          <a:p>
            <a:r>
              <a:rPr lang="bn-IN" sz="6600" b="1" dirty="0">
                <a:ln w="19050">
                  <a:solidFill>
                    <a:srgbClr val="FFFF00"/>
                  </a:solidFill>
                  <a:prstDash val="solid"/>
                </a:ln>
                <a:solidFill>
                  <a:schemeClr val="accent1"/>
                </a:solidFill>
                <a:effectLst>
                  <a:outerShdw blurRad="50000" dist="50800" dir="7500000" algn="tl">
                    <a:srgbClr val="000000">
                      <a:shade val="5000"/>
                      <a:alpha val="35000"/>
                    </a:srgbClr>
                  </a:outerShdw>
                </a:effectLst>
                <a:latin typeface="NikoshBAN" pitchFamily="2" charset="0"/>
                <a:cs typeface="NikoshBAN" pitchFamily="2" charset="0"/>
              </a:rPr>
              <a:t>সমাপ্ত</a:t>
            </a:r>
            <a:r>
              <a:rPr lang="bn-IN" sz="6600" b="1" dirty="0">
                <a:ln w="19050">
                  <a:solidFill>
                    <a:srgbClr val="FFFF00"/>
                  </a:solidFill>
                  <a:prstDash val="solid"/>
                </a:ln>
                <a:solidFill>
                  <a:srgbClr val="7030A0"/>
                </a:solidFill>
                <a:effectLst>
                  <a:outerShdw blurRad="50000" dist="50800" dir="7500000" algn="tl">
                    <a:srgbClr val="000000">
                      <a:shade val="5000"/>
                      <a:alpha val="35000"/>
                    </a:srgbClr>
                  </a:outerShdw>
                </a:effectLst>
                <a:latin typeface="NikoshBAN" pitchFamily="2" charset="0"/>
                <a:cs typeface="NikoshBAN" pitchFamily="2" charset="0"/>
              </a:rPr>
              <a:t> </a:t>
            </a:r>
            <a:endParaRPr lang="en-US" sz="6600" b="1" dirty="0">
              <a:ln w="19050">
                <a:solidFill>
                  <a:srgbClr val="FFFF00"/>
                </a:solidFill>
                <a:prstDash val="solid"/>
              </a:ln>
              <a:solidFill>
                <a:srgbClr val="7030A0"/>
              </a:solidFill>
              <a:effectLst>
                <a:outerShdw blurRad="50000" dist="50800" dir="7500000" algn="tl">
                  <a:srgbClr val="000000">
                    <a:shade val="5000"/>
                    <a:alpha val="35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3087449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800" decel="100000"/>
                                        <p:tgtEl>
                                          <p:spTgt spid="13"/>
                                        </p:tgtEl>
                                      </p:cBhvr>
                                    </p:animEffect>
                                    <p:anim calcmode="lin" valueType="num">
                                      <p:cBhvr>
                                        <p:cTn id="8" dur="800" decel="100000" fill="hold"/>
                                        <p:tgtEl>
                                          <p:spTgt spid="13"/>
                                        </p:tgtEl>
                                        <p:attrNameLst>
                                          <p:attrName>style.rotation</p:attrName>
                                        </p:attrNameLst>
                                      </p:cBhvr>
                                      <p:tavLst>
                                        <p:tav tm="0">
                                          <p:val>
                                            <p:fltVal val="-90"/>
                                          </p:val>
                                        </p:tav>
                                        <p:tav tm="100000">
                                          <p:val>
                                            <p:fltVal val="0"/>
                                          </p:val>
                                        </p:tav>
                                      </p:tavLst>
                                    </p:anim>
                                    <p:anim calcmode="lin" valueType="num">
                                      <p:cBhvr>
                                        <p:cTn id="9" dur="800" decel="100000" fill="hold"/>
                                        <p:tgtEl>
                                          <p:spTgt spid="13"/>
                                        </p:tgtEl>
                                        <p:attrNameLst>
                                          <p:attrName>ppt_x</p:attrName>
                                        </p:attrNameLst>
                                      </p:cBhvr>
                                      <p:tavLst>
                                        <p:tav tm="0">
                                          <p:val>
                                            <p:strVal val="#ppt_x+0.4"/>
                                          </p:val>
                                        </p:tav>
                                        <p:tav tm="100000">
                                          <p:val>
                                            <p:strVal val="#ppt_x-0.05"/>
                                          </p:val>
                                        </p:tav>
                                      </p:tavLst>
                                    </p:anim>
                                    <p:anim calcmode="lin" valueType="num">
                                      <p:cBhvr>
                                        <p:cTn id="10" dur="800" decel="100000" fill="hold"/>
                                        <p:tgtEl>
                                          <p:spTgt spid="1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3000" fill="hold"/>
                                        <p:tgtEl>
                                          <p:spTgt spid="9"/>
                                        </p:tgtEl>
                                        <p:attrNameLst>
                                          <p:attrName>ppt_x</p:attrName>
                                        </p:attrNameLst>
                                      </p:cBhvr>
                                      <p:tavLst>
                                        <p:tav tm="0">
                                          <p:val>
                                            <p:strVal val="0-#ppt_w/2"/>
                                          </p:val>
                                        </p:tav>
                                        <p:tav tm="100000">
                                          <p:val>
                                            <p:strVal val="#ppt_x"/>
                                          </p:val>
                                        </p:tav>
                                      </p:tavLst>
                                    </p:anim>
                                    <p:anim calcmode="lin" valueType="num">
                                      <p:cBhvr additive="base">
                                        <p:cTn id="18" dur="3000" fill="hold"/>
                                        <p:tgtEl>
                                          <p:spTgt spid="9"/>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3000" fill="hold"/>
                                        <p:tgtEl>
                                          <p:spTgt spid="10"/>
                                        </p:tgtEl>
                                        <p:attrNameLst>
                                          <p:attrName>ppt_x</p:attrName>
                                        </p:attrNameLst>
                                      </p:cBhvr>
                                      <p:tavLst>
                                        <p:tav tm="0">
                                          <p:val>
                                            <p:strVal val="1+#ppt_w/2"/>
                                          </p:val>
                                        </p:tav>
                                        <p:tav tm="100000">
                                          <p:val>
                                            <p:strVal val="#ppt_x"/>
                                          </p:val>
                                        </p:tav>
                                      </p:tavLst>
                                    </p:anim>
                                    <p:anim calcmode="lin" valueType="num">
                                      <p:cBhvr additive="base">
                                        <p:cTn id="22" dur="3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3000" fill="hold"/>
                                        <p:tgtEl>
                                          <p:spTgt spid="7"/>
                                        </p:tgtEl>
                                        <p:attrNameLst>
                                          <p:attrName>ppt_w</p:attrName>
                                        </p:attrNameLst>
                                      </p:cBhvr>
                                      <p:tavLst>
                                        <p:tav tm="0">
                                          <p:val>
                                            <p:fltVal val="0"/>
                                          </p:val>
                                        </p:tav>
                                        <p:tav tm="100000">
                                          <p:val>
                                            <p:strVal val="#ppt_w"/>
                                          </p:val>
                                        </p:tav>
                                      </p:tavLst>
                                    </p:anim>
                                    <p:anim calcmode="lin" valueType="num">
                                      <p:cBhvr>
                                        <p:cTn id="28" dur="3000" fill="hold"/>
                                        <p:tgtEl>
                                          <p:spTgt spid="7"/>
                                        </p:tgtEl>
                                        <p:attrNameLst>
                                          <p:attrName>ppt_h</p:attrName>
                                        </p:attrNameLst>
                                      </p:cBhvr>
                                      <p:tavLst>
                                        <p:tav tm="0">
                                          <p:val>
                                            <p:fltVal val="0"/>
                                          </p:val>
                                        </p:tav>
                                        <p:tav tm="100000">
                                          <p:val>
                                            <p:strVal val="#ppt_h"/>
                                          </p:val>
                                        </p:tav>
                                      </p:tavLst>
                                    </p:anim>
                                    <p:animEffect transition="in" filter="fade">
                                      <p:cBhvr>
                                        <p:cTn id="29"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9274" y="2474029"/>
            <a:ext cx="3763943" cy="2389164"/>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মোঃ</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শাহাবুদ্দীন</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বিশ্বাস</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endParaRPr lang="en-US"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endParaRPr>
          </a:p>
          <a:p>
            <a:pPr algn="ctr"/>
            <a:r>
              <a:rPr lang="en-US"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সহকারি</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শিক্ষক</a:t>
            </a:r>
            <a:r>
              <a:rPr lang="bn-BD"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bn-BD"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ক্রীড়া</a:t>
            </a:r>
            <a:r>
              <a:rPr lang="bn-BD"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endParaRPr lang="en-US"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endParaRPr>
          </a:p>
          <a:p>
            <a:pPr algn="ctr"/>
            <a:r>
              <a:rPr lang="en-US"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মান্দাবাড়িয়া</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চাঁদপাড়া</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bn-BD"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মাধ্যমিক</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বিদ্যালয়</a:t>
            </a:r>
            <a:r>
              <a:rPr lang="en-US"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a:t>
            </a:r>
          </a:p>
          <a:p>
            <a:pPr algn="ct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 </a:t>
            </a:r>
            <a:r>
              <a:rPr lang="en-US" sz="2800" b="1" dirty="0" err="1"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কালীগঞ্জ,ঝিনাইদহ</a:t>
            </a:r>
            <a:r>
              <a:rPr lang="en-US" sz="2800" b="1" dirty="0" smtClean="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rPr>
              <a:t>।</a:t>
            </a:r>
            <a:endParaRPr lang="en-US" sz="2800" b="1" dirty="0">
              <a:ln>
                <a:gradFill flip="none" rotWithShape="1">
                  <a:gsLst>
                    <a:gs pos="0">
                      <a:schemeClr val="accent1">
                        <a:tint val="66000"/>
                        <a:satMod val="160000"/>
                      </a:schemeClr>
                    </a:gs>
                    <a:gs pos="50000">
                      <a:srgbClr val="FF0000"/>
                    </a:gs>
                    <a:gs pos="100000">
                      <a:srgbClr val="FFC000"/>
                    </a:gs>
                  </a:gsLst>
                  <a:path path="rect">
                    <a:fillToRect t="100000" r="100000"/>
                  </a:path>
                  <a:tileRect l="-100000" b="-100000"/>
                </a:gradFill>
                <a:prstDash val="sysDot"/>
              </a:ln>
              <a:solidFill>
                <a:schemeClr val="tx1"/>
              </a:solidFill>
              <a:latin typeface="NikoshBAN" panose="02000000000000000000" pitchFamily="2" charset="0"/>
              <a:cs typeface="NikoshBAN" panose="02000000000000000000" pitchFamily="2" charset="0"/>
            </a:endParaRPr>
          </a:p>
        </p:txBody>
      </p:sp>
      <p:sp>
        <p:nvSpPr>
          <p:cNvPr id="7" name="Horizontal Scroll 6"/>
          <p:cNvSpPr/>
          <p:nvPr/>
        </p:nvSpPr>
        <p:spPr>
          <a:xfrm>
            <a:off x="1709671" y="1"/>
            <a:ext cx="6110220" cy="1854558"/>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prstTxWarp prst="textStop">
              <a:avLst/>
            </a:prstTxWarp>
          </a:bodyPr>
          <a:lstStyle/>
          <a:p>
            <a:pPr algn="ctr"/>
            <a:r>
              <a:rPr lang="en-US" sz="9600" dirty="0" err="1">
                <a:ln w="38100">
                  <a:solidFill>
                    <a:schemeClr val="tx1"/>
                  </a:solidFill>
                </a:ln>
                <a:blipFill>
                  <a:blip r:embed="rId3"/>
                  <a:tile tx="0" ty="0" sx="100000" sy="100000" flip="none" algn="tl"/>
                </a:blipFill>
                <a:latin typeface="NikoshBAN" panose="02000000000000000000" pitchFamily="2" charset="0"/>
                <a:cs typeface="NikoshBAN" panose="02000000000000000000" pitchFamily="2" charset="0"/>
              </a:rPr>
              <a:t>শিক্ষক</a:t>
            </a:r>
            <a:r>
              <a:rPr lang="en-US" sz="9600" dirty="0">
                <a:ln w="38100">
                  <a:solidFill>
                    <a:schemeClr val="tx1"/>
                  </a:solidFill>
                </a:ln>
                <a:blipFill>
                  <a:blip r:embed="rId3"/>
                  <a:tile tx="0" ty="0" sx="100000" sy="100000" flip="none" algn="tl"/>
                </a:blipFill>
                <a:latin typeface="NikoshBAN" panose="02000000000000000000" pitchFamily="2" charset="0"/>
                <a:cs typeface="NikoshBAN" panose="02000000000000000000" pitchFamily="2" charset="0"/>
              </a:rPr>
              <a:t> </a:t>
            </a:r>
            <a:r>
              <a:rPr lang="en-US" sz="9600" dirty="0" err="1">
                <a:ln w="38100">
                  <a:solidFill>
                    <a:schemeClr val="tx1"/>
                  </a:solidFill>
                </a:ln>
                <a:blipFill>
                  <a:blip r:embed="rId3"/>
                  <a:tile tx="0" ty="0" sx="100000" sy="100000" flip="none" algn="tl"/>
                </a:blipFill>
                <a:latin typeface="NikoshBAN" panose="02000000000000000000" pitchFamily="2" charset="0"/>
                <a:cs typeface="NikoshBAN" panose="02000000000000000000" pitchFamily="2" charset="0"/>
              </a:rPr>
              <a:t>পরিচিতি</a:t>
            </a:r>
            <a:endParaRPr lang="en-US" dirty="0">
              <a:ln w="38100">
                <a:solidFill>
                  <a:schemeClr val="tx1"/>
                </a:solidFill>
              </a:ln>
              <a:blipFill>
                <a:blip r:embed="rId3"/>
                <a:tile tx="0" ty="0" sx="100000" sy="100000" flip="none" algn="tl"/>
              </a:blipFill>
              <a:latin typeface="NikoshBAN" panose="02000000000000000000" pitchFamily="2" charset="0"/>
              <a:cs typeface="NikoshBAN" panose="02000000000000000000" pitchFamily="2" charset="0"/>
            </a:endParaRPr>
          </a:p>
        </p:txBody>
      </p:sp>
      <p:pic>
        <p:nvPicPr>
          <p:cNvPr id="5" name="Picture 4" descr="sajhabudidn sir.JPG"/>
          <p:cNvPicPr>
            <a:picLocks noChangeAspect="1"/>
          </p:cNvPicPr>
          <p:nvPr/>
        </p:nvPicPr>
        <p:blipFill>
          <a:blip r:embed="rId4"/>
          <a:stretch>
            <a:fillRect/>
          </a:stretch>
        </p:blipFill>
        <p:spPr>
          <a:xfrm>
            <a:off x="5534758" y="2536874"/>
            <a:ext cx="1551842" cy="183583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3657592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177636" y="304800"/>
            <a:ext cx="6858000" cy="487251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oubleWave1">
              <a:avLst/>
            </a:prstTxWarp>
            <a:spAutoFit/>
          </a:bodyPr>
          <a:lstStyle/>
          <a:p>
            <a:r>
              <a:rPr lang="bn-BD" sz="6000" b="1" dirty="0" smtClean="0">
                <a:solidFill>
                  <a:schemeClr val="tx1"/>
                </a:solidFill>
                <a:latin typeface="NikoshBAN" panose="02000000000000000000" pitchFamily="2" charset="0"/>
                <a:cs typeface="NikoshBAN" panose="02000000000000000000" pitchFamily="2" charset="0"/>
              </a:rPr>
              <a:t>পাঠ </a:t>
            </a:r>
            <a:r>
              <a:rPr lang="bn-BD" sz="6000" b="1" dirty="0">
                <a:solidFill>
                  <a:schemeClr val="tx1"/>
                </a:solidFill>
                <a:latin typeface="NikoshBAN" panose="02000000000000000000" pitchFamily="2" charset="0"/>
                <a:cs typeface="NikoshBAN" panose="02000000000000000000" pitchFamily="2" charset="0"/>
              </a:rPr>
              <a:t>পরিচিতি</a:t>
            </a:r>
            <a:r>
              <a:rPr lang="bn-BD" sz="4000" b="1" dirty="0">
                <a:solidFill>
                  <a:schemeClr val="tx1"/>
                </a:solidFill>
                <a:latin typeface="NikoshBAN" panose="02000000000000000000" pitchFamily="2" charset="0"/>
                <a:cs typeface="NikoshBAN" panose="02000000000000000000" pitchFamily="2" charset="0"/>
              </a:rPr>
              <a:t/>
            </a:r>
            <a:br>
              <a:rPr lang="bn-BD" sz="4000" b="1" dirty="0">
                <a:solidFill>
                  <a:schemeClr val="tx1"/>
                </a:solidFill>
                <a:latin typeface="NikoshBAN" panose="02000000000000000000" pitchFamily="2" charset="0"/>
                <a:cs typeface="NikoshBAN" panose="02000000000000000000" pitchFamily="2" charset="0"/>
              </a:rPr>
            </a:br>
            <a:r>
              <a:rPr lang="en-US" sz="4000" b="1" dirty="0">
                <a:solidFill>
                  <a:schemeClr val="tx1"/>
                </a:solidFill>
                <a:latin typeface="NikoshBAN" panose="02000000000000000000" pitchFamily="2" charset="0"/>
                <a:cs typeface="NikoshBAN" panose="02000000000000000000" pitchFamily="2" charset="0"/>
              </a:rPr>
              <a:t>        </a:t>
            </a:r>
            <a:r>
              <a:rPr lang="en-US" sz="4000" b="1" dirty="0" smtClean="0">
                <a:solidFill>
                  <a:schemeClr val="tx1"/>
                </a:solidFill>
                <a:latin typeface="NikoshBAN" panose="02000000000000000000" pitchFamily="2" charset="0"/>
                <a:cs typeface="NikoshBAN" panose="02000000000000000000" pitchFamily="2" charset="0"/>
              </a:rPr>
              <a:t>    </a:t>
            </a:r>
            <a:r>
              <a:rPr lang="bn-BD" sz="4000" b="1" dirty="0" smtClean="0">
                <a:solidFill>
                  <a:schemeClr val="tx1"/>
                </a:solidFill>
                <a:latin typeface="NikoshBAN" panose="02000000000000000000" pitchFamily="2" charset="0"/>
                <a:cs typeface="NikoshBAN" panose="02000000000000000000" pitchFamily="2" charset="0"/>
              </a:rPr>
              <a:t>নবম দশম –শ্রেণী</a:t>
            </a:r>
            <a:r>
              <a:rPr lang="en-US" sz="4000" b="1" dirty="0" smtClean="0">
                <a:solidFill>
                  <a:schemeClr val="tx1"/>
                </a:solidFill>
                <a:latin typeface="NikoshBAN" panose="02000000000000000000" pitchFamily="2" charset="0"/>
                <a:cs typeface="NikoshBAN" panose="02000000000000000000" pitchFamily="2" charset="0"/>
              </a:rPr>
              <a:t>      (</a:t>
            </a:r>
            <a:r>
              <a:rPr lang="bn-BD" sz="4000" b="1" dirty="0" smtClean="0">
                <a:solidFill>
                  <a:schemeClr val="tx1"/>
                </a:solidFill>
                <a:latin typeface="NikoshBAN" panose="02000000000000000000" pitchFamily="2" charset="0"/>
                <a:cs typeface="NikoshBAN" panose="02000000000000000000" pitchFamily="2" charset="0"/>
              </a:rPr>
              <a:t>অর্থনীতি</a:t>
            </a:r>
            <a:r>
              <a:rPr lang="en-US" sz="4000" b="1" dirty="0" smtClean="0">
                <a:solidFill>
                  <a:schemeClr val="tx1"/>
                </a:solidFill>
                <a:latin typeface="NikoshBAN" panose="02000000000000000000" pitchFamily="2" charset="0"/>
                <a:cs typeface="NikoshBAN" panose="02000000000000000000" pitchFamily="2" charset="0"/>
              </a:rPr>
              <a:t> </a:t>
            </a:r>
            <a:r>
              <a:rPr lang="en-US" sz="4000" b="1" dirty="0">
                <a:solidFill>
                  <a:schemeClr val="tx1"/>
                </a:solidFill>
                <a:latin typeface="NikoshBAN" panose="02000000000000000000" pitchFamily="2" charset="0"/>
                <a:cs typeface="NikoshBAN" panose="02000000000000000000" pitchFamily="2" charset="0"/>
              </a:rPr>
              <a:t>)</a:t>
            </a:r>
          </a:p>
          <a:p>
            <a:r>
              <a:rPr lang="en-US" sz="3200" b="1" dirty="0" err="1" smtClean="0">
                <a:solidFill>
                  <a:schemeClr val="tx1"/>
                </a:solidFill>
                <a:latin typeface="NikoshBAN" panose="02000000000000000000" pitchFamily="2" charset="0"/>
                <a:cs typeface="NikoshBAN" panose="02000000000000000000" pitchFamily="2" charset="0"/>
              </a:rPr>
              <a:t>নবম</a:t>
            </a:r>
            <a:r>
              <a:rPr lang="en-US" sz="3200" b="1" dirty="0" smtClean="0">
                <a:solidFill>
                  <a:schemeClr val="tx1"/>
                </a:solidFill>
                <a:latin typeface="NikoshBAN" panose="02000000000000000000" pitchFamily="2" charset="0"/>
                <a:cs typeface="NikoshBAN" panose="02000000000000000000" pitchFamily="2" charset="0"/>
              </a:rPr>
              <a:t> </a:t>
            </a:r>
            <a:r>
              <a:rPr lang="bn-BD" sz="3200" b="1" dirty="0" smtClean="0">
                <a:solidFill>
                  <a:schemeClr val="tx1"/>
                </a:solidFill>
                <a:latin typeface="NikoshBAN" panose="02000000000000000000" pitchFamily="2" charset="0"/>
                <a:cs typeface="NikoshBAN" panose="02000000000000000000" pitchFamily="2" charset="0"/>
              </a:rPr>
              <a:t>অধ্যায়ঃ </a:t>
            </a:r>
            <a:r>
              <a:rPr lang="en-US" sz="3200" b="1" dirty="0" err="1" smtClean="0">
                <a:solidFill>
                  <a:schemeClr val="tx1"/>
                </a:solidFill>
                <a:latin typeface="NikoshBAN" panose="02000000000000000000" pitchFamily="2" charset="0"/>
                <a:cs typeface="NikoshBAN" panose="02000000000000000000" pitchFamily="2" charset="0"/>
              </a:rPr>
              <a:t>বাংলাদেশের</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গুরুত্বপূর্ণ</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অর্থনৈতিক</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প্রসঙ্গ</a:t>
            </a:r>
            <a:r>
              <a:rPr lang="en-US" sz="3200" b="1" dirty="0" smtClean="0">
                <a:solidFill>
                  <a:schemeClr val="tx1"/>
                </a:solidFill>
                <a:latin typeface="NikoshBAN" panose="02000000000000000000" pitchFamily="2" charset="0"/>
                <a:cs typeface="NikoshBAN" panose="02000000000000000000" pitchFamily="2" charset="0"/>
              </a:rPr>
              <a:t> </a:t>
            </a:r>
            <a:r>
              <a:rPr lang="bn-BD" sz="3200" b="1" dirty="0" smtClean="0">
                <a:solidFill>
                  <a:schemeClr val="tx1"/>
                </a:solidFill>
                <a:latin typeface="NikoshBAN" panose="02000000000000000000" pitchFamily="2" charset="0"/>
                <a:cs typeface="NikoshBAN" panose="02000000000000000000" pitchFamily="2" charset="0"/>
              </a:rPr>
              <a:t>।</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a:solidFill>
                  <a:schemeClr val="tx1"/>
                </a:solidFill>
                <a:latin typeface="NikoshBAN" panose="02000000000000000000" pitchFamily="2" charset="0"/>
                <a:cs typeface="NikoshBAN" panose="02000000000000000000" pitchFamily="2" charset="0"/>
              </a:rPr>
              <a:t/>
            </a:r>
            <a:br>
              <a:rPr lang="en-US" sz="3200" b="1" dirty="0">
                <a:solidFill>
                  <a:schemeClr val="tx1"/>
                </a:solidFill>
                <a:latin typeface="NikoshBAN" panose="02000000000000000000" pitchFamily="2" charset="0"/>
                <a:cs typeface="NikoshBAN" panose="02000000000000000000" pitchFamily="2" charset="0"/>
              </a:rPr>
            </a:br>
            <a:r>
              <a:rPr lang="en-US" sz="3200" b="1" dirty="0">
                <a:solidFill>
                  <a:schemeClr val="tx1"/>
                </a:solidFill>
                <a:latin typeface="NikoshBAN" panose="02000000000000000000" pitchFamily="2" charset="0"/>
                <a:cs typeface="NikoshBAN" panose="02000000000000000000" pitchFamily="2" charset="0"/>
              </a:rPr>
              <a:t>	</a:t>
            </a:r>
            <a:r>
              <a:rPr lang="bn-BD" sz="3200" b="1" dirty="0">
                <a:solidFill>
                  <a:schemeClr val="tx1"/>
                </a:solidFill>
                <a:latin typeface="NikoshBAN" panose="02000000000000000000" pitchFamily="2" charset="0"/>
                <a:cs typeface="NikoshBAN" panose="02000000000000000000" pitchFamily="2" charset="0"/>
              </a:rPr>
              <a:t>বিশেষ পাঠঃ </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মানবসম্পদ</a:t>
            </a:r>
            <a:r>
              <a:rPr lang="en-US" sz="3200" b="1" dirty="0" smtClean="0">
                <a:solidFill>
                  <a:schemeClr val="tx1"/>
                </a:solidFill>
                <a:latin typeface="NikoshBAN" panose="02000000000000000000" pitchFamily="2" charset="0"/>
                <a:cs typeface="NikoshBAN" panose="02000000000000000000" pitchFamily="2" charset="0"/>
              </a:rPr>
              <a:t> </a:t>
            </a:r>
            <a:endParaRPr lang="en-US" sz="32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41257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7496" y="1524000"/>
            <a:ext cx="6019800" cy="3539430"/>
          </a:xfrm>
          <a:prstGeom prst="rect">
            <a:avLst/>
          </a:prstGeom>
          <a:noFill/>
        </p:spPr>
        <p:txBody>
          <a:bodyPr wrap="square" rtlCol="0">
            <a:spAutoFit/>
          </a:bodyPr>
          <a:lstStyle/>
          <a:p>
            <a:pPr algn="just"/>
            <a:r>
              <a:rPr lang="en-US" sz="2800" dirty="0" err="1" smtClean="0">
                <a:latin typeface="NikoshBAN" pitchFamily="2" charset="0"/>
                <a:cs typeface="NikoshBAN" pitchFamily="2" charset="0"/>
              </a:rPr>
              <a:t>মানবসম্পদের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সংজ্ঞা</a:t>
            </a:r>
            <a:r>
              <a:rPr lang="en-US" sz="2800" dirty="0" smtClean="0">
                <a:latin typeface="NikoshBAN" pitchFamily="2" charset="0"/>
                <a:cs typeface="NikoshBAN" pitchFamily="2" charset="0"/>
              </a:rPr>
              <a:t>: </a:t>
            </a:r>
          </a:p>
          <a:p>
            <a:pPr algn="just"/>
            <a:r>
              <a:rPr lang="en-US" sz="2800" dirty="0" err="1" smtClean="0">
                <a:latin typeface="NikoshBAN" pitchFamily="2" charset="0"/>
                <a:cs typeface="NikoshBAN" pitchFamily="2" charset="0"/>
              </a:rPr>
              <a:t>জনসংখ্যার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যখন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শিক্ষা</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দক্ষতার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ভিত্তিতে</a:t>
            </a:r>
            <a:r>
              <a:rPr lang="en-US" sz="2800" dirty="0" smtClean="0">
                <a:latin typeface="NikoshBAN" pitchFamily="2" charset="0"/>
                <a:cs typeface="NikoshBAN" pitchFamily="2" charset="0"/>
              </a:rPr>
              <a:t> </a:t>
            </a:r>
            <a:r>
              <a:rPr lang="en-US" sz="2800" dirty="0" err="1">
                <a:latin typeface="NikoshBAN" pitchFamily="2" charset="0"/>
                <a:cs typeface="NikoshBAN" pitchFamily="2" charset="0"/>
              </a:rPr>
              <a:t>শ্রমশক্তিতে</a:t>
            </a:r>
            <a:r>
              <a:rPr lang="en-US" sz="2800" dirty="0">
                <a:latin typeface="NikoshBAN" pitchFamily="2" charset="0"/>
                <a:cs typeface="NikoshBAN" pitchFamily="2" charset="0"/>
              </a:rPr>
              <a:t> </a:t>
            </a:r>
            <a:r>
              <a:rPr lang="en-US" sz="2800" dirty="0" err="1">
                <a:latin typeface="NikoshBAN" pitchFamily="2" charset="0"/>
                <a:cs typeface="NikoshBAN" pitchFamily="2" charset="0"/>
              </a:rPr>
              <a:t>পরিণত</a:t>
            </a:r>
            <a:r>
              <a:rPr lang="en-US" sz="2800" dirty="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তখন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তাদেরকে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মানবসম্পদ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দেশের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ভূমি</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মূলধনকে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বস্তুগত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দেশের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প্রাকৃতিক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সম্পদগুলোকে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লাগিয়ে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অর্থনৈতিক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উন্নয়নের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ত্বরান্বিত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দক্ষ</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মানবশক্তির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যোগান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প্রয়োজন</a:t>
            </a:r>
            <a:r>
              <a:rPr lang="en-US" sz="2800" dirty="0" smtClean="0">
                <a:latin typeface="NikoshBAN" pitchFamily="2" charset="0"/>
                <a:cs typeface="NikoshBAN" pitchFamily="2" charset="0"/>
              </a:rPr>
              <a:t>।      </a:t>
            </a:r>
          </a:p>
          <a:p>
            <a:pPr algn="just"/>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211467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676400"/>
            <a:ext cx="5334000" cy="3170099"/>
          </a:xfrm>
          <a:prstGeom prst="rect">
            <a:avLst/>
          </a:prstGeom>
          <a:noFill/>
        </p:spPr>
        <p:txBody>
          <a:bodyPr wrap="square" rtlCol="0">
            <a:spAutoFit/>
          </a:bodyPr>
          <a:lstStyle/>
          <a:p>
            <a:pPr algn="just"/>
            <a:r>
              <a:rPr lang="bn-BD" sz="4000" dirty="0" smtClean="0">
                <a:latin typeface="NikoshBAN" pitchFamily="2" charset="0"/>
                <a:cs typeface="NikoshBAN" pitchFamily="2" charset="0"/>
              </a:rPr>
              <a:t>মানবসম্পদ উন্নয়নের উপায়:</a:t>
            </a:r>
            <a:endParaRPr lang="en-US" sz="4000" dirty="0" smtClean="0">
              <a:latin typeface="NikoshBAN" pitchFamily="2" charset="0"/>
              <a:cs typeface="NikoshBAN" pitchFamily="2" charset="0"/>
            </a:endParaRPr>
          </a:p>
          <a:p>
            <a:pPr algn="just"/>
            <a:r>
              <a:rPr lang="bn-BD" sz="4000" dirty="0" smtClean="0">
                <a:latin typeface="NikoshBAN" pitchFamily="2" charset="0"/>
                <a:cs typeface="NikoshBAN" pitchFamily="2" charset="0"/>
              </a:rPr>
              <a:t>অর্থনৈতিক</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উন্নয়নের</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জন্য</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মানব</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সম্পদের</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গুণগত</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মান</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উন্নয়ন</a:t>
            </a:r>
            <a:r>
              <a:rPr lang="en-US" sz="4000" dirty="0" smtClean="0">
                <a:latin typeface="NikoshBAN" pitchFamily="2" charset="0"/>
                <a:cs typeface="NikoshBAN" pitchFamily="2" charset="0"/>
              </a:rPr>
              <a:t> </a:t>
            </a:r>
            <a:r>
              <a:rPr lang="bn-BD" sz="4000" dirty="0">
                <a:latin typeface="NikoshBAN" pitchFamily="2" charset="0"/>
                <a:cs typeface="NikoshBAN" pitchFamily="2" charset="0"/>
              </a:rPr>
              <a:t>করা</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প্রয়োজন</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হয়</a:t>
            </a:r>
            <a:r>
              <a:rPr lang="en-US" sz="4000" dirty="0" smtClean="0">
                <a:latin typeface="NikoshBAN" pitchFamily="2" charset="0"/>
                <a:cs typeface="NikoshBAN" pitchFamily="2" charset="0"/>
              </a:rPr>
              <a:t>। এ </a:t>
            </a:r>
            <a:r>
              <a:rPr lang="bn-BD" sz="4000" dirty="0" smtClean="0">
                <a:latin typeface="NikoshBAN" pitchFamily="2" charset="0"/>
                <a:cs typeface="NikoshBAN" pitchFamily="2" charset="0"/>
              </a:rPr>
              <a:t>উদ্দেশ্যে</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নিচের</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পদ্ধতিসমূহের</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উল্লেখ</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করা</a:t>
            </a:r>
            <a:r>
              <a:rPr lang="en-US" sz="4000" dirty="0" smtClean="0">
                <a:latin typeface="NikoshBAN" pitchFamily="2" charset="0"/>
                <a:cs typeface="NikoshBAN" pitchFamily="2" charset="0"/>
              </a:rPr>
              <a:t> </a:t>
            </a:r>
            <a:r>
              <a:rPr lang="bn-BD" sz="4000" dirty="0">
                <a:latin typeface="NikoshBAN" pitchFamily="2" charset="0"/>
                <a:cs typeface="NikoshBAN" pitchFamily="2" charset="0"/>
              </a:rPr>
              <a:t>হলো। </a:t>
            </a:r>
            <a:endParaRPr lang="bn-BD" sz="4000" dirty="0" smtClean="0">
              <a:latin typeface="NikoshBAN" pitchFamily="2" charset="0"/>
              <a:cs typeface="NikoshBAN" pitchFamily="2" charset="0"/>
            </a:endParaRPr>
          </a:p>
        </p:txBody>
      </p:sp>
    </p:spTree>
    <p:extLst>
      <p:ext uri="{BB962C8B-B14F-4D97-AF65-F5344CB8AC3E}">
        <p14:creationId xmlns:p14="http://schemas.microsoft.com/office/powerpoint/2010/main" val="402501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318655"/>
            <a:ext cx="2847975" cy="1600200"/>
          </a:xfrm>
          <a:prstGeom prst="rect">
            <a:avLst/>
          </a:prstGeom>
        </p:spPr>
      </p:pic>
      <p:sp>
        <p:nvSpPr>
          <p:cNvPr id="3" name="TextBox 2"/>
          <p:cNvSpPr txBox="1"/>
          <p:nvPr/>
        </p:nvSpPr>
        <p:spPr>
          <a:xfrm>
            <a:off x="3671887" y="1994403"/>
            <a:ext cx="1143000" cy="707886"/>
          </a:xfrm>
          <a:prstGeom prst="rect">
            <a:avLst/>
          </a:prstGeom>
          <a:noFill/>
        </p:spPr>
        <p:txBody>
          <a:bodyPr wrap="square" rtlCol="0">
            <a:spAutoFit/>
          </a:bodyPr>
          <a:lstStyle/>
          <a:p>
            <a:r>
              <a:rPr lang="en-US" sz="4000" dirty="0" err="1" smtClean="0">
                <a:latin typeface="NikoshBAN" pitchFamily="2" charset="0"/>
                <a:cs typeface="NikoshBAN" pitchFamily="2" charset="0"/>
              </a:rPr>
              <a:t>শিক্ষা</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4" name="TextBox 3"/>
          <p:cNvSpPr txBox="1"/>
          <p:nvPr/>
        </p:nvSpPr>
        <p:spPr>
          <a:xfrm>
            <a:off x="480391" y="2735419"/>
            <a:ext cx="7848600" cy="2862322"/>
          </a:xfrm>
          <a:prstGeom prst="rect">
            <a:avLst/>
          </a:prstGeom>
          <a:noFill/>
        </p:spPr>
        <p:txBody>
          <a:bodyPr wrap="square" rtlCol="0">
            <a:spAutoFit/>
          </a:bodyPr>
          <a:lstStyle/>
          <a:p>
            <a:pPr algn="just"/>
            <a:r>
              <a:rPr lang="en-US" sz="2000" dirty="0" err="1" smtClean="0">
                <a:latin typeface="NikoshBAN" pitchFamily="2" charset="0"/>
                <a:cs typeface="NikoshBAN" pitchFamily="2" charset="0"/>
              </a:rPr>
              <a:t>শিক্ষা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জনসংখ্যাকে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কর্মক্ষম</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দক্ষ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জনশক্তিতে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রূপান্তরিত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কর্মমূখী</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সম্প্রসরণ</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প্রয়োজন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ব্যক্তিজীবন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জাতীয়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উন্নয়নের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জন্য</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অপরিহার্য</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দেশের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শিক্ষাব্যবস্থায়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আমূল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পরবর্তন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সকলের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জন্য</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কর্মমুখী</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গ্রহণ</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একজন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মানুষ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নিরক্ষর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থাকতে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কিন্তু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তাকে</a:t>
            </a:r>
            <a:r>
              <a:rPr lang="en-US" sz="2000" dirty="0" smtClean="0">
                <a:latin typeface="NikoshBAN" pitchFamily="2" charset="0"/>
                <a:cs typeface="NikoshBAN" pitchFamily="2" charset="0"/>
              </a:rPr>
              <a:t> </a:t>
            </a:r>
            <a:r>
              <a:rPr lang="en-US" sz="2000" dirty="0" err="1">
                <a:latin typeface="NikoshBAN" pitchFamily="2" charset="0"/>
                <a:cs typeface="NikoshBAN" pitchFamily="2" charset="0"/>
              </a:rPr>
              <a:t>কর্মমুখী</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শিক্ষাদান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মানব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উন্নয়ন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একজন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মানুষ</a:t>
            </a:r>
            <a:r>
              <a:rPr lang="en-US" sz="2000" dirty="0" smtClean="0">
                <a:latin typeface="NikoshBAN" pitchFamily="2" charset="0"/>
                <a:cs typeface="NikoshBAN" pitchFamily="2" charset="0"/>
              </a:rPr>
              <a:t> </a:t>
            </a:r>
            <a:r>
              <a:rPr lang="en-US" sz="2000" dirty="0" err="1">
                <a:latin typeface="NikoshBAN" pitchFamily="2" charset="0"/>
                <a:cs typeface="NikoshBAN" pitchFamily="2" charset="0"/>
              </a:rPr>
              <a:t>নিরক্ষর</a:t>
            </a:r>
            <a:r>
              <a:rPr lang="en-US" sz="2000" dirty="0">
                <a:latin typeface="NikoshBAN" pitchFamily="2" charset="0"/>
                <a:cs typeface="NikoshBAN" pitchFamily="2" charset="0"/>
              </a:rPr>
              <a:t> </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মানুষ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ভালো</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দক্ষ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চাষি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উৎপাদন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কয়েকগুণ</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বৃদ্ধি</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বাংলাদেশের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উন্নয়নশীল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দেশে</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পেশাগত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কারিগরি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শিক্ষাব্যবস্থা</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প্রয়োজনের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তুলনায়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কম</a:t>
            </a:r>
            <a:r>
              <a:rPr lang="en-US" sz="2000" dirty="0" smtClean="0">
                <a:latin typeface="NikoshBAN" pitchFamily="2" charset="0"/>
                <a:cs typeface="NikoshBAN" pitchFamily="2" charset="0"/>
              </a:rPr>
              <a:t>। </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সুতরাং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দেশের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সর্বত্র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কর্মসংস্থানের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উপযোগী</a:t>
            </a:r>
            <a:r>
              <a:rPr lang="en-US" sz="2000" dirty="0" smtClean="0">
                <a:latin typeface="NikoshBAN" pitchFamily="2" charset="0"/>
                <a:cs typeface="NikoshBAN" pitchFamily="2" charset="0"/>
              </a:rPr>
              <a:t> </a:t>
            </a:r>
            <a:r>
              <a:rPr lang="en-US" sz="2000" dirty="0">
                <a:latin typeface="NikoshBAN" pitchFamily="2" charset="0"/>
                <a:cs typeface="NikoshBAN" pitchFamily="2" charset="0"/>
              </a:rPr>
              <a:t> </a:t>
            </a:r>
            <a:r>
              <a:rPr lang="en-US" sz="2000" dirty="0" err="1">
                <a:latin typeface="NikoshBAN" pitchFamily="2" charset="0"/>
                <a:cs typeface="NikoshBAN" pitchFamily="2" charset="0"/>
              </a:rPr>
              <a:t>কারিগরি</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শক্ষার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প্রসার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ঘটানো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দরকার</a:t>
            </a:r>
            <a:r>
              <a:rPr lang="en-US" sz="2000" dirty="0" smtClean="0">
                <a:latin typeface="NikoshBAN" pitchFamily="2" charset="0"/>
                <a:cs typeface="NikoshBAN" pitchFamily="2" charset="0"/>
              </a:rPr>
              <a:t>। এ </a:t>
            </a:r>
            <a:r>
              <a:rPr lang="en-US" sz="2000" dirty="0" err="1" smtClean="0">
                <a:latin typeface="NikoshBAN" pitchFamily="2" charset="0"/>
                <a:cs typeface="NikoshBAN" pitchFamily="2" charset="0"/>
              </a:rPr>
              <a:t>উদ্দেশ্যে</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দেশের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কারিগরি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শিক্ষাপ্রতিষ্ঠনের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সংখা</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মান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বৃদ্ধি</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দরকার</a:t>
            </a:r>
            <a:r>
              <a:rPr lang="en-US" sz="2000" dirty="0" smtClean="0">
                <a:latin typeface="NikoshBAN" pitchFamily="2" charset="0"/>
                <a:cs typeface="NikoshBAN" pitchFamily="2" charset="0"/>
              </a:rPr>
              <a:t>। </a:t>
            </a:r>
            <a:r>
              <a:rPr lang="en-US" sz="2000" dirty="0" err="1">
                <a:latin typeface="NikoshBAN" pitchFamily="2" charset="0"/>
                <a:cs typeface="NikoshBAN" pitchFamily="2" charset="0"/>
              </a:rPr>
              <a:t>কারিগরি</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শিক্ষায়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লোক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তাদের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অর্জিত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জ্ঞান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বাস্তবে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প্রয়োগ</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a:t>
            </a:r>
            <a:r>
              <a:rPr lang="en-US"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14925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990600"/>
            <a:ext cx="2095247" cy="1143000"/>
          </a:xfrm>
          <a:prstGeom prst="rect">
            <a:avLst/>
          </a:prstGeom>
        </p:spPr>
      </p:pic>
      <p:sp>
        <p:nvSpPr>
          <p:cNvPr id="3" name="TextBox 2"/>
          <p:cNvSpPr txBox="1"/>
          <p:nvPr/>
        </p:nvSpPr>
        <p:spPr>
          <a:xfrm>
            <a:off x="3676523" y="2514600"/>
            <a:ext cx="1295400" cy="584775"/>
          </a:xfrm>
          <a:prstGeom prst="rect">
            <a:avLst/>
          </a:prstGeom>
          <a:noFill/>
        </p:spPr>
        <p:txBody>
          <a:bodyPr wrap="square" rtlCol="0">
            <a:spAutoFit/>
          </a:bodyPr>
          <a:lstStyle/>
          <a:p>
            <a:r>
              <a:rPr lang="bn-BD" sz="3200" dirty="0" smtClean="0">
                <a:latin typeface="NikoshBAN" pitchFamily="2" charset="0"/>
                <a:cs typeface="NikoshBAN" pitchFamily="2" charset="0"/>
              </a:rPr>
              <a:t>প্রশিক্ষণ </a:t>
            </a:r>
            <a:endParaRPr lang="en-US" sz="3200" dirty="0">
              <a:latin typeface="NikoshBAN" pitchFamily="2" charset="0"/>
              <a:cs typeface="NikoshBAN" pitchFamily="2" charset="0"/>
            </a:endParaRPr>
          </a:p>
        </p:txBody>
      </p:sp>
      <p:sp>
        <p:nvSpPr>
          <p:cNvPr id="4" name="TextBox 3"/>
          <p:cNvSpPr txBox="1"/>
          <p:nvPr/>
        </p:nvSpPr>
        <p:spPr>
          <a:xfrm>
            <a:off x="1021119" y="3276600"/>
            <a:ext cx="7239000" cy="2308324"/>
          </a:xfrm>
          <a:prstGeom prst="rect">
            <a:avLst/>
          </a:prstGeom>
          <a:noFill/>
        </p:spPr>
        <p:txBody>
          <a:bodyPr wrap="square" rtlCol="0">
            <a:spAutoFit/>
          </a:bodyPr>
          <a:lstStyle/>
          <a:p>
            <a:pPr algn="just"/>
            <a:r>
              <a:rPr lang="bn-BD" sz="2400" dirty="0" smtClean="0">
                <a:latin typeface="NikoshBAN" pitchFamily="2" charset="0"/>
                <a:cs typeface="NikoshBAN" pitchFamily="2" charset="0"/>
              </a:rPr>
              <a:t>প্রশিক্ষণ: দেশের শিক্ষিত এবং প্রশিক্ষিত জনবল অধিক উৎপাদনে সক্ষম। প্রশিক্ষিণবিহীন </a:t>
            </a:r>
            <a:r>
              <a:rPr lang="bn-BD" sz="2400" dirty="0">
                <a:latin typeface="NikoshBAN" pitchFamily="2" charset="0"/>
                <a:cs typeface="NikoshBAN" pitchFamily="2" charset="0"/>
              </a:rPr>
              <a:t>শিক্ষিত</a:t>
            </a:r>
            <a:r>
              <a:rPr lang="bn-BD" sz="2400" dirty="0" smtClean="0">
                <a:latin typeface="NikoshBAN" pitchFamily="2" charset="0"/>
                <a:cs typeface="NikoshBAN" pitchFamily="2" charset="0"/>
              </a:rPr>
              <a:t> মানুষের গুণগত মান উন্নয়ন সম্ভব নয়। মানবসম্পদের উন্নয়নের জন্য</a:t>
            </a:r>
            <a:r>
              <a:rPr lang="bn-BD" sz="2400" dirty="0">
                <a:latin typeface="NikoshBAN" pitchFamily="2" charset="0"/>
                <a:cs typeface="NikoshBAN" pitchFamily="2" charset="0"/>
              </a:rPr>
              <a:t> </a:t>
            </a:r>
            <a:r>
              <a:rPr lang="bn-BD" sz="2400" dirty="0" smtClean="0">
                <a:latin typeface="NikoshBAN" pitchFamily="2" charset="0"/>
                <a:cs typeface="NikoshBAN" pitchFamily="2" charset="0"/>
              </a:rPr>
              <a:t>প্রশিক্ষণ জরুরি। </a:t>
            </a:r>
            <a:r>
              <a:rPr lang="bn-BD" sz="2400" dirty="0">
                <a:latin typeface="NikoshBAN" pitchFamily="2" charset="0"/>
                <a:cs typeface="NikoshBAN" pitchFamily="2" charset="0"/>
              </a:rPr>
              <a:t>প্রশিক্ষিত</a:t>
            </a:r>
            <a:r>
              <a:rPr lang="bn-BD" sz="2400" dirty="0" smtClean="0">
                <a:latin typeface="NikoshBAN" pitchFamily="2" charset="0"/>
                <a:cs typeface="NikoshBAN" pitchFamily="2" charset="0"/>
              </a:rPr>
              <a:t> শ্রমশক্তিকে অধিক উন্নত প্রযুক্তিগত কর্মে প্রয়োগ করলে তা থেকে অনেক প্রাপ্তি বেশি হয়। তাছাড়া </a:t>
            </a:r>
            <a:r>
              <a:rPr lang="bn-BD" sz="2400" dirty="0">
                <a:latin typeface="NikoshBAN" pitchFamily="2" charset="0"/>
                <a:cs typeface="NikoshBAN" pitchFamily="2" charset="0"/>
              </a:rPr>
              <a:t>প্রশিক্ষিত </a:t>
            </a:r>
            <a:r>
              <a:rPr lang="bn-BD" sz="2400" dirty="0" smtClean="0">
                <a:latin typeface="NikoshBAN" pitchFamily="2" charset="0"/>
                <a:cs typeface="NikoshBAN" pitchFamily="2" charset="0"/>
              </a:rPr>
              <a:t>লোক কোনো কাজের ক্ষেতে দ্রুত ও সময়োপযোগী সিদ্ধান্ত নিয়ে ভালো ভলাফল দিতে পারে। </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62594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3322" y="304800"/>
            <a:ext cx="2828925" cy="1619250"/>
          </a:xfrm>
          <a:prstGeom prst="rect">
            <a:avLst/>
          </a:prstGeom>
        </p:spPr>
      </p:pic>
      <p:sp>
        <p:nvSpPr>
          <p:cNvPr id="3" name="TextBox 2"/>
          <p:cNvSpPr txBox="1"/>
          <p:nvPr/>
        </p:nvSpPr>
        <p:spPr>
          <a:xfrm>
            <a:off x="3200400" y="2286000"/>
            <a:ext cx="2209800" cy="523220"/>
          </a:xfrm>
          <a:prstGeom prst="rect">
            <a:avLst/>
          </a:prstGeom>
          <a:noFill/>
        </p:spPr>
        <p:txBody>
          <a:bodyPr wrap="square" rtlCol="0">
            <a:spAutoFit/>
          </a:bodyPr>
          <a:lstStyle/>
          <a:p>
            <a:r>
              <a:rPr lang="bn-BD" sz="2800" dirty="0" smtClean="0">
                <a:latin typeface="NikoshBAN" pitchFamily="2" charset="0"/>
                <a:cs typeface="NikoshBAN" pitchFamily="2" charset="0"/>
              </a:rPr>
              <a:t>জনসাস্থ্যের উন্নয়ন </a:t>
            </a:r>
            <a:endParaRPr lang="en-US" sz="2800" dirty="0">
              <a:latin typeface="NikoshBAN" pitchFamily="2" charset="0"/>
              <a:cs typeface="NikoshBAN" pitchFamily="2" charset="0"/>
            </a:endParaRPr>
          </a:p>
        </p:txBody>
      </p:sp>
      <p:sp>
        <p:nvSpPr>
          <p:cNvPr id="4" name="TextBox 3"/>
          <p:cNvSpPr txBox="1"/>
          <p:nvPr/>
        </p:nvSpPr>
        <p:spPr>
          <a:xfrm>
            <a:off x="914400" y="3276600"/>
            <a:ext cx="7162800" cy="1938992"/>
          </a:xfrm>
          <a:prstGeom prst="rect">
            <a:avLst/>
          </a:prstGeom>
          <a:noFill/>
        </p:spPr>
        <p:txBody>
          <a:bodyPr wrap="square" rtlCol="0">
            <a:spAutoFit/>
          </a:bodyPr>
          <a:lstStyle/>
          <a:p>
            <a:pPr algn="just"/>
            <a:r>
              <a:rPr lang="bn-BD" sz="2400" dirty="0" smtClean="0">
                <a:latin typeface="NikoshBAN" pitchFamily="2" charset="0"/>
                <a:cs typeface="NikoshBAN" pitchFamily="2" charset="0"/>
              </a:rPr>
              <a:t>জনস্বাস্থ্যের উন্নয়ন: </a:t>
            </a:r>
          </a:p>
          <a:p>
            <a:pPr algn="just"/>
            <a:r>
              <a:rPr lang="bn-BD" sz="2400" dirty="0" smtClean="0">
                <a:latin typeface="NikoshBAN" pitchFamily="2" charset="0"/>
                <a:cs typeface="NikoshBAN" pitchFamily="2" charset="0"/>
              </a:rPr>
              <a:t>সুষম খাদ্য গ্রহণ,পরিচ্ছন্ন পরিবেশ, প্রভৃতি স্বাস্থ্য রক্ষার জন্য মৌলিক উপাদান। দেশের সব নাগরিককে এ অপরিহার্য উপাদানগুলোর সংগে পরিচিতি ঘটানো  দরকার। দেশের যেসব মানুষ ভগ্নস্বাস্থ্য, দুর্বল ও কর্মবিমুখ, তাদের যেকোনো মুল্যে চিকিৎসার সুযোগ- সুবিধা দিয়ে স্বাস্থ্যের উন্নতি করা যায়। </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167913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2312" y="457200"/>
            <a:ext cx="2619375" cy="1743075"/>
          </a:xfrm>
          <a:prstGeom prst="rect">
            <a:avLst/>
          </a:prstGeom>
        </p:spPr>
      </p:pic>
      <p:sp>
        <p:nvSpPr>
          <p:cNvPr id="3" name="TextBox 2"/>
          <p:cNvSpPr txBox="1"/>
          <p:nvPr/>
        </p:nvSpPr>
        <p:spPr>
          <a:xfrm>
            <a:off x="3619499" y="2514600"/>
            <a:ext cx="1905000" cy="584775"/>
          </a:xfrm>
          <a:prstGeom prst="rect">
            <a:avLst/>
          </a:prstGeom>
          <a:noFill/>
        </p:spPr>
        <p:txBody>
          <a:bodyPr wrap="square" rtlCol="0">
            <a:spAutoFit/>
          </a:bodyPr>
          <a:lstStyle/>
          <a:p>
            <a:r>
              <a:rPr lang="bn-BD" sz="3200" dirty="0" smtClean="0">
                <a:latin typeface="NikoshBAN" pitchFamily="2" charset="0"/>
                <a:cs typeface="NikoshBAN" pitchFamily="2" charset="0"/>
              </a:rPr>
              <a:t>খাদ্য ও পুষ্ঠি </a:t>
            </a:r>
            <a:endParaRPr lang="en-US" sz="3200" dirty="0">
              <a:latin typeface="NikoshBAN" pitchFamily="2" charset="0"/>
              <a:cs typeface="NikoshBAN" pitchFamily="2" charset="0"/>
            </a:endParaRPr>
          </a:p>
        </p:txBody>
      </p:sp>
      <p:sp>
        <p:nvSpPr>
          <p:cNvPr id="4" name="TextBox 3"/>
          <p:cNvSpPr txBox="1"/>
          <p:nvPr/>
        </p:nvSpPr>
        <p:spPr>
          <a:xfrm>
            <a:off x="914400" y="3200400"/>
            <a:ext cx="7467600" cy="1938992"/>
          </a:xfrm>
          <a:prstGeom prst="rect">
            <a:avLst/>
          </a:prstGeom>
          <a:noFill/>
        </p:spPr>
        <p:txBody>
          <a:bodyPr wrap="square" rtlCol="0">
            <a:spAutoFit/>
          </a:bodyPr>
          <a:lstStyle/>
          <a:p>
            <a:pPr algn="just"/>
            <a:r>
              <a:rPr lang="bn-BD" sz="2400" dirty="0" smtClean="0">
                <a:latin typeface="NikoshBAN" pitchFamily="2" charset="0"/>
                <a:cs typeface="NikoshBAN" pitchFamily="2" charset="0"/>
              </a:rPr>
              <a:t>খাদ্য ও </a:t>
            </a:r>
            <a:r>
              <a:rPr lang="bn-BD" sz="2400" dirty="0">
                <a:latin typeface="NikoshBAN" pitchFamily="2" charset="0"/>
                <a:cs typeface="NikoshBAN" pitchFamily="2" charset="0"/>
              </a:rPr>
              <a:t>পুষ্টি </a:t>
            </a:r>
            <a:r>
              <a:rPr lang="bn-BD" sz="2400" dirty="0" smtClean="0">
                <a:latin typeface="NikoshBAN" pitchFamily="2" charset="0"/>
                <a:cs typeface="NikoshBAN" pitchFamily="2" charset="0"/>
              </a:rPr>
              <a:t>: </a:t>
            </a:r>
          </a:p>
          <a:p>
            <a:pPr algn="just"/>
            <a:r>
              <a:rPr lang="bn-BD" sz="2400" dirty="0" smtClean="0">
                <a:latin typeface="NikoshBAN" pitchFamily="2" charset="0"/>
                <a:cs typeface="NikoshBAN" pitchFamily="2" charset="0"/>
              </a:rPr>
              <a:t>দেশের জনশক্তিকে জনসম্পদে রূপান্তরিত করতে হলে সুষম খাদ্য ও পুষ্টি সম্পর্কে জনসচেতন করে তাদেরকে গড়ে তুলতে হবে। এ উদ্দেশ্যে দেশের সরকার, রাজনৈতিক দল ও ব্যক্তি, ডাক্তার, বিজ্ঞানী, কৃষক শ্রমিকসহ প্রত্যেকেরই দেশের জনগণকে সচেতন করার জন্য এগিয়ে আসা দরকার।  </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143249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TotalTime>
  <Words>505</Words>
  <Application>Microsoft Office PowerPoint</Application>
  <PresentationFormat>On-screen Show (4:3)</PresentationFormat>
  <Paragraphs>36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dc:creator>
  <cp:lastModifiedBy>scs</cp:lastModifiedBy>
  <cp:revision>36</cp:revision>
  <dcterms:created xsi:type="dcterms:W3CDTF">2006-08-16T00:00:00Z</dcterms:created>
  <dcterms:modified xsi:type="dcterms:W3CDTF">2021-10-19T09:49:16Z</dcterms:modified>
</cp:coreProperties>
</file>