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7" r:id="rId2"/>
    <p:sldId id="328" r:id="rId3"/>
    <p:sldId id="444" r:id="rId4"/>
    <p:sldId id="445" r:id="rId5"/>
    <p:sldId id="425" r:id="rId6"/>
    <p:sldId id="454" r:id="rId7"/>
    <p:sldId id="380" r:id="rId8"/>
    <p:sldId id="433" r:id="rId9"/>
    <p:sldId id="447" r:id="rId10"/>
    <p:sldId id="462" r:id="rId11"/>
    <p:sldId id="464" r:id="rId12"/>
    <p:sldId id="455" r:id="rId13"/>
    <p:sldId id="465" r:id="rId14"/>
    <p:sldId id="466" r:id="rId15"/>
    <p:sldId id="448" r:id="rId16"/>
    <p:sldId id="469" r:id="rId17"/>
    <p:sldId id="470" r:id="rId18"/>
    <p:sldId id="430" r:id="rId19"/>
    <p:sldId id="428" r:id="rId20"/>
    <p:sldId id="4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2" autoAdjust="0"/>
  </p:normalViewPr>
  <p:slideViewPr>
    <p:cSldViewPr snapToGrid="0">
      <p:cViewPr>
        <p:scale>
          <a:sx n="86" d="100"/>
          <a:sy n="86" d="100"/>
        </p:scale>
        <p:origin x="-36"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72BD-E2C8-4E7A-AC7F-F39026D89CF7}" type="datetimeFigureOut">
              <a:rPr lang="en-US" smtClean="0"/>
              <a:pPr/>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4491C-1453-4865-8A60-F5D70C21DB51}" type="slidenum">
              <a:rPr lang="en-US" smtClean="0"/>
              <a:pPr/>
              <a:t>‹#›</a:t>
            </a:fld>
            <a:endParaRPr lang="en-US"/>
          </a:p>
        </p:txBody>
      </p:sp>
    </p:spTree>
    <p:extLst>
      <p:ext uri="{BB962C8B-B14F-4D97-AF65-F5344CB8AC3E}">
        <p14:creationId xmlns:p14="http://schemas.microsoft.com/office/powerpoint/2010/main" val="4705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4491C-1453-4865-8A60-F5D70C21DB51}" type="slidenum">
              <a:rPr lang="en-US" smtClean="0"/>
              <a:pPr/>
              <a:t>11</a:t>
            </a:fld>
            <a:endParaRPr lang="en-US"/>
          </a:p>
        </p:txBody>
      </p:sp>
    </p:spTree>
    <p:extLst>
      <p:ext uri="{BB962C8B-B14F-4D97-AF65-F5344CB8AC3E}">
        <p14:creationId xmlns:p14="http://schemas.microsoft.com/office/powerpoint/2010/main" val="309907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4491C-1453-4865-8A60-F5D70C21DB51}" type="slidenum">
              <a:rPr lang="en-US" smtClean="0"/>
              <a:pPr/>
              <a:t>13</a:t>
            </a:fld>
            <a:endParaRPr lang="en-US"/>
          </a:p>
        </p:txBody>
      </p:sp>
    </p:spTree>
    <p:extLst>
      <p:ext uri="{BB962C8B-B14F-4D97-AF65-F5344CB8AC3E}">
        <p14:creationId xmlns:p14="http://schemas.microsoft.com/office/powerpoint/2010/main" val="279659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4491C-1453-4865-8A60-F5D70C21DB51}" type="slidenum">
              <a:rPr lang="en-US" smtClean="0"/>
              <a:pPr/>
              <a:t>14</a:t>
            </a:fld>
            <a:endParaRPr lang="en-US"/>
          </a:p>
        </p:txBody>
      </p:sp>
    </p:spTree>
    <p:extLst>
      <p:ext uri="{BB962C8B-B14F-4D97-AF65-F5344CB8AC3E}">
        <p14:creationId xmlns:p14="http://schemas.microsoft.com/office/powerpoint/2010/main" val="309907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6755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12755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779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3781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236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03719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79302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5823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1765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40785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3823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DC258-5602-4F65-9200-9ACB0113028B}" type="datetimeFigureOut">
              <a:rPr lang="en-US" smtClean="0"/>
              <a:pPr/>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E164-AFC0-4A8E-B818-01EB589AE724}" type="slidenum">
              <a:rPr lang="en-US" smtClean="0"/>
              <a:pPr/>
              <a:t>‹#›</a:t>
            </a:fld>
            <a:endParaRPr lang="en-US"/>
          </a:p>
        </p:txBody>
      </p:sp>
    </p:spTree>
    <p:extLst>
      <p:ext uri="{BB962C8B-B14F-4D97-AF65-F5344CB8AC3E}">
        <p14:creationId xmlns:p14="http://schemas.microsoft.com/office/powerpoint/2010/main" val="382867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234779" y="142808"/>
            <a:ext cx="11813060" cy="6579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lide Number Placeholder 1"/>
          <p:cNvSpPr>
            <a:spLocks noGrp="1"/>
          </p:cNvSpPr>
          <p:nvPr>
            <p:ph type="sldNum" sz="quarter" idx="12"/>
          </p:nvPr>
        </p:nvSpPr>
        <p:spPr>
          <a:xfrm>
            <a:off x="822960" y="5842000"/>
            <a:ext cx="2855535" cy="304800"/>
          </a:xfrm>
        </p:spPr>
        <p:txBody>
          <a:bodyPr/>
          <a:lstStyle/>
          <a:p>
            <a:fld id="{B6F15528-21DE-4FAA-801E-634DDDAF4B2B}" type="slidenum">
              <a:rPr lang="en-US" smtClean="0"/>
              <a:pPr/>
              <a:t>1</a:t>
            </a:fld>
            <a:endParaRPr lang="en-US" dirty="0"/>
          </a:p>
        </p:txBody>
      </p:sp>
      <p:sp>
        <p:nvSpPr>
          <p:cNvPr id="19" name="Rectangle 18"/>
          <p:cNvSpPr/>
          <p:nvPr/>
        </p:nvSpPr>
        <p:spPr>
          <a:xfrm>
            <a:off x="1638795" y="830362"/>
            <a:ext cx="3070387" cy="4632037"/>
          </a:xfrm>
          <a:prstGeom prst="rect">
            <a:avLst/>
          </a:prstGeom>
        </p:spPr>
        <p:txBody>
          <a:bodyPr wrap="square">
            <a:spAutoFit/>
          </a:bodyPr>
          <a:lstStyle/>
          <a:p>
            <a:r>
              <a:rPr lang="bn-BD" sz="29500" dirty="0" smtClean="0">
                <a:solidFill>
                  <a:srgbClr val="92D050"/>
                </a:solidFill>
                <a:latin typeface="NikoshBAN" panose="02000000000000000000" pitchFamily="2" charset="0"/>
                <a:cs typeface="NikoshBAN" panose="02000000000000000000" pitchFamily="2" charset="0"/>
              </a:rPr>
              <a:t>স্বা</a:t>
            </a:r>
            <a:endParaRPr lang="en-US" sz="29500" dirty="0">
              <a:solidFill>
                <a:srgbClr val="92D050"/>
              </a:solidFill>
              <a:latin typeface="NikoshBAN" panose="02000000000000000000" pitchFamily="2" charset="0"/>
              <a:cs typeface="NikoshBAN" panose="02000000000000000000" pitchFamily="2" charset="0"/>
            </a:endParaRPr>
          </a:p>
        </p:txBody>
      </p:sp>
      <p:sp>
        <p:nvSpPr>
          <p:cNvPr id="20" name="Rectangle 19"/>
          <p:cNvSpPr/>
          <p:nvPr/>
        </p:nvSpPr>
        <p:spPr>
          <a:xfrm>
            <a:off x="4231342" y="848249"/>
            <a:ext cx="2381698" cy="4632037"/>
          </a:xfrm>
          <a:prstGeom prst="rect">
            <a:avLst/>
          </a:prstGeom>
        </p:spPr>
        <p:txBody>
          <a:bodyPr wrap="square">
            <a:spAutoFit/>
          </a:bodyPr>
          <a:lstStyle/>
          <a:p>
            <a:r>
              <a:rPr lang="bn-BD" sz="29500" dirty="0" smtClean="0">
                <a:solidFill>
                  <a:schemeClr val="accent1">
                    <a:lumMod val="20000"/>
                    <a:lumOff val="80000"/>
                  </a:schemeClr>
                </a:solidFill>
                <a:latin typeface="NikoshBAN" panose="02000000000000000000" pitchFamily="2" charset="0"/>
                <a:cs typeface="NikoshBAN" panose="02000000000000000000" pitchFamily="2" charset="0"/>
              </a:rPr>
              <a:t>গ</a:t>
            </a:r>
            <a:endParaRPr lang="en-US" sz="295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21" name="Rectangle 20"/>
          <p:cNvSpPr/>
          <p:nvPr/>
        </p:nvSpPr>
        <p:spPr>
          <a:xfrm>
            <a:off x="5949985" y="853718"/>
            <a:ext cx="1958684" cy="4632037"/>
          </a:xfrm>
          <a:prstGeom prst="rect">
            <a:avLst/>
          </a:prstGeom>
        </p:spPr>
        <p:txBody>
          <a:bodyPr wrap="square">
            <a:spAutoFit/>
          </a:bodyPr>
          <a:lstStyle/>
          <a:p>
            <a:r>
              <a:rPr lang="bn-BD" sz="29500" dirty="0">
                <a:solidFill>
                  <a:srgbClr val="00B0F0"/>
                </a:solidFill>
                <a:latin typeface="NikoshBAN" panose="02000000000000000000" pitchFamily="2" charset="0"/>
                <a:cs typeface="NikoshBAN" panose="02000000000000000000" pitchFamily="2" charset="0"/>
              </a:rPr>
              <a:t>ত</a:t>
            </a:r>
            <a:endParaRPr lang="en-US" sz="29500" dirty="0">
              <a:solidFill>
                <a:srgbClr val="00B0F0"/>
              </a:solidFill>
              <a:latin typeface="NikoshBAN" panose="02000000000000000000" pitchFamily="2" charset="0"/>
              <a:cs typeface="NikoshBAN" panose="02000000000000000000" pitchFamily="2" charset="0"/>
            </a:endParaRPr>
          </a:p>
        </p:txBody>
      </p:sp>
      <p:sp>
        <p:nvSpPr>
          <p:cNvPr id="28" name="Frame 27"/>
          <p:cNvSpPr/>
          <p:nvPr/>
        </p:nvSpPr>
        <p:spPr>
          <a:xfrm>
            <a:off x="-34548" y="-15765"/>
            <a:ext cx="12238006" cy="6899026"/>
          </a:xfrm>
          <a:prstGeom prst="frame">
            <a:avLst>
              <a:gd name="adj1" fmla="val 4072"/>
            </a:avLst>
          </a:prstGeom>
          <a:pattFill prst="wdUpDiag">
            <a:fgClr>
              <a:srgbClr val="7030A0"/>
            </a:fgClr>
            <a:bgClr>
              <a:srgbClr val="FF0000"/>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7977497" y="892768"/>
            <a:ext cx="2544537" cy="4632037"/>
          </a:xfrm>
          <a:prstGeom prst="rect">
            <a:avLst/>
          </a:prstGeom>
        </p:spPr>
        <p:txBody>
          <a:bodyPr wrap="square">
            <a:spAutoFit/>
          </a:bodyPr>
          <a:lstStyle/>
          <a:p>
            <a:r>
              <a:rPr lang="bn-BD" sz="29500" dirty="0">
                <a:solidFill>
                  <a:srgbClr val="FFFF00"/>
                </a:solidFill>
                <a:latin typeface="NikoshBAN" panose="02000000000000000000" pitchFamily="2" charset="0"/>
                <a:cs typeface="NikoshBAN" panose="02000000000000000000" pitchFamily="2" charset="0"/>
              </a:rPr>
              <a:t>ম</a:t>
            </a:r>
            <a:endParaRPr lang="en-US" sz="29500" dirty="0">
              <a:solidFill>
                <a:srgbClr val="FFFF00"/>
              </a:solidFill>
              <a:latin typeface="NikoshBAN" panose="02000000000000000000" pitchFamily="2" charset="0"/>
              <a:cs typeface="NikoshBAN" panose="02000000000000000000" pitchFamily="2" charset="0"/>
            </a:endParaRPr>
          </a:p>
        </p:txBody>
      </p:sp>
      <p:sp>
        <p:nvSpPr>
          <p:cNvPr id="9" name="Date Placeholder 20"/>
          <p:cNvSpPr>
            <a:spLocks noGrp="1"/>
          </p:cNvSpPr>
          <p:nvPr/>
        </p:nvSpPr>
        <p:spPr>
          <a:xfrm>
            <a:off x="409373"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Tree>
    <p:extLst>
      <p:ext uri="{BB962C8B-B14F-4D97-AF65-F5344CB8AC3E}">
        <p14:creationId xmlns:p14="http://schemas.microsoft.com/office/powerpoint/2010/main" val="2031586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5000"/>
                                        <p:tgtEl>
                                          <p:spTgt spid="28"/>
                                        </p:tgtEl>
                                      </p:cBhvr>
                                    </p:animEffect>
                                    <p:set>
                                      <p:cBhvr>
                                        <p:cTn id="7" dur="1" fill="hold">
                                          <p:stCondLst>
                                            <p:cond delay="4999"/>
                                          </p:stCondLst>
                                        </p:cTn>
                                        <p:tgtEl>
                                          <p:spTgt spid="28"/>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0" fill="hold"/>
                                        <p:tgtEl>
                                          <p:spTgt spid="19"/>
                                        </p:tgtEl>
                                        <p:attrNameLst>
                                          <p:attrName>ppt_w</p:attrName>
                                        </p:attrNameLst>
                                      </p:cBhvr>
                                      <p:tavLst>
                                        <p:tav tm="0">
                                          <p:val>
                                            <p:fltVal val="0"/>
                                          </p:val>
                                        </p:tav>
                                        <p:tav tm="100000">
                                          <p:val>
                                            <p:strVal val="#ppt_w"/>
                                          </p:val>
                                        </p:tav>
                                      </p:tavLst>
                                    </p:anim>
                                    <p:anim calcmode="lin" valueType="num">
                                      <p:cBhvr>
                                        <p:cTn id="11" dur="5000" fill="hold"/>
                                        <p:tgtEl>
                                          <p:spTgt spid="19"/>
                                        </p:tgtEl>
                                        <p:attrNameLst>
                                          <p:attrName>ppt_h</p:attrName>
                                        </p:attrNameLst>
                                      </p:cBhvr>
                                      <p:tavLst>
                                        <p:tav tm="0">
                                          <p:val>
                                            <p:fltVal val="0"/>
                                          </p:val>
                                        </p:tav>
                                        <p:tav tm="100000">
                                          <p:val>
                                            <p:strVal val="#ppt_h"/>
                                          </p:val>
                                        </p:tav>
                                      </p:tavLst>
                                    </p:anim>
                                    <p:animEffect transition="in" filter="fade">
                                      <p:cBhvr>
                                        <p:cTn id="12" dur="5000"/>
                                        <p:tgtEl>
                                          <p:spTgt spid="1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0" fill="hold"/>
                                        <p:tgtEl>
                                          <p:spTgt spid="20"/>
                                        </p:tgtEl>
                                        <p:attrNameLst>
                                          <p:attrName>ppt_w</p:attrName>
                                        </p:attrNameLst>
                                      </p:cBhvr>
                                      <p:tavLst>
                                        <p:tav tm="0">
                                          <p:val>
                                            <p:fltVal val="0"/>
                                          </p:val>
                                        </p:tav>
                                        <p:tav tm="100000">
                                          <p:val>
                                            <p:strVal val="#ppt_w"/>
                                          </p:val>
                                        </p:tav>
                                      </p:tavLst>
                                    </p:anim>
                                    <p:anim calcmode="lin" valueType="num">
                                      <p:cBhvr>
                                        <p:cTn id="16" dur="5000" fill="hold"/>
                                        <p:tgtEl>
                                          <p:spTgt spid="20"/>
                                        </p:tgtEl>
                                        <p:attrNameLst>
                                          <p:attrName>ppt_h</p:attrName>
                                        </p:attrNameLst>
                                      </p:cBhvr>
                                      <p:tavLst>
                                        <p:tav tm="0">
                                          <p:val>
                                            <p:fltVal val="0"/>
                                          </p:val>
                                        </p:tav>
                                        <p:tav tm="100000">
                                          <p:val>
                                            <p:strVal val="#ppt_h"/>
                                          </p:val>
                                        </p:tav>
                                      </p:tavLst>
                                    </p:anim>
                                    <p:animEffect transition="in" filter="fade">
                                      <p:cBhvr>
                                        <p:cTn id="17" dur="50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0" fill="hold"/>
                                        <p:tgtEl>
                                          <p:spTgt spid="21"/>
                                        </p:tgtEl>
                                        <p:attrNameLst>
                                          <p:attrName>ppt_w</p:attrName>
                                        </p:attrNameLst>
                                      </p:cBhvr>
                                      <p:tavLst>
                                        <p:tav tm="0">
                                          <p:val>
                                            <p:fltVal val="0"/>
                                          </p:val>
                                        </p:tav>
                                        <p:tav tm="100000">
                                          <p:val>
                                            <p:strVal val="#ppt_w"/>
                                          </p:val>
                                        </p:tav>
                                      </p:tavLst>
                                    </p:anim>
                                    <p:anim calcmode="lin" valueType="num">
                                      <p:cBhvr>
                                        <p:cTn id="21" dur="5000" fill="hold"/>
                                        <p:tgtEl>
                                          <p:spTgt spid="21"/>
                                        </p:tgtEl>
                                        <p:attrNameLst>
                                          <p:attrName>ppt_h</p:attrName>
                                        </p:attrNameLst>
                                      </p:cBhvr>
                                      <p:tavLst>
                                        <p:tav tm="0">
                                          <p:val>
                                            <p:fltVal val="0"/>
                                          </p:val>
                                        </p:tav>
                                        <p:tav tm="100000">
                                          <p:val>
                                            <p:strVal val="#ppt_h"/>
                                          </p:val>
                                        </p:tav>
                                      </p:tavLst>
                                    </p:anim>
                                    <p:animEffect transition="in" filter="fade">
                                      <p:cBhvr>
                                        <p:cTn id="22" dur="50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0" fill="hold"/>
                                        <p:tgtEl>
                                          <p:spTgt spid="22"/>
                                        </p:tgtEl>
                                        <p:attrNameLst>
                                          <p:attrName>ppt_w</p:attrName>
                                        </p:attrNameLst>
                                      </p:cBhvr>
                                      <p:tavLst>
                                        <p:tav tm="0">
                                          <p:val>
                                            <p:fltVal val="0"/>
                                          </p:val>
                                        </p:tav>
                                        <p:tav tm="100000">
                                          <p:val>
                                            <p:strVal val="#ppt_w"/>
                                          </p:val>
                                        </p:tav>
                                      </p:tavLst>
                                    </p:anim>
                                    <p:anim calcmode="lin" valueType="num">
                                      <p:cBhvr>
                                        <p:cTn id="26" dur="5000" fill="hold"/>
                                        <p:tgtEl>
                                          <p:spTgt spid="22"/>
                                        </p:tgtEl>
                                        <p:attrNameLst>
                                          <p:attrName>ppt_h</p:attrName>
                                        </p:attrNameLst>
                                      </p:cBhvr>
                                      <p:tavLst>
                                        <p:tav tm="0">
                                          <p:val>
                                            <p:fltVal val="0"/>
                                          </p:val>
                                        </p:tav>
                                        <p:tav tm="100000">
                                          <p:val>
                                            <p:strVal val="#ppt_h"/>
                                          </p:val>
                                        </p:tav>
                                      </p:tavLst>
                                    </p:anim>
                                    <p:animEffect transition="in" filter="fade">
                                      <p:cBhvr>
                                        <p:cTn id="27" dur="5000"/>
                                        <p:tgtEl>
                                          <p:spTgt spid="22"/>
                                        </p:tgtEl>
                                      </p:cBhvr>
                                    </p:animEffect>
                                  </p:childTnLst>
                                </p:cTn>
                              </p:par>
                              <p:par>
                                <p:cTn id="2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9" dur="5000" fill="hold"/>
                                        <p:tgtEl>
                                          <p:spTgt spid="19"/>
                                        </p:tgtEl>
                                        <p:attrNameLst>
                                          <p:attrName>style.color</p:attrName>
                                        </p:attrNameLst>
                                      </p:cBhvr>
                                      <p:by>
                                        <p:hsl h="10842353" s="0" l="0"/>
                                      </p:by>
                                    </p:animClr>
                                    <p:animClr clrSpc="hsl" dir="cw">
                                      <p:cBhvr>
                                        <p:cTn id="30" dur="5000" fill="hold"/>
                                        <p:tgtEl>
                                          <p:spTgt spid="19"/>
                                        </p:tgtEl>
                                        <p:attrNameLst>
                                          <p:attrName>fillcolor</p:attrName>
                                        </p:attrNameLst>
                                      </p:cBhvr>
                                      <p:by>
                                        <p:hsl h="10842353" s="0" l="0"/>
                                      </p:by>
                                    </p:animClr>
                                    <p:animClr clrSpc="hsl" dir="cw">
                                      <p:cBhvr>
                                        <p:cTn id="31" dur="5000" fill="hold"/>
                                        <p:tgtEl>
                                          <p:spTgt spid="19"/>
                                        </p:tgtEl>
                                        <p:attrNameLst>
                                          <p:attrName>stroke.color</p:attrName>
                                        </p:attrNameLst>
                                      </p:cBhvr>
                                      <p:by>
                                        <p:hsl h="10842353" s="0" l="0"/>
                                      </p:by>
                                    </p:animClr>
                                    <p:set>
                                      <p:cBhvr>
                                        <p:cTn id="32" dur="5000" fill="hold"/>
                                        <p:tgtEl>
                                          <p:spTgt spid="19"/>
                                        </p:tgtEl>
                                        <p:attrNameLst>
                                          <p:attrName>fill.type</p:attrName>
                                        </p:attrNameLst>
                                      </p:cBhvr>
                                      <p:to>
                                        <p:strVal val="solid"/>
                                      </p:to>
                                    </p:set>
                                  </p:childTnLst>
                                </p:cTn>
                              </p:par>
                              <p:par>
                                <p:cTn id="3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4" dur="5000" fill="hold"/>
                                        <p:tgtEl>
                                          <p:spTgt spid="20"/>
                                        </p:tgtEl>
                                        <p:attrNameLst>
                                          <p:attrName>style.color</p:attrName>
                                        </p:attrNameLst>
                                      </p:cBhvr>
                                      <p:by>
                                        <p:hsl h="10842353" s="0" l="0"/>
                                      </p:by>
                                    </p:animClr>
                                    <p:animClr clrSpc="hsl" dir="cw">
                                      <p:cBhvr>
                                        <p:cTn id="35" dur="5000" fill="hold"/>
                                        <p:tgtEl>
                                          <p:spTgt spid="20"/>
                                        </p:tgtEl>
                                        <p:attrNameLst>
                                          <p:attrName>fillcolor</p:attrName>
                                        </p:attrNameLst>
                                      </p:cBhvr>
                                      <p:by>
                                        <p:hsl h="10842353" s="0" l="0"/>
                                      </p:by>
                                    </p:animClr>
                                    <p:animClr clrSpc="hsl" dir="cw">
                                      <p:cBhvr>
                                        <p:cTn id="36" dur="5000" fill="hold"/>
                                        <p:tgtEl>
                                          <p:spTgt spid="20"/>
                                        </p:tgtEl>
                                        <p:attrNameLst>
                                          <p:attrName>stroke.color</p:attrName>
                                        </p:attrNameLst>
                                      </p:cBhvr>
                                      <p:by>
                                        <p:hsl h="10842353" s="0" l="0"/>
                                      </p:by>
                                    </p:animClr>
                                    <p:set>
                                      <p:cBhvr>
                                        <p:cTn id="37" dur="5000" fill="hold"/>
                                        <p:tgtEl>
                                          <p:spTgt spid="20"/>
                                        </p:tgtEl>
                                        <p:attrNameLst>
                                          <p:attrName>fill.type</p:attrName>
                                        </p:attrNameLst>
                                      </p:cBhvr>
                                      <p:to>
                                        <p:strVal val="solid"/>
                                      </p:to>
                                    </p:set>
                                  </p:childTnLst>
                                </p:cTn>
                              </p:par>
                              <p:par>
                                <p:cTn id="3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9" dur="5000" fill="hold"/>
                                        <p:tgtEl>
                                          <p:spTgt spid="21"/>
                                        </p:tgtEl>
                                        <p:attrNameLst>
                                          <p:attrName>style.color</p:attrName>
                                        </p:attrNameLst>
                                      </p:cBhvr>
                                      <p:by>
                                        <p:hsl h="10842353" s="0" l="0"/>
                                      </p:by>
                                    </p:animClr>
                                    <p:animClr clrSpc="hsl" dir="cw">
                                      <p:cBhvr>
                                        <p:cTn id="40" dur="5000" fill="hold"/>
                                        <p:tgtEl>
                                          <p:spTgt spid="21"/>
                                        </p:tgtEl>
                                        <p:attrNameLst>
                                          <p:attrName>fillcolor</p:attrName>
                                        </p:attrNameLst>
                                      </p:cBhvr>
                                      <p:by>
                                        <p:hsl h="10842353" s="0" l="0"/>
                                      </p:by>
                                    </p:animClr>
                                    <p:animClr clrSpc="hsl" dir="cw">
                                      <p:cBhvr>
                                        <p:cTn id="41" dur="5000" fill="hold"/>
                                        <p:tgtEl>
                                          <p:spTgt spid="21"/>
                                        </p:tgtEl>
                                        <p:attrNameLst>
                                          <p:attrName>stroke.color</p:attrName>
                                        </p:attrNameLst>
                                      </p:cBhvr>
                                      <p:by>
                                        <p:hsl h="10842353" s="0" l="0"/>
                                      </p:by>
                                    </p:animClr>
                                    <p:set>
                                      <p:cBhvr>
                                        <p:cTn id="42" dur="5000" fill="hold"/>
                                        <p:tgtEl>
                                          <p:spTgt spid="21"/>
                                        </p:tgtEl>
                                        <p:attrNameLst>
                                          <p:attrName>fill.type</p:attrName>
                                        </p:attrNameLst>
                                      </p:cBhvr>
                                      <p:to>
                                        <p:strVal val="solid"/>
                                      </p:to>
                                    </p:set>
                                  </p:childTnLst>
                                </p:cTn>
                              </p:par>
                              <p:par>
                                <p:cTn id="4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44" dur="5000" fill="hold"/>
                                        <p:tgtEl>
                                          <p:spTgt spid="22"/>
                                        </p:tgtEl>
                                        <p:attrNameLst>
                                          <p:attrName>style.color</p:attrName>
                                        </p:attrNameLst>
                                      </p:cBhvr>
                                      <p:by>
                                        <p:hsl h="10842353" s="0" l="0"/>
                                      </p:by>
                                    </p:animClr>
                                    <p:animClr clrSpc="hsl" dir="cw">
                                      <p:cBhvr>
                                        <p:cTn id="45" dur="5000" fill="hold"/>
                                        <p:tgtEl>
                                          <p:spTgt spid="22"/>
                                        </p:tgtEl>
                                        <p:attrNameLst>
                                          <p:attrName>fillcolor</p:attrName>
                                        </p:attrNameLst>
                                      </p:cBhvr>
                                      <p:by>
                                        <p:hsl h="10842353" s="0" l="0"/>
                                      </p:by>
                                    </p:animClr>
                                    <p:animClr clrSpc="hsl" dir="cw">
                                      <p:cBhvr>
                                        <p:cTn id="46" dur="5000" fill="hold"/>
                                        <p:tgtEl>
                                          <p:spTgt spid="22"/>
                                        </p:tgtEl>
                                        <p:attrNameLst>
                                          <p:attrName>stroke.color</p:attrName>
                                        </p:attrNameLst>
                                      </p:cBhvr>
                                      <p:by>
                                        <p:hsl h="10842353" s="0" l="0"/>
                                      </p:by>
                                    </p:animClr>
                                    <p:set>
                                      <p:cBhvr>
                                        <p:cTn id="47" dur="5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8" grpId="0" animBg="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4426" y="92045"/>
            <a:ext cx="1958961" cy="584775"/>
          </a:xfrm>
          <a:prstGeom prst="rect">
            <a:avLst/>
          </a:prstGeom>
          <a:noFill/>
        </p:spPr>
        <p:txBody>
          <a:bodyPr wrap="square" rtlCol="0">
            <a:spAutoFit/>
          </a:bodyPr>
          <a:lstStyle/>
          <a:p>
            <a:r>
              <a:rPr lang="bn-IN" sz="3200" b="1" dirty="0" smtClean="0"/>
              <a:t>যোজনীঃ </a:t>
            </a:r>
            <a:endParaRPr lang="en-US" sz="3200" b="1" dirty="0"/>
          </a:p>
        </p:txBody>
      </p:sp>
      <p:sp>
        <p:nvSpPr>
          <p:cNvPr id="8" name="Rectangle 7"/>
          <p:cNvSpPr/>
          <p:nvPr/>
        </p:nvSpPr>
        <p:spPr>
          <a:xfrm>
            <a:off x="174426" y="568453"/>
            <a:ext cx="11976010" cy="2677656"/>
          </a:xfrm>
          <a:prstGeom prst="rect">
            <a:avLst/>
          </a:prstGeom>
        </p:spPr>
        <p:txBody>
          <a:bodyPr wrap="square">
            <a:spAutoFit/>
          </a:bodyPr>
          <a:lstStyle/>
          <a:p>
            <a:r>
              <a:rPr lang="as-IN" sz="2800" dirty="0"/>
              <a:t>অণু গঠনকালে কোনো মৌলের একটি </a:t>
            </a:r>
            <a:r>
              <a:rPr lang="as-IN" sz="2800" dirty="0" smtClean="0"/>
              <a:t>পরমাণু</a:t>
            </a:r>
            <a:r>
              <a:rPr lang="bn-IN" sz="2800" dirty="0" smtClean="0"/>
              <a:t> বা যৌগমূলকের</a:t>
            </a:r>
            <a:r>
              <a:rPr lang="as-IN" sz="2800" dirty="0" smtClean="0"/>
              <a:t> </a:t>
            </a:r>
            <a:r>
              <a:rPr lang="as-IN" sz="2800" dirty="0"/>
              <a:t>সাথে অপর একটি মৌলের কোনো পরমাণু </a:t>
            </a:r>
            <a:r>
              <a:rPr lang="bn-IN" sz="2800" dirty="0" smtClean="0"/>
              <a:t>বা যৌগমূলক</a:t>
            </a:r>
            <a:r>
              <a:rPr lang="as-IN" sz="2800" dirty="0" smtClean="0"/>
              <a:t> </a:t>
            </a:r>
            <a:r>
              <a:rPr lang="as-IN" sz="2800" dirty="0"/>
              <a:t>যুক্ত হবার সামর্থ্যকেই যোজনী বলে। </a:t>
            </a:r>
            <a:endParaRPr lang="bn-IN" sz="2800" dirty="0" smtClean="0"/>
          </a:p>
          <a:p>
            <a:r>
              <a:rPr lang="as-IN" sz="2800" dirty="0" smtClean="0"/>
              <a:t>আবার </a:t>
            </a:r>
            <a:r>
              <a:rPr lang="as-IN" sz="2800" dirty="0"/>
              <a:t>অন্যভাবে বলা যায়, কোন মৌলের একটি </a:t>
            </a:r>
            <a:r>
              <a:rPr lang="as-IN" sz="2800" dirty="0" smtClean="0"/>
              <a:t>পরমানু</a:t>
            </a:r>
            <a:r>
              <a:rPr lang="bn-IN" sz="2800" dirty="0" smtClean="0"/>
              <a:t> যৌগমূলক</a:t>
            </a:r>
            <a:r>
              <a:rPr lang="as-IN" sz="2800" dirty="0" smtClean="0"/>
              <a:t> </a:t>
            </a:r>
            <a:r>
              <a:rPr lang="as-IN" sz="2800" dirty="0"/>
              <a:t>যতগুলো হাইড্রোজেন(</a:t>
            </a:r>
            <a:r>
              <a:rPr lang="en-US" sz="2800" dirty="0"/>
              <a:t>H) </a:t>
            </a:r>
            <a:r>
              <a:rPr lang="as-IN" sz="2800" dirty="0"/>
              <a:t>অথবা তার সমতুল্য (যেমনঃ- ক্লোরিন(</a:t>
            </a:r>
            <a:r>
              <a:rPr lang="en-US" sz="2800" dirty="0" err="1"/>
              <a:t>Cl</a:t>
            </a:r>
            <a:r>
              <a:rPr lang="en-US" sz="2800" dirty="0"/>
              <a:t>), </a:t>
            </a:r>
            <a:r>
              <a:rPr lang="as-IN" sz="2800" dirty="0"/>
              <a:t>সোডিয়াম(</a:t>
            </a:r>
            <a:r>
              <a:rPr lang="en-US" sz="2800" dirty="0"/>
              <a:t>Na) </a:t>
            </a:r>
            <a:r>
              <a:rPr lang="as-IN" sz="2800" dirty="0"/>
              <a:t>ইত্যাদি) অন্য মৌলের যত সংখ্যক পরমাণুর সাথে সংযুক্ত হতে পারে তাকে যোজনী বলে</a:t>
            </a:r>
            <a:r>
              <a:rPr lang="as-IN" sz="2800" dirty="0" smtClean="0"/>
              <a:t>।</a:t>
            </a:r>
            <a:endParaRPr lang="as-IN" sz="2800" dirty="0"/>
          </a:p>
        </p:txBody>
      </p:sp>
      <p:sp>
        <p:nvSpPr>
          <p:cNvPr id="9" name="TextBox 8"/>
          <p:cNvSpPr txBox="1"/>
          <p:nvPr/>
        </p:nvSpPr>
        <p:spPr>
          <a:xfrm>
            <a:off x="274985" y="3183763"/>
            <a:ext cx="11675278" cy="3323987"/>
          </a:xfrm>
          <a:prstGeom prst="rect">
            <a:avLst/>
          </a:prstGeom>
          <a:noFill/>
        </p:spPr>
        <p:txBody>
          <a:bodyPr wrap="square" rtlCol="0">
            <a:spAutoFit/>
          </a:bodyPr>
          <a:lstStyle/>
          <a:p>
            <a:r>
              <a:rPr lang="bn-IN" sz="3000" b="1" u="sng" dirty="0" smtClean="0">
                <a:effectLst>
                  <a:outerShdw blurRad="38100" dist="38100" dir="2700000" algn="tl">
                    <a:srgbClr val="000000">
                      <a:alpha val="43137"/>
                    </a:srgbClr>
                  </a:outerShdw>
                </a:effectLst>
              </a:rPr>
              <a:t>উদাহণঃ </a:t>
            </a:r>
            <a:r>
              <a:rPr lang="bn-IN" sz="3000" dirty="0" smtClean="0"/>
              <a:t> </a:t>
            </a:r>
            <a:r>
              <a:rPr lang="as-IN" sz="3000" dirty="0" smtClean="0"/>
              <a:t>হাইড্রোজেনের </a:t>
            </a:r>
            <a:r>
              <a:rPr lang="as-IN" sz="3000" dirty="0"/>
              <a:t>যোজনী সবসময় ১ ধরা হয়। </a:t>
            </a:r>
            <a:endParaRPr lang="en-US" sz="3000" dirty="0" smtClean="0"/>
          </a:p>
          <a:p>
            <a:r>
              <a:rPr lang="as-IN" sz="3000" dirty="0" smtClean="0"/>
              <a:t>অন্যদিকে </a:t>
            </a:r>
            <a:r>
              <a:rPr lang="as-IN" sz="3000" dirty="0"/>
              <a:t>ক্লোরিনের একটি পরমাণু হাইড্রোজেনের একটি পরমাণুর সাথে মিলে </a:t>
            </a:r>
            <a:r>
              <a:rPr lang="en-US" sz="3000" dirty="0" err="1"/>
              <a:t>HCl</a:t>
            </a:r>
            <a:r>
              <a:rPr lang="en-US" sz="3000" dirty="0"/>
              <a:t> </a:t>
            </a:r>
            <a:r>
              <a:rPr lang="as-IN" sz="3000" dirty="0"/>
              <a:t>গঠন করে বলে ক্লোরিনের যোজনীও ১, কেননা এটি কেবল একটি হাইড্রোজেনের সাথে যুক্ত হয়েছে।</a:t>
            </a:r>
          </a:p>
          <a:p>
            <a:r>
              <a:rPr lang="as-IN" sz="3000" dirty="0"/>
              <a:t>আবার একটি সোডিয়াম(</a:t>
            </a:r>
            <a:r>
              <a:rPr lang="en-US" sz="3000" dirty="0"/>
              <a:t>Na) </a:t>
            </a:r>
            <a:r>
              <a:rPr lang="as-IN" sz="3000" dirty="0"/>
              <a:t>পরমাণু একটি এবং কেবল একটি ক্লোরিন(</a:t>
            </a:r>
            <a:r>
              <a:rPr lang="en-US" sz="3000" dirty="0" err="1"/>
              <a:t>Cl</a:t>
            </a:r>
            <a:r>
              <a:rPr lang="en-US" sz="3000" dirty="0"/>
              <a:t>) </a:t>
            </a:r>
            <a:r>
              <a:rPr lang="as-IN" sz="3000" dirty="0"/>
              <a:t>পরমাণুর সাথে মিলে </a:t>
            </a:r>
            <a:r>
              <a:rPr lang="en-US" sz="3000" dirty="0" err="1"/>
              <a:t>NaCl</a:t>
            </a:r>
            <a:r>
              <a:rPr lang="en-US" sz="3000" dirty="0"/>
              <a:t> ( </a:t>
            </a:r>
            <a:r>
              <a:rPr lang="as-IN" sz="3000" dirty="0"/>
              <a:t>সোডিয়াম ক্লোরাইড বা খাদ্য লবণ) গঠন করে বলে সোডিয়ামের যোজনীও ১</a:t>
            </a:r>
            <a:r>
              <a:rPr lang="as-IN" sz="3000" dirty="0" smtClean="0"/>
              <a:t>।</a:t>
            </a:r>
            <a:endParaRPr lang="as-IN" sz="3000" dirty="0"/>
          </a:p>
        </p:txBody>
      </p:sp>
      <p:sp>
        <p:nvSpPr>
          <p:cNvPr id="11" name="Rectangle 10"/>
          <p:cNvSpPr/>
          <p:nvPr/>
        </p:nvSpPr>
        <p:spPr>
          <a:xfrm>
            <a:off x="274985" y="1112214"/>
            <a:ext cx="11675278" cy="2062103"/>
          </a:xfrm>
          <a:prstGeom prst="rect">
            <a:avLst/>
          </a:prstGeom>
        </p:spPr>
        <p:txBody>
          <a:bodyPr wrap="square">
            <a:spAutoFit/>
          </a:bodyPr>
          <a:lstStyle/>
          <a:p>
            <a:r>
              <a:rPr lang="as-IN" sz="3200" dirty="0"/>
              <a:t>মিথেন (</a:t>
            </a:r>
            <a:r>
              <a:rPr lang="en-US" sz="3200" dirty="0"/>
              <a:t>CH4) </a:t>
            </a:r>
            <a:r>
              <a:rPr lang="as-IN" sz="3200" dirty="0"/>
              <a:t>এ কার্বনের (</a:t>
            </a:r>
            <a:r>
              <a:rPr lang="en-US" sz="3200" dirty="0"/>
              <a:t>C) </a:t>
            </a:r>
            <a:r>
              <a:rPr lang="as-IN" sz="3200" dirty="0"/>
              <a:t>যোজনী চার। কেননা কার্বন (</a:t>
            </a:r>
            <a:r>
              <a:rPr lang="en-US" sz="3200" dirty="0"/>
              <a:t>C) </a:t>
            </a:r>
            <a:r>
              <a:rPr lang="as-IN" sz="3200" dirty="0"/>
              <a:t>চারটি  হাইড্রোজেন(</a:t>
            </a:r>
            <a:r>
              <a:rPr lang="en-US" sz="3200" dirty="0"/>
              <a:t>H) </a:t>
            </a:r>
            <a:r>
              <a:rPr lang="as-IN" sz="3200" dirty="0"/>
              <a:t>পরমাণুর সাথে যুক্ত হয়েছে।</a:t>
            </a:r>
          </a:p>
          <a:p>
            <a:r>
              <a:rPr lang="as-IN" sz="3200" dirty="0"/>
              <a:t>তেমনিভাবে পানি(</a:t>
            </a:r>
            <a:r>
              <a:rPr lang="en-US" sz="3200" dirty="0"/>
              <a:t>H2O) </a:t>
            </a:r>
            <a:r>
              <a:rPr lang="as-IN" sz="3200" dirty="0"/>
              <a:t>তে অক্সিজেনের যোজনী দুই। কারণ এখানে অক্সিজেন দুটো হাইড্রোজেনের সাথে যুক্ত।</a:t>
            </a:r>
          </a:p>
        </p:txBody>
      </p:sp>
    </p:spTree>
    <p:extLst>
      <p:ext uri="{BB962C8B-B14F-4D97-AF65-F5344CB8AC3E}">
        <p14:creationId xmlns:p14="http://schemas.microsoft.com/office/powerpoint/2010/main" val="4071104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455"/>
          <a:stretch/>
        </p:blipFill>
        <p:spPr>
          <a:xfrm>
            <a:off x="1" y="62346"/>
            <a:ext cx="12192000" cy="6712527"/>
          </a:xfrm>
          <a:prstGeom prst="rect">
            <a:avLst/>
          </a:prstGeom>
        </p:spPr>
      </p:pic>
    </p:spTree>
    <p:extLst>
      <p:ext uri="{BB962C8B-B14F-4D97-AF65-F5344CB8AC3E}">
        <p14:creationId xmlns:p14="http://schemas.microsoft.com/office/powerpoint/2010/main" val="346669352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
        <p:nvSpPr>
          <p:cNvPr id="9" name="Rectangle 8"/>
          <p:cNvSpPr/>
          <p:nvPr/>
        </p:nvSpPr>
        <p:spPr>
          <a:xfrm>
            <a:off x="-1" y="-5016"/>
            <a:ext cx="121920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IN" sz="3200" b="1" dirty="0">
                <a:ln w="10541" cmpd="sng">
                  <a:solidFill>
                    <a:schemeClr val="accent1">
                      <a:shade val="88000"/>
                      <a:satMod val="110000"/>
                    </a:schemeClr>
                  </a:solidFill>
                  <a:prstDash val="solid"/>
                </a:ln>
                <a:solidFill>
                  <a:srgbClr val="002060"/>
                </a:solidFill>
              </a:rPr>
              <a:t>২</a:t>
            </a:r>
            <a:r>
              <a:rPr lang="bn-IN" sz="3200" b="1" dirty="0" smtClean="0">
                <a:ln w="10541" cmpd="sng">
                  <a:solidFill>
                    <a:schemeClr val="accent1">
                      <a:shade val="88000"/>
                      <a:satMod val="110000"/>
                    </a:schemeClr>
                  </a:solidFill>
                  <a:prstDash val="solid"/>
                </a:ln>
                <a:solidFill>
                  <a:srgbClr val="002060"/>
                </a:solidFill>
              </a:rPr>
              <a:t> নং নির্দেশনার উত্তর</a:t>
            </a:r>
            <a:endParaRPr lang="en-US" sz="3200" b="1" dirty="0">
              <a:ln w="10541" cmpd="sng">
                <a:solidFill>
                  <a:schemeClr val="accent1">
                    <a:shade val="88000"/>
                    <a:satMod val="110000"/>
                  </a:schemeClr>
                </a:solidFill>
                <a:prstDash val="solid"/>
              </a:ln>
              <a:solidFill>
                <a:srgbClr val="002060"/>
              </a:solidFill>
            </a:endParaRPr>
          </a:p>
        </p:txBody>
      </p:sp>
      <p:sp>
        <p:nvSpPr>
          <p:cNvPr id="2" name="Rectangle 1"/>
          <p:cNvSpPr>
            <a:spLocks noChangeArrowheads="1"/>
          </p:cNvSpPr>
          <p:nvPr/>
        </p:nvSpPr>
        <p:spPr bwMode="auto">
          <a:xfrm>
            <a:off x="193963" y="1048278"/>
            <a:ext cx="11804072" cy="56938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bn-IN" sz="2800" dirty="0">
                <a:solidFill>
                  <a:srgbClr val="000000"/>
                </a:solidFill>
                <a:latin typeface="Nunito Sans"/>
              </a:rPr>
              <a:t>১৬১৫ </a:t>
            </a:r>
            <a:r>
              <a:rPr lang="bn-IN" sz="2800" dirty="0" smtClean="0">
                <a:solidFill>
                  <a:srgbClr val="000000"/>
                </a:solidFill>
                <a:latin typeface="Nunito Sans"/>
              </a:rPr>
              <a:t>সালে</a:t>
            </a:r>
            <a:r>
              <a:rPr lang="bn-IN" sz="2800" dirty="0">
                <a:solidFill>
                  <a:srgbClr val="000000"/>
                </a:solidFill>
                <a:latin typeface="Nunito Sans"/>
              </a:rPr>
              <a:t> ফ্রেঞ্চ রসায়নবিদ জাঁ </a:t>
            </a:r>
            <a:r>
              <a:rPr lang="bn-IN" sz="2800" dirty="0" smtClean="0">
                <a:solidFill>
                  <a:srgbClr val="000000"/>
                </a:solidFill>
                <a:latin typeface="Nunito Sans"/>
              </a:rPr>
              <a:t>বেগুইন</a:t>
            </a:r>
            <a:r>
              <a:rPr lang="bn-IN" sz="2800" dirty="0">
                <a:solidFill>
                  <a:srgbClr val="000000"/>
                </a:solidFill>
                <a:latin typeface="Nunito Sans"/>
              </a:rPr>
              <a:t> </a:t>
            </a:r>
            <a:r>
              <a:rPr lang="bn-IN" sz="2800" dirty="0" smtClean="0">
                <a:solidFill>
                  <a:srgbClr val="000000"/>
                </a:solidFill>
                <a:latin typeface="Nunito Sans"/>
              </a:rPr>
              <a:t>প্রথম</a:t>
            </a:r>
            <a:r>
              <a:rPr lang="bn-IN" sz="2800" dirty="0">
                <a:solidFill>
                  <a:srgbClr val="000000"/>
                </a:solidFill>
                <a:latin typeface="Nunito Sans"/>
              </a:rPr>
              <a:t>রাসায়নিক </a:t>
            </a:r>
            <a:r>
              <a:rPr lang="bn-IN" sz="2800" dirty="0" smtClean="0">
                <a:solidFill>
                  <a:srgbClr val="000000"/>
                </a:solidFill>
                <a:latin typeface="Nunito Sans"/>
              </a:rPr>
              <a:t>সমীকরণ</a:t>
            </a:r>
            <a:r>
              <a:rPr lang="bn-IN" sz="2800" dirty="0">
                <a:solidFill>
                  <a:srgbClr val="000000"/>
                </a:solidFill>
                <a:latin typeface="Nunito Sans"/>
              </a:rPr>
              <a:t>তৈরি করেছিলেন</a:t>
            </a:r>
            <a:r>
              <a:rPr lang="bn-IN" sz="2800" dirty="0" smtClean="0">
                <a:solidFill>
                  <a:srgbClr val="000000"/>
                </a:solidFill>
                <a:latin typeface="Nunito Sans"/>
              </a:rPr>
              <a:t>।</a:t>
            </a:r>
            <a:endParaRPr lang="en-US" sz="2800" dirty="0" smtClean="0">
              <a:solidFill>
                <a:srgbClr val="000000"/>
              </a:solidFill>
              <a:latin typeface="Nunito Sans"/>
            </a:endParaRPr>
          </a:p>
          <a:p>
            <a:pPr algn="just" fontAlgn="base">
              <a:spcBef>
                <a:spcPct val="0"/>
              </a:spcBef>
              <a:spcAft>
                <a:spcPct val="0"/>
              </a:spcAft>
            </a:pPr>
            <a:r>
              <a:rPr lang="bn-IN" sz="2800" dirty="0" smtClean="0">
                <a:solidFill>
                  <a:srgbClr val="000000"/>
                </a:solidFill>
                <a:latin typeface="Nunito Sans"/>
                <a:cs typeface="Arial" pitchFamily="34" charset="0"/>
              </a:rPr>
              <a:t>প্রতীক, সংকেত, যোজনীর মাধ্যমে রাসায়নিক বিক্রিয়াকে প্রকাশ করার প্রতক্রিয়াকেই রাসায়নিক সমীকরণ বলে।  </a:t>
            </a:r>
            <a:endParaRPr lang="en-US" sz="2800" dirty="0">
              <a:latin typeface="Arial" pitchFamily="34" charset="0"/>
              <a:cs typeface="Arial" pitchFamily="34" charset="0"/>
            </a:endParaRPr>
          </a:p>
          <a:p>
            <a:pPr lvl="0" algn="just" fontAlgn="base">
              <a:spcBef>
                <a:spcPct val="0"/>
              </a:spcBef>
              <a:spcAft>
                <a:spcPct val="0"/>
              </a:spcAft>
            </a:pPr>
            <a:r>
              <a:rPr kumimoji="0" lang="bn-IN" sz="2800" b="0" i="0" u="none" strike="noStrike" cap="none" normalizeH="0" baseline="0" dirty="0" smtClean="0">
                <a:ln>
                  <a:noFill/>
                </a:ln>
                <a:solidFill>
                  <a:srgbClr val="000000"/>
                </a:solidFill>
                <a:effectLst/>
                <a:latin typeface="Nunito Sans"/>
                <a:cs typeface="Vrinda"/>
              </a:rPr>
              <a:t>কোনো রাসায়নিক বিক্রিয়ায় অংশগ্রহণকারী বিক্রিয়ক দ্রব্য এবং উৎপাদ দ্রব্যকে প্রতীক</a:t>
            </a:r>
            <a:r>
              <a:rPr kumimoji="0" lang="en-US" sz="2800" b="0" i="0" u="none" strike="noStrike" cap="none" normalizeH="0" baseline="0" dirty="0" smtClean="0">
                <a:ln>
                  <a:noFill/>
                </a:ln>
                <a:solidFill>
                  <a:srgbClr val="000000"/>
                </a:solidFill>
                <a:effectLst/>
                <a:latin typeface="Nunito Sans"/>
                <a:cs typeface="Vrinda"/>
              </a:rPr>
              <a:t>, </a:t>
            </a:r>
            <a:r>
              <a:rPr kumimoji="0" lang="bn-IN" sz="2800" b="0" i="0" u="none" strike="noStrike" cap="none" normalizeH="0" baseline="0" dirty="0" smtClean="0">
                <a:ln>
                  <a:noFill/>
                </a:ln>
                <a:solidFill>
                  <a:srgbClr val="000000"/>
                </a:solidFill>
                <a:effectLst/>
                <a:latin typeface="Nunito Sans"/>
                <a:cs typeface="Vrinda"/>
              </a:rPr>
              <a:t>সংকেত ও কতকগুলো চিহ্নের </a:t>
            </a:r>
            <a:r>
              <a:rPr kumimoji="0" lang="en-US" sz="2800" b="0" i="0" u="none" strike="noStrike" cap="none" normalizeH="0" baseline="0" dirty="0" smtClean="0">
                <a:ln>
                  <a:noFill/>
                </a:ln>
                <a:solidFill>
                  <a:srgbClr val="000000"/>
                </a:solidFill>
                <a:effectLst/>
                <a:latin typeface="Nunito Sans"/>
                <a:cs typeface="Vrinda"/>
              </a:rPr>
              <a:t>(+, → </a:t>
            </a:r>
            <a:r>
              <a:rPr kumimoji="0" lang="bn-IN" sz="2800" b="0" i="0" u="none" strike="noStrike" cap="none" normalizeH="0" baseline="0" dirty="0" smtClean="0">
                <a:ln>
                  <a:noFill/>
                </a:ln>
                <a:solidFill>
                  <a:srgbClr val="000000"/>
                </a:solidFill>
                <a:effectLst/>
                <a:latin typeface="Nunito Sans"/>
                <a:cs typeface="Vrinda"/>
              </a:rPr>
              <a:t>বা </a:t>
            </a:r>
            <a:r>
              <a:rPr kumimoji="0" lang="en-US" sz="2800" b="0" i="0" u="none" strike="noStrike" cap="none" normalizeH="0" baseline="0" dirty="0" smtClean="0">
                <a:ln>
                  <a:noFill/>
                </a:ln>
                <a:solidFill>
                  <a:srgbClr val="000000"/>
                </a:solidFill>
                <a:effectLst/>
                <a:latin typeface="Nunito Sans"/>
                <a:cs typeface="Vrinda"/>
              </a:rPr>
              <a:t>=) </a:t>
            </a:r>
            <a:r>
              <a:rPr kumimoji="0" lang="bn-IN" sz="2800" b="0" i="0" u="none" strike="noStrike" cap="none" normalizeH="0" baseline="0" dirty="0" smtClean="0">
                <a:ln>
                  <a:noFill/>
                </a:ln>
                <a:solidFill>
                  <a:srgbClr val="000000"/>
                </a:solidFill>
                <a:effectLst/>
                <a:latin typeface="Nunito Sans"/>
                <a:cs typeface="Vrinda"/>
              </a:rPr>
              <a:t>সাহায্যে সংক্ষেপে প্রকাশ করাকে রাসায়নিক সমীকরণ বলে।</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000000"/>
                </a:solidFill>
                <a:effectLst/>
                <a:latin typeface="Nunito Sans"/>
                <a:cs typeface="Vrinda"/>
              </a:rPr>
              <a:t>সুতরাং</a:t>
            </a:r>
            <a:r>
              <a:rPr kumimoji="0" lang="en-US" sz="2800" b="0" i="0" u="none" strike="noStrike" cap="none" normalizeH="0" baseline="0" dirty="0" smtClean="0">
                <a:ln>
                  <a:noFill/>
                </a:ln>
                <a:solidFill>
                  <a:srgbClr val="000000"/>
                </a:solidFill>
                <a:effectLst/>
                <a:latin typeface="Nunito Sans"/>
                <a:cs typeface="Vrinda"/>
              </a:rPr>
              <a:t>, </a:t>
            </a:r>
            <a:r>
              <a:rPr kumimoji="0" lang="bn-IN" sz="2800" b="0" i="0" u="none" strike="noStrike" cap="none" normalizeH="0" baseline="0" dirty="0" smtClean="0">
                <a:ln>
                  <a:noFill/>
                </a:ln>
                <a:solidFill>
                  <a:srgbClr val="000000"/>
                </a:solidFill>
                <a:effectLst/>
                <a:latin typeface="Nunito Sans"/>
                <a:cs typeface="Vrinda"/>
              </a:rPr>
              <a:t>রাসায়নিক সমীকরণগুলি রাসায়নিক প্রতিক্রিয়ার প্রতীকী উপস্থাপনা করে।</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1" i="0" u="none" strike="noStrike" cap="none" normalizeH="0" baseline="0" dirty="0" smtClean="0">
                <a:ln>
                  <a:noFill/>
                </a:ln>
                <a:solidFill>
                  <a:srgbClr val="002060"/>
                </a:solidFill>
                <a:effectLst/>
                <a:latin typeface="Nunito Sans"/>
                <a:cs typeface="Vrinda"/>
              </a:rPr>
              <a:t>উদাহরণ</a:t>
            </a:r>
            <a:r>
              <a:rPr kumimoji="0" lang="en-US" sz="2800" b="1" i="0" u="none" strike="noStrike" cap="none" normalizeH="0" baseline="0" dirty="0" smtClean="0">
                <a:ln>
                  <a:noFill/>
                </a:ln>
                <a:solidFill>
                  <a:srgbClr val="002060"/>
                </a:solidFill>
                <a:effectLst/>
                <a:latin typeface="Nunito Sans"/>
                <a:cs typeface="Vrinda"/>
              </a:rPr>
              <a:t>:</a:t>
            </a:r>
            <a:endParaRPr kumimoji="0" lang="en-US"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000000"/>
                </a:solidFill>
                <a:effectLst/>
                <a:latin typeface="Nunito Sans"/>
                <a:cs typeface="Vrinda"/>
              </a:rPr>
              <a:t>জল গঠনে হাইড্রোজেন গ্যাস এবং অক্সিজেন গ্যাসের মধ্যে রাসায়নিক বিক্রিয়া হয়। জল তৈরির বিক্রিয়াটিক চিহ্ন ও প্রতীকের মাধ্যমে প্রকাশ করা হলো</a:t>
            </a:r>
            <a:r>
              <a:rPr kumimoji="0" lang="en-US" sz="2800" b="0" i="0" u="none" strike="noStrike" cap="none" normalizeH="0" baseline="0" dirty="0" smtClean="0">
                <a:ln>
                  <a:noFill/>
                </a:ln>
                <a:solidFill>
                  <a:srgbClr val="000000"/>
                </a:solidFill>
                <a:effectLst/>
                <a:latin typeface="Nunito Sans"/>
                <a:cs typeface="Vrinda"/>
              </a:rPr>
              <a:t>: </a:t>
            </a:r>
            <a:endParaRPr kumimoji="0" lang="bn-IN" sz="2800" b="0" i="0" u="none" strike="noStrike" cap="none" normalizeH="0" baseline="0" dirty="0" smtClean="0">
              <a:ln>
                <a:noFill/>
              </a:ln>
              <a:solidFill>
                <a:srgbClr val="000000"/>
              </a:solidFill>
              <a:effectLst/>
              <a:latin typeface="Nunito Sans"/>
              <a:cs typeface="Vrinda"/>
            </a:endParaRPr>
          </a:p>
          <a:p>
            <a:pPr marL="0" marR="0" lvl="0" indent="0" algn="just" defTabSz="914400" rtl="0" eaLnBrk="0" fontAlgn="base" latinLnBrk="0" hangingPunct="0">
              <a:lnSpc>
                <a:spcPct val="100000"/>
              </a:lnSpc>
              <a:spcBef>
                <a:spcPct val="0"/>
              </a:spcBef>
              <a:spcAft>
                <a:spcPct val="0"/>
              </a:spcAft>
              <a:buClrTx/>
              <a:buSzTx/>
              <a:buFontTx/>
              <a:buNone/>
              <a:tabLst/>
            </a:pPr>
            <a:r>
              <a:rPr lang="bn-IN" sz="2800" dirty="0">
                <a:solidFill>
                  <a:srgbClr val="000000"/>
                </a:solidFill>
                <a:latin typeface="Nunito Sans"/>
                <a:cs typeface="Vrinda"/>
              </a:rPr>
              <a:t>	</a:t>
            </a:r>
            <a:r>
              <a:rPr lang="bn-IN" sz="2800" dirty="0" smtClean="0">
                <a:solidFill>
                  <a:srgbClr val="000000"/>
                </a:solidFill>
                <a:latin typeface="Nunito Sans"/>
                <a:cs typeface="Vrinda"/>
              </a:rPr>
              <a:t>		</a:t>
            </a:r>
            <a:r>
              <a:rPr kumimoji="0" lang="en-US" sz="3000" b="1" i="0" u="none" strike="noStrike" cap="none" normalizeH="0" baseline="0" dirty="0" smtClean="0">
                <a:ln>
                  <a:noFill/>
                </a:ln>
                <a:solidFill>
                  <a:srgbClr val="002060"/>
                </a:solidFill>
                <a:effectLst/>
                <a:latin typeface="Nunito Sans"/>
                <a:cs typeface="Vrinda"/>
              </a:rPr>
              <a:t>2H</a:t>
            </a:r>
            <a:r>
              <a:rPr kumimoji="0" lang="en-US" sz="3000" b="1" i="0" u="none" strike="noStrike" cap="none" normalizeH="0" baseline="-25000" dirty="0" smtClean="0">
                <a:ln>
                  <a:noFill/>
                </a:ln>
                <a:solidFill>
                  <a:srgbClr val="002060"/>
                </a:solidFill>
                <a:effectLst/>
                <a:latin typeface="Nunito Sans"/>
                <a:cs typeface="Vrinda"/>
              </a:rPr>
              <a:t>2</a:t>
            </a:r>
            <a:r>
              <a:rPr kumimoji="0" lang="en-US" sz="3000" b="1" i="0" u="none" strike="noStrike" cap="none" normalizeH="0" baseline="0" dirty="0" smtClean="0">
                <a:ln>
                  <a:noFill/>
                </a:ln>
                <a:solidFill>
                  <a:srgbClr val="002060"/>
                </a:solidFill>
                <a:effectLst/>
                <a:latin typeface="Nunito Sans"/>
                <a:cs typeface="Vrinda"/>
              </a:rPr>
              <a:t> + O</a:t>
            </a:r>
            <a:r>
              <a:rPr kumimoji="0" lang="en-US" sz="3000" b="1" i="0" u="none" strike="noStrike" cap="none" normalizeH="0" baseline="-25000" dirty="0" smtClean="0">
                <a:ln>
                  <a:noFill/>
                </a:ln>
                <a:solidFill>
                  <a:srgbClr val="002060"/>
                </a:solidFill>
                <a:effectLst/>
                <a:latin typeface="Nunito Sans"/>
                <a:cs typeface="Vrinda"/>
              </a:rPr>
              <a:t>2</a:t>
            </a:r>
            <a:r>
              <a:rPr kumimoji="0" lang="en-US" sz="3000" b="1" i="0" u="none" strike="noStrike" cap="none" normalizeH="0" baseline="0" dirty="0" smtClean="0">
                <a:ln>
                  <a:noFill/>
                </a:ln>
                <a:solidFill>
                  <a:srgbClr val="002060"/>
                </a:solidFill>
                <a:effectLst/>
                <a:latin typeface="Nunito Sans"/>
                <a:cs typeface="Vrinda"/>
              </a:rPr>
              <a:t> → 2H</a:t>
            </a:r>
            <a:r>
              <a:rPr kumimoji="0" lang="en-US" sz="3000" b="1" i="0" u="none" strike="noStrike" cap="none" normalizeH="0" baseline="-25000" dirty="0" smtClean="0">
                <a:ln>
                  <a:noFill/>
                </a:ln>
                <a:solidFill>
                  <a:srgbClr val="002060"/>
                </a:solidFill>
                <a:effectLst/>
                <a:latin typeface="Nunito Sans"/>
                <a:cs typeface="Vrinda"/>
              </a:rPr>
              <a:t>2</a:t>
            </a:r>
            <a:r>
              <a:rPr kumimoji="0" lang="en-US" sz="3000" b="1" i="0" u="none" strike="noStrike" cap="none" normalizeH="0" baseline="0" dirty="0" smtClean="0">
                <a:ln>
                  <a:noFill/>
                </a:ln>
                <a:solidFill>
                  <a:srgbClr val="002060"/>
                </a:solidFill>
                <a:effectLst/>
                <a:latin typeface="Nunito Sans"/>
                <a:cs typeface="Vrinda"/>
              </a:rPr>
              <a:t>O</a:t>
            </a:r>
            <a:endParaRPr kumimoji="0" lang="en-US" sz="3000" b="1" i="0" u="none" strike="noStrike" cap="none" normalizeH="0" baseline="0" dirty="0" smtClean="0">
              <a:ln>
                <a:noFill/>
              </a:ln>
              <a:solidFill>
                <a:srgbClr val="002060"/>
              </a:solidFill>
              <a:effectLst/>
              <a:latin typeface="Arial" pitchFamily="34" charset="0"/>
              <a:cs typeface="Arial" pitchFamily="34" charset="0"/>
            </a:endParaRPr>
          </a:p>
        </p:txBody>
      </p:sp>
      <p:sp>
        <p:nvSpPr>
          <p:cNvPr id="4" name="TextBox 3"/>
          <p:cNvSpPr txBox="1"/>
          <p:nvPr/>
        </p:nvSpPr>
        <p:spPr>
          <a:xfrm>
            <a:off x="166256" y="665017"/>
            <a:ext cx="4281056" cy="584775"/>
          </a:xfrm>
          <a:prstGeom prst="rect">
            <a:avLst/>
          </a:prstGeom>
          <a:noFill/>
        </p:spPr>
        <p:txBody>
          <a:bodyPr wrap="square" rtlCol="0">
            <a:spAutoFit/>
          </a:bodyPr>
          <a:lstStyle/>
          <a:p>
            <a:r>
              <a:rPr lang="bn-IN" sz="3200" b="1" dirty="0" smtClean="0">
                <a:solidFill>
                  <a:srgbClr val="002060"/>
                </a:solidFill>
              </a:rPr>
              <a:t>রাসায়নিক সমীকরণঃ </a:t>
            </a:r>
            <a:endParaRPr lang="en-US" sz="3200" b="1" dirty="0">
              <a:solidFill>
                <a:srgbClr val="002060"/>
              </a:solidFill>
            </a:endParaRPr>
          </a:p>
        </p:txBody>
      </p:sp>
    </p:spTree>
    <p:extLst>
      <p:ext uri="{BB962C8B-B14F-4D97-AF65-F5344CB8AC3E}">
        <p14:creationId xmlns:p14="http://schemas.microsoft.com/office/powerpoint/2010/main" val="24849909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4" y="0"/>
            <a:ext cx="7885284" cy="6294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3" y="615212"/>
            <a:ext cx="11617037" cy="5277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64" y="1143000"/>
            <a:ext cx="11262819" cy="58189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85" y="1739075"/>
            <a:ext cx="11560593" cy="51704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103" y="2241887"/>
            <a:ext cx="11298880" cy="50650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482" y="2748389"/>
            <a:ext cx="11640688" cy="1138787"/>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728" y="3844539"/>
            <a:ext cx="11262819" cy="4591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164" y="4272142"/>
            <a:ext cx="11262819" cy="47194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163" y="4784091"/>
            <a:ext cx="11304384" cy="111794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728" y="5860470"/>
            <a:ext cx="11221254" cy="540473"/>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2510" y="6254143"/>
            <a:ext cx="10993582" cy="596267"/>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510" y="752503"/>
            <a:ext cx="10993582" cy="488604"/>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2510" y="248445"/>
            <a:ext cx="11200472" cy="517342"/>
          </a:xfrm>
          <a:prstGeom prst="rect">
            <a:avLst/>
          </a:prstGeom>
        </p:spPr>
      </p:pic>
    </p:spTree>
    <p:extLst>
      <p:ext uri="{BB962C8B-B14F-4D97-AF65-F5344CB8AC3E}">
        <p14:creationId xmlns:p14="http://schemas.microsoft.com/office/powerpoint/2010/main" val="15843397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3"/>
                                        </p:tgtEl>
                                      </p:cBhvr>
                                    </p:animEffect>
                                    <p:set>
                                      <p:cBhvr>
                                        <p:cTn id="95" dur="1" fill="hold">
                                          <p:stCondLst>
                                            <p:cond delay="499"/>
                                          </p:stCondLst>
                                        </p:cTn>
                                        <p:tgtEl>
                                          <p:spTgt spid="3"/>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1"/>
                                        </p:tgtEl>
                                      </p:cBhvr>
                                    </p:animEffect>
                                    <p:set>
                                      <p:cBhvr>
                                        <p:cTn id="107" dur="1" fill="hold">
                                          <p:stCondLst>
                                            <p:cond delay="499"/>
                                          </p:stCondLst>
                                        </p:cTn>
                                        <p:tgtEl>
                                          <p:spTgt spid="1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3"/>
                                        </p:tgtEl>
                                      </p:cBhvr>
                                    </p:animEffect>
                                    <p:set>
                                      <p:cBhvr>
                                        <p:cTn id="113" dur="1" fill="hold">
                                          <p:stCondLst>
                                            <p:cond delay="499"/>
                                          </p:stCondLst>
                                        </p:cTn>
                                        <p:tgtEl>
                                          <p:spTgt spid="1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9"/>
                                        </p:tgtEl>
                                      </p:cBhvr>
                                    </p:animEffect>
                                    <p:set>
                                      <p:cBhvr>
                                        <p:cTn id="125" dur="1" fill="hold">
                                          <p:stCondLst>
                                            <p:cond delay="499"/>
                                          </p:stCondLst>
                                        </p:cTn>
                                        <p:tgtEl>
                                          <p:spTgt spid="1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nodeType="click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fill="hold"/>
                                        <p:tgtEl>
                                          <p:spTgt spid="22"/>
                                        </p:tgtEl>
                                        <p:attrNameLst>
                                          <p:attrName>ppt_w</p:attrName>
                                        </p:attrNameLst>
                                      </p:cBhvr>
                                      <p:tavLst>
                                        <p:tav tm="0">
                                          <p:val>
                                            <p:fltVal val="0"/>
                                          </p:val>
                                        </p:tav>
                                        <p:tav tm="100000">
                                          <p:val>
                                            <p:strVal val="#ppt_w"/>
                                          </p:val>
                                        </p:tav>
                                      </p:tavLst>
                                    </p:anim>
                                    <p:anim calcmode="lin" valueType="num">
                                      <p:cBhvr>
                                        <p:cTn id="131" dur="500" fill="hold"/>
                                        <p:tgtEl>
                                          <p:spTgt spid="22"/>
                                        </p:tgtEl>
                                        <p:attrNameLst>
                                          <p:attrName>ppt_h</p:attrName>
                                        </p:attrNameLst>
                                      </p:cBhvr>
                                      <p:tavLst>
                                        <p:tav tm="0">
                                          <p:val>
                                            <p:fltVal val="0"/>
                                          </p:val>
                                        </p:tav>
                                        <p:tav tm="100000">
                                          <p:val>
                                            <p:strVal val="#ppt_h"/>
                                          </p:val>
                                        </p:tav>
                                      </p:tavLst>
                                    </p:anim>
                                    <p:animEffect transition="in" filter="fad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nodeType="click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152"/>
          <a:stretch/>
        </p:blipFill>
        <p:spPr>
          <a:xfrm>
            <a:off x="1" y="83128"/>
            <a:ext cx="12192000" cy="6691745"/>
          </a:xfrm>
          <a:prstGeom prst="rect">
            <a:avLst/>
          </a:prstGeom>
        </p:spPr>
      </p:pic>
    </p:spTree>
    <p:extLst>
      <p:ext uri="{BB962C8B-B14F-4D97-AF65-F5344CB8AC3E}">
        <p14:creationId xmlns:p14="http://schemas.microsoft.com/office/powerpoint/2010/main" val="321763458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extBox 8"/>
          <p:cNvSpPr txBox="1"/>
          <p:nvPr/>
        </p:nvSpPr>
        <p:spPr>
          <a:xfrm>
            <a:off x="277313" y="15177"/>
            <a:ext cx="11481135" cy="52322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IN" sz="2800" b="1" dirty="0">
                <a:ln w="900" cmpd="sng">
                  <a:solidFill>
                    <a:schemeClr val="accent1">
                      <a:satMod val="190000"/>
                      <a:alpha val="55000"/>
                    </a:schemeClr>
                  </a:solidFill>
                  <a:prstDash val="solid"/>
                </a:ln>
                <a:solidFill>
                  <a:schemeClr val="bg1"/>
                </a:solidFill>
              </a:rPr>
              <a:t>৩</a:t>
            </a:r>
            <a:r>
              <a:rPr lang="bn-IN" sz="2800" b="1" dirty="0" smtClean="0">
                <a:ln w="900" cmpd="sng">
                  <a:solidFill>
                    <a:schemeClr val="accent1">
                      <a:satMod val="190000"/>
                      <a:alpha val="55000"/>
                    </a:schemeClr>
                  </a:solidFill>
                  <a:prstDash val="solid"/>
                </a:ln>
                <a:solidFill>
                  <a:schemeClr val="bg1"/>
                </a:solidFill>
              </a:rPr>
              <a:t> নং নির্দেশনার উত্তর </a:t>
            </a:r>
            <a:endParaRPr lang="en-US" sz="28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
        <p:nvSpPr>
          <p:cNvPr id="3" name="TextBox 2"/>
          <p:cNvSpPr txBox="1"/>
          <p:nvPr/>
        </p:nvSpPr>
        <p:spPr>
          <a:xfrm>
            <a:off x="132795" y="1138939"/>
            <a:ext cx="11902967" cy="1938992"/>
          </a:xfrm>
          <a:prstGeom prst="rect">
            <a:avLst/>
          </a:prstGeom>
          <a:noFill/>
        </p:spPr>
        <p:txBody>
          <a:bodyPr wrap="square" rtlCol="0">
            <a:spAutoFit/>
          </a:bodyPr>
          <a:lstStyle/>
          <a:p>
            <a:pPr algn="just"/>
            <a:r>
              <a:rPr lang="bn-IN" sz="3000" dirty="0" smtClean="0"/>
              <a:t>কোনো রাসায়নিক সমীকরণ এর সমতা করণ বলতে বুঝি, রাসায়নিক সমীকরণের সমতা চিহ্নের বা তীর চিহ্নের বামপাশে কোনো মৌলের যে কয়টি  পরমাণু থাকে সমান বা তীর চিহ্নের ডান পাশেও ঐসকল মৌলের ঠিক সমান সংখ্যক পরমাণু থাকবে।  </a:t>
            </a:r>
            <a:endParaRPr lang="en-US" sz="3000" dirty="0"/>
          </a:p>
        </p:txBody>
      </p:sp>
      <p:sp>
        <p:nvSpPr>
          <p:cNvPr id="4" name="TextBox 3"/>
          <p:cNvSpPr txBox="1"/>
          <p:nvPr/>
        </p:nvSpPr>
        <p:spPr>
          <a:xfrm>
            <a:off x="132796" y="554164"/>
            <a:ext cx="11902967" cy="584775"/>
          </a:xfrm>
          <a:prstGeom prst="rect">
            <a:avLst/>
          </a:prstGeom>
          <a:noFill/>
        </p:spPr>
        <p:txBody>
          <a:bodyPr wrap="square" rtlCol="0">
            <a:spAutoFit/>
          </a:bodyPr>
          <a:lstStyle/>
          <a:p>
            <a:r>
              <a:rPr lang="bn-IN" sz="3200" b="1" dirty="0" smtClean="0">
                <a:solidFill>
                  <a:srgbClr val="002060"/>
                </a:solidFill>
              </a:rPr>
              <a:t>রাসায়নিক সমীকরণের সমতা বিধানঃ </a:t>
            </a:r>
            <a:endParaRPr lang="en-US" sz="3200" b="1" dirty="0">
              <a:solidFill>
                <a:srgbClr val="002060"/>
              </a:solidFill>
            </a:endParaRPr>
          </a:p>
        </p:txBody>
      </p:sp>
      <p:sp>
        <p:nvSpPr>
          <p:cNvPr id="8" name="TextBox 7"/>
          <p:cNvSpPr txBox="1"/>
          <p:nvPr/>
        </p:nvSpPr>
        <p:spPr>
          <a:xfrm>
            <a:off x="132796" y="3032703"/>
            <a:ext cx="11481135" cy="584775"/>
          </a:xfrm>
          <a:prstGeom prst="rect">
            <a:avLst/>
          </a:prstGeom>
          <a:noFill/>
        </p:spPr>
        <p:txBody>
          <a:bodyPr wrap="square" rtlCol="0">
            <a:spAutoFit/>
          </a:bodyPr>
          <a:lstStyle/>
          <a:p>
            <a:pPr algn="ctr"/>
            <a:r>
              <a:rPr lang="en-US" sz="3200" b="1" dirty="0" smtClean="0">
                <a:solidFill>
                  <a:srgbClr val="002060"/>
                </a:solidFill>
                <a:latin typeface="Cambria Math" pitchFamily="18" charset="0"/>
                <a:ea typeface="Cambria Math" pitchFamily="18" charset="0"/>
              </a:rPr>
              <a:t>Al</a:t>
            </a:r>
            <a:r>
              <a:rPr lang="en-US" sz="3200" b="1" baseline="-25000" dirty="0" smtClean="0">
                <a:solidFill>
                  <a:srgbClr val="002060"/>
                </a:solidFill>
                <a:latin typeface="Cambria Math" pitchFamily="18" charset="0"/>
                <a:ea typeface="Cambria Math" pitchFamily="18" charset="0"/>
              </a:rPr>
              <a:t>2</a:t>
            </a:r>
            <a:r>
              <a:rPr lang="en-US" sz="3200" b="1" dirty="0" smtClean="0">
                <a:solidFill>
                  <a:srgbClr val="002060"/>
                </a:solidFill>
                <a:latin typeface="Cambria Math" pitchFamily="18" charset="0"/>
                <a:ea typeface="Cambria Math" pitchFamily="18" charset="0"/>
              </a:rPr>
              <a:t>O</a:t>
            </a:r>
            <a:r>
              <a:rPr lang="en-US" sz="3200" b="1" baseline="-25000" dirty="0" smtClean="0">
                <a:solidFill>
                  <a:srgbClr val="002060"/>
                </a:solidFill>
                <a:latin typeface="Cambria Math" pitchFamily="18" charset="0"/>
                <a:ea typeface="Cambria Math" pitchFamily="18" charset="0"/>
              </a:rPr>
              <a:t>3</a:t>
            </a:r>
            <a:r>
              <a:rPr lang="en-US" sz="3200" b="1" dirty="0" smtClean="0">
                <a:solidFill>
                  <a:srgbClr val="002060"/>
                </a:solidFill>
                <a:latin typeface="Cambria Math" pitchFamily="18" charset="0"/>
                <a:ea typeface="Cambria Math" pitchFamily="18" charset="0"/>
              </a:rPr>
              <a:t> + </a:t>
            </a:r>
            <a:r>
              <a:rPr lang="en-US" sz="3200" b="1" dirty="0" err="1" smtClean="0">
                <a:solidFill>
                  <a:srgbClr val="002060"/>
                </a:solidFill>
                <a:latin typeface="Cambria Math" pitchFamily="18" charset="0"/>
                <a:ea typeface="Cambria Math" pitchFamily="18" charset="0"/>
              </a:rPr>
              <a:t>HCl</a:t>
            </a:r>
            <a:r>
              <a:rPr lang="en-US" sz="3200" b="1" dirty="0" smtClean="0">
                <a:solidFill>
                  <a:srgbClr val="002060"/>
                </a:solidFill>
                <a:latin typeface="Cambria Math" pitchFamily="18" charset="0"/>
                <a:ea typeface="Cambria Math" pitchFamily="18" charset="0"/>
              </a:rPr>
              <a:t> </a:t>
            </a:r>
            <a:r>
              <a:rPr lang="en-US" sz="3200" b="1" dirty="0" smtClean="0">
                <a:solidFill>
                  <a:srgbClr val="002060"/>
                </a:solidFill>
                <a:latin typeface="Cambria Math" pitchFamily="18" charset="0"/>
                <a:ea typeface="Cambria Math" pitchFamily="18" charset="0"/>
                <a:sym typeface="Wingdings" pitchFamily="2" charset="2"/>
              </a:rPr>
              <a:t> AlCl</a:t>
            </a:r>
            <a:r>
              <a:rPr lang="en-US" sz="3200" b="1" baseline="-25000" dirty="0" smtClean="0">
                <a:solidFill>
                  <a:srgbClr val="002060"/>
                </a:solidFill>
                <a:latin typeface="Cambria Math" pitchFamily="18" charset="0"/>
                <a:ea typeface="Cambria Math" pitchFamily="18" charset="0"/>
                <a:sym typeface="Wingdings" pitchFamily="2" charset="2"/>
              </a:rPr>
              <a:t>3</a:t>
            </a:r>
            <a:r>
              <a:rPr lang="en-US" sz="3200" b="1" dirty="0" smtClean="0">
                <a:solidFill>
                  <a:srgbClr val="002060"/>
                </a:solidFill>
                <a:latin typeface="Cambria Math" pitchFamily="18" charset="0"/>
                <a:ea typeface="Cambria Math" pitchFamily="18" charset="0"/>
                <a:sym typeface="Wingdings" pitchFamily="2" charset="2"/>
              </a:rPr>
              <a:t> + H</a:t>
            </a:r>
            <a:r>
              <a:rPr lang="en-US" sz="3200" b="1" baseline="-25000" dirty="0" smtClean="0">
                <a:solidFill>
                  <a:srgbClr val="002060"/>
                </a:solidFill>
                <a:latin typeface="Cambria Math" pitchFamily="18" charset="0"/>
                <a:ea typeface="Cambria Math" pitchFamily="18" charset="0"/>
                <a:sym typeface="Wingdings" pitchFamily="2" charset="2"/>
              </a:rPr>
              <a:t>2</a:t>
            </a:r>
            <a:r>
              <a:rPr lang="en-US" sz="3200" b="1" dirty="0" smtClean="0">
                <a:solidFill>
                  <a:srgbClr val="002060"/>
                </a:solidFill>
                <a:latin typeface="Cambria Math" pitchFamily="18" charset="0"/>
                <a:ea typeface="Cambria Math" pitchFamily="18" charset="0"/>
                <a:sym typeface="Wingdings" pitchFamily="2" charset="2"/>
              </a:rPr>
              <a:t>O </a:t>
            </a:r>
            <a:endParaRPr lang="en-US" sz="3200" b="1" dirty="0">
              <a:solidFill>
                <a:srgbClr val="002060"/>
              </a:solidFill>
              <a:latin typeface="Cambria Math" pitchFamily="18" charset="0"/>
              <a:ea typeface="Cambria Math" pitchFamily="18" charset="0"/>
            </a:endParaRPr>
          </a:p>
        </p:txBody>
      </p:sp>
      <p:sp>
        <p:nvSpPr>
          <p:cNvPr id="11" name="TextBox 10"/>
          <p:cNvSpPr txBox="1"/>
          <p:nvPr/>
        </p:nvSpPr>
        <p:spPr>
          <a:xfrm>
            <a:off x="132796" y="3575914"/>
            <a:ext cx="11902966" cy="523220"/>
          </a:xfrm>
          <a:prstGeom prst="rect">
            <a:avLst/>
          </a:prstGeom>
          <a:noFill/>
        </p:spPr>
        <p:txBody>
          <a:bodyPr wrap="square" rtlCol="0">
            <a:spAutoFit/>
          </a:bodyPr>
          <a:lstStyle/>
          <a:p>
            <a:r>
              <a:rPr lang="bn-IN" sz="2800" dirty="0" smtClean="0"/>
              <a:t>উপরের সমীকরণটি সমতাকরন অবস্থায় নেই আমরা এর সমতা করব। </a:t>
            </a:r>
            <a:endParaRPr lang="en-US" sz="2800" dirty="0"/>
          </a:p>
        </p:txBody>
      </p:sp>
      <p:sp>
        <p:nvSpPr>
          <p:cNvPr id="15" name="TextBox 14"/>
          <p:cNvSpPr txBox="1"/>
          <p:nvPr/>
        </p:nvSpPr>
        <p:spPr>
          <a:xfrm>
            <a:off x="152621" y="4052506"/>
            <a:ext cx="11902966" cy="523220"/>
          </a:xfrm>
          <a:prstGeom prst="rect">
            <a:avLst/>
          </a:prstGeom>
          <a:noFill/>
        </p:spPr>
        <p:txBody>
          <a:bodyPr wrap="square" rtlCol="0">
            <a:spAutoFit/>
          </a:bodyPr>
          <a:lstStyle/>
          <a:p>
            <a:r>
              <a:rPr lang="bn-IN" sz="2800" b="1" dirty="0" smtClean="0">
                <a:solidFill>
                  <a:srgbClr val="002060"/>
                </a:solidFill>
              </a:rPr>
              <a:t>সমতা করণের পদ্মতিঃ </a:t>
            </a:r>
            <a:r>
              <a:rPr lang="bn-IN" sz="2800" dirty="0" smtClean="0"/>
              <a:t> </a:t>
            </a:r>
            <a:endParaRPr lang="en-US" sz="2800" dirty="0"/>
          </a:p>
        </p:txBody>
      </p:sp>
      <p:sp>
        <p:nvSpPr>
          <p:cNvPr id="18" name="TextBox 17"/>
          <p:cNvSpPr txBox="1"/>
          <p:nvPr/>
        </p:nvSpPr>
        <p:spPr>
          <a:xfrm>
            <a:off x="186292" y="4566987"/>
            <a:ext cx="11902966" cy="1815882"/>
          </a:xfrm>
          <a:prstGeom prst="rect">
            <a:avLst/>
          </a:prstGeom>
          <a:noFill/>
        </p:spPr>
        <p:txBody>
          <a:bodyPr wrap="square" rtlCol="0">
            <a:spAutoFit/>
          </a:bodyPr>
          <a:lstStyle/>
          <a:p>
            <a:pPr algn="just"/>
            <a:r>
              <a:rPr lang="bn-IN" sz="2800" dirty="0" smtClean="0"/>
              <a:t>বিভিন্ন মৌলের পরমাণুর সংখ্যা সমান করার জন্য বিক্রিয়ক এবং উৎপাদের সংকেতের সামনে প্রয়োজনীয় সংখ্যা (</a:t>
            </a:r>
            <a:r>
              <a:rPr lang="en-US" sz="2800" dirty="0" smtClean="0"/>
              <a:t>1,2,3,4,….) </a:t>
            </a:r>
            <a:r>
              <a:rPr lang="bn-IN" sz="2800" dirty="0" smtClean="0"/>
              <a:t>দিয়ে গুণ করতে হয় পরমাণু সংখ্যা সমান করার জন্য চেষ্টা করে যেতে হয়। নিচে সমীকরণ সমতা করার জন্য চারটি ধাপ উল্লেখ করা হলোঃ- </a:t>
            </a:r>
            <a:endParaRPr lang="en-US" sz="2800" dirty="0"/>
          </a:p>
        </p:txBody>
      </p:sp>
    </p:spTree>
    <p:extLst>
      <p:ext uri="{BB962C8B-B14F-4D97-AF65-F5344CB8AC3E}">
        <p14:creationId xmlns:p14="http://schemas.microsoft.com/office/powerpoint/2010/main" val="1975240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5"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578" y="146914"/>
            <a:ext cx="11902966" cy="1446550"/>
          </a:xfrm>
          <a:prstGeom prst="rect">
            <a:avLst/>
          </a:prstGeom>
          <a:noFill/>
        </p:spPr>
        <p:txBody>
          <a:bodyPr wrap="square" rtlCol="0">
            <a:spAutoFit/>
          </a:bodyPr>
          <a:lstStyle/>
          <a:p>
            <a:pPr marL="514350" indent="-514350" algn="just">
              <a:buFont typeface="+mj-lt"/>
              <a:buAutoNum type="arabicPeriod"/>
            </a:pPr>
            <a:r>
              <a:rPr lang="bn-IN" sz="2800" dirty="0" smtClean="0"/>
              <a:t>প্রথমে বিক্রিয়ক এবং উৎপাদের সঠিক সংকেত লিখে বিক্রিয়ার সমীকরণ লেখা হয়।</a:t>
            </a:r>
          </a:p>
          <a:p>
            <a:pPr algn="just"/>
            <a:r>
              <a:rPr lang="en-US" sz="2800" b="1" dirty="0" smtClean="0">
                <a:solidFill>
                  <a:srgbClr val="002060"/>
                </a:solidFill>
                <a:latin typeface="Cambria Math" pitchFamily="18" charset="0"/>
                <a:ea typeface="Cambria Math" pitchFamily="18" charset="0"/>
              </a:rPr>
              <a:t> </a:t>
            </a:r>
            <a:r>
              <a:rPr lang="bn-IN" sz="2800" b="1" dirty="0" smtClean="0">
                <a:solidFill>
                  <a:srgbClr val="002060"/>
                </a:solidFill>
                <a:latin typeface="Cambria Math" pitchFamily="18" charset="0"/>
                <a:ea typeface="Cambria Math" pitchFamily="18" charset="0"/>
              </a:rPr>
              <a:t>উদাহরণঃ	 </a:t>
            </a:r>
            <a:r>
              <a:rPr lang="bn-IN" sz="2800" b="1" dirty="0" smtClean="0">
                <a:solidFill>
                  <a:srgbClr val="002060"/>
                </a:solidFill>
              </a:rPr>
              <a:t>		</a:t>
            </a:r>
            <a:r>
              <a:rPr lang="en-US" sz="3200" b="1" dirty="0" smtClean="0">
                <a:solidFill>
                  <a:srgbClr val="002060"/>
                </a:solidFill>
                <a:latin typeface="Cambria Math" pitchFamily="18" charset="0"/>
                <a:ea typeface="Cambria Math" pitchFamily="18" charset="0"/>
              </a:rPr>
              <a:t>Al</a:t>
            </a:r>
            <a:r>
              <a:rPr lang="en-US" sz="3200" b="1" baseline="-25000" dirty="0" smtClean="0">
                <a:solidFill>
                  <a:srgbClr val="002060"/>
                </a:solidFill>
                <a:latin typeface="Cambria Math" pitchFamily="18" charset="0"/>
                <a:ea typeface="Cambria Math" pitchFamily="18" charset="0"/>
              </a:rPr>
              <a:t>2</a:t>
            </a:r>
            <a:r>
              <a:rPr lang="en-US" sz="3200" b="1" dirty="0" smtClean="0">
                <a:solidFill>
                  <a:srgbClr val="002060"/>
                </a:solidFill>
                <a:latin typeface="Cambria Math" pitchFamily="18" charset="0"/>
                <a:ea typeface="Cambria Math" pitchFamily="18" charset="0"/>
              </a:rPr>
              <a:t>O</a:t>
            </a:r>
            <a:r>
              <a:rPr lang="en-US" sz="3200" b="1" baseline="-25000" dirty="0" smtClean="0">
                <a:solidFill>
                  <a:srgbClr val="002060"/>
                </a:solidFill>
                <a:latin typeface="Cambria Math" pitchFamily="18" charset="0"/>
                <a:ea typeface="Cambria Math" pitchFamily="18" charset="0"/>
              </a:rPr>
              <a:t>3</a:t>
            </a:r>
            <a:r>
              <a:rPr lang="en-US" sz="3200" b="1" dirty="0" smtClean="0">
                <a:solidFill>
                  <a:srgbClr val="002060"/>
                </a:solidFill>
                <a:latin typeface="Cambria Math" pitchFamily="18" charset="0"/>
                <a:ea typeface="Cambria Math" pitchFamily="18" charset="0"/>
              </a:rPr>
              <a:t> </a:t>
            </a:r>
            <a:r>
              <a:rPr lang="en-US" sz="3200" b="1" dirty="0">
                <a:solidFill>
                  <a:srgbClr val="002060"/>
                </a:solidFill>
                <a:latin typeface="Cambria Math" pitchFamily="18" charset="0"/>
                <a:ea typeface="Cambria Math" pitchFamily="18" charset="0"/>
              </a:rPr>
              <a:t>+ </a:t>
            </a:r>
            <a:r>
              <a:rPr lang="en-US" sz="3200" b="1" dirty="0" err="1">
                <a:solidFill>
                  <a:srgbClr val="002060"/>
                </a:solidFill>
                <a:latin typeface="Cambria Math" pitchFamily="18" charset="0"/>
                <a:ea typeface="Cambria Math" pitchFamily="18" charset="0"/>
              </a:rPr>
              <a:t>HCl</a:t>
            </a:r>
            <a:r>
              <a:rPr lang="en-US" sz="3200" b="1" dirty="0">
                <a:solidFill>
                  <a:srgbClr val="002060"/>
                </a:solidFill>
                <a:latin typeface="Cambria Math" pitchFamily="18" charset="0"/>
                <a:ea typeface="Cambria Math" pitchFamily="18" charset="0"/>
              </a:rPr>
              <a:t> </a:t>
            </a:r>
            <a:r>
              <a:rPr lang="en-US" sz="3200" b="1" dirty="0">
                <a:solidFill>
                  <a:srgbClr val="002060"/>
                </a:solidFill>
                <a:latin typeface="Cambria Math" pitchFamily="18" charset="0"/>
                <a:ea typeface="Cambria Math" pitchFamily="18" charset="0"/>
                <a:sym typeface="Wingdings" pitchFamily="2" charset="2"/>
              </a:rPr>
              <a:t> AlCl</a:t>
            </a:r>
            <a:r>
              <a:rPr lang="en-US" sz="3200" b="1" baseline="-25000" dirty="0">
                <a:solidFill>
                  <a:srgbClr val="002060"/>
                </a:solidFill>
                <a:latin typeface="Cambria Math" pitchFamily="18" charset="0"/>
                <a:ea typeface="Cambria Math" pitchFamily="18" charset="0"/>
                <a:sym typeface="Wingdings" pitchFamily="2" charset="2"/>
              </a:rPr>
              <a:t>3</a:t>
            </a:r>
            <a:r>
              <a:rPr lang="en-US" sz="3200" b="1" dirty="0">
                <a:solidFill>
                  <a:srgbClr val="002060"/>
                </a:solidFill>
                <a:latin typeface="Cambria Math" pitchFamily="18" charset="0"/>
                <a:ea typeface="Cambria Math" pitchFamily="18" charset="0"/>
                <a:sym typeface="Wingdings" pitchFamily="2" charset="2"/>
              </a:rPr>
              <a:t> + H</a:t>
            </a:r>
            <a:r>
              <a:rPr lang="en-US" sz="3200" b="1" baseline="-25000" dirty="0">
                <a:solidFill>
                  <a:srgbClr val="002060"/>
                </a:solidFill>
                <a:latin typeface="Cambria Math" pitchFamily="18" charset="0"/>
                <a:ea typeface="Cambria Math" pitchFamily="18" charset="0"/>
                <a:sym typeface="Wingdings" pitchFamily="2" charset="2"/>
              </a:rPr>
              <a:t>2</a:t>
            </a:r>
            <a:r>
              <a:rPr lang="en-US" sz="3200" b="1" dirty="0">
                <a:solidFill>
                  <a:srgbClr val="002060"/>
                </a:solidFill>
                <a:latin typeface="Cambria Math" pitchFamily="18" charset="0"/>
                <a:ea typeface="Cambria Math" pitchFamily="18" charset="0"/>
                <a:sym typeface="Wingdings" pitchFamily="2" charset="2"/>
              </a:rPr>
              <a:t>O </a:t>
            </a:r>
            <a:endParaRPr lang="en-US" sz="3200" b="1" dirty="0">
              <a:solidFill>
                <a:srgbClr val="002060"/>
              </a:solidFill>
              <a:latin typeface="Cambria Math" pitchFamily="18" charset="0"/>
              <a:ea typeface="Cambria Math" pitchFamily="18" charset="0"/>
            </a:endParaRPr>
          </a:p>
        </p:txBody>
      </p:sp>
      <p:sp>
        <p:nvSpPr>
          <p:cNvPr id="3" name="TextBox 2"/>
          <p:cNvSpPr txBox="1"/>
          <p:nvPr/>
        </p:nvSpPr>
        <p:spPr>
          <a:xfrm>
            <a:off x="289034" y="1593464"/>
            <a:ext cx="11902966" cy="2246769"/>
          </a:xfrm>
          <a:prstGeom prst="rect">
            <a:avLst/>
          </a:prstGeom>
          <a:noFill/>
        </p:spPr>
        <p:txBody>
          <a:bodyPr wrap="square" rtlCol="0">
            <a:spAutoFit/>
          </a:bodyPr>
          <a:lstStyle/>
          <a:p>
            <a:pPr marL="514350" indent="-514350">
              <a:buFont typeface="+mj-lt"/>
              <a:buAutoNum type="arabicPeriod" startAt="2"/>
            </a:pPr>
            <a:r>
              <a:rPr lang="bn-IN" sz="2800" dirty="0" smtClean="0"/>
              <a:t>সমীকরণে সমতা না থাকলে বিভিন্ন বিক্রিয়ক ও উৎপাদের বিভিন্ন সংখ্যা দিয়ে গুণ করে দুই পাশে মৌলের পরমাণুর সংখ্যা সমান করার চেষ্টা করা হয়। </a:t>
            </a:r>
            <a:endParaRPr lang="en-US" sz="2800" dirty="0" smtClean="0"/>
          </a:p>
          <a:p>
            <a:r>
              <a:rPr lang="en-US" sz="2800" b="1" dirty="0" smtClean="0">
                <a:solidFill>
                  <a:srgbClr val="002060"/>
                </a:solidFill>
                <a:latin typeface="Cambria Math" pitchFamily="18" charset="0"/>
                <a:ea typeface="Cambria Math" pitchFamily="18" charset="0"/>
              </a:rPr>
              <a:t> </a:t>
            </a:r>
            <a:endParaRPr lang="bn-IN" sz="2800" b="1" dirty="0" smtClean="0">
              <a:solidFill>
                <a:srgbClr val="002060"/>
              </a:solidFill>
              <a:latin typeface="Cambria Math" pitchFamily="18" charset="0"/>
              <a:ea typeface="Cambria Math" pitchFamily="18" charset="0"/>
            </a:endParaRPr>
          </a:p>
          <a:p>
            <a:r>
              <a:rPr lang="bn-IN" sz="2800" b="1" dirty="0" smtClean="0">
                <a:solidFill>
                  <a:srgbClr val="002060"/>
                </a:solidFill>
                <a:latin typeface="Cambria Math" pitchFamily="18" charset="0"/>
                <a:ea typeface="Cambria Math" pitchFamily="18" charset="0"/>
              </a:rPr>
              <a:t>উদাহরণঃ </a:t>
            </a:r>
            <a:r>
              <a:rPr lang="en-US" sz="2800" dirty="0" smtClean="0">
                <a:solidFill>
                  <a:srgbClr val="002060"/>
                </a:solidFill>
                <a:latin typeface="Cambria Math" pitchFamily="18" charset="0"/>
                <a:ea typeface="Cambria Math" pitchFamily="18" charset="0"/>
              </a:rPr>
              <a:t>Al </a:t>
            </a:r>
            <a:r>
              <a:rPr lang="bn-IN" sz="2800" dirty="0" smtClean="0">
                <a:solidFill>
                  <a:srgbClr val="002060"/>
                </a:solidFill>
                <a:latin typeface="Cambria Math" pitchFamily="18" charset="0"/>
                <a:ea typeface="Cambria Math" pitchFamily="18" charset="0"/>
              </a:rPr>
              <a:t>কে সমান করার জন্য ডানপাশে </a:t>
            </a:r>
            <a:r>
              <a:rPr lang="en-US" sz="2800" dirty="0" smtClean="0">
                <a:solidFill>
                  <a:srgbClr val="002060"/>
                </a:solidFill>
                <a:latin typeface="Cambria Math" pitchFamily="18" charset="0"/>
                <a:ea typeface="Cambria Math" pitchFamily="18" charset="0"/>
              </a:rPr>
              <a:t>AlCl</a:t>
            </a:r>
            <a:r>
              <a:rPr lang="en-US" sz="2800" baseline="-25000" dirty="0" smtClean="0">
                <a:solidFill>
                  <a:srgbClr val="002060"/>
                </a:solidFill>
                <a:latin typeface="Cambria Math" pitchFamily="18" charset="0"/>
                <a:ea typeface="Cambria Math" pitchFamily="18" charset="0"/>
              </a:rPr>
              <a:t>3</a:t>
            </a:r>
            <a:r>
              <a:rPr lang="en-US" sz="2800" dirty="0" smtClean="0">
                <a:solidFill>
                  <a:srgbClr val="002060"/>
                </a:solidFill>
                <a:latin typeface="Cambria Math" pitchFamily="18" charset="0"/>
                <a:ea typeface="Cambria Math" pitchFamily="18" charset="0"/>
              </a:rPr>
              <a:t> </a:t>
            </a:r>
            <a:r>
              <a:rPr lang="bn-IN" sz="2800" dirty="0" smtClean="0">
                <a:solidFill>
                  <a:srgbClr val="002060"/>
                </a:solidFill>
                <a:latin typeface="Cambria Math" pitchFamily="18" charset="0"/>
                <a:ea typeface="Cambria Math" pitchFamily="18" charset="0"/>
              </a:rPr>
              <a:t>কে </a:t>
            </a:r>
            <a:r>
              <a:rPr lang="en-US" sz="2800" dirty="0" smtClean="0">
                <a:solidFill>
                  <a:srgbClr val="002060"/>
                </a:solidFill>
                <a:latin typeface="Cambria Math" pitchFamily="18" charset="0"/>
                <a:ea typeface="Cambria Math" pitchFamily="18" charset="0"/>
              </a:rPr>
              <a:t>2 </a:t>
            </a:r>
            <a:r>
              <a:rPr lang="bn-IN" sz="2800" dirty="0" smtClean="0">
                <a:solidFill>
                  <a:srgbClr val="002060"/>
                </a:solidFill>
                <a:latin typeface="Cambria Math" pitchFamily="18" charset="0"/>
                <a:ea typeface="Cambria Math" pitchFamily="18" charset="0"/>
              </a:rPr>
              <a:t>দ্বারা গুণ করা হয়েছে। </a:t>
            </a:r>
          </a:p>
          <a:p>
            <a:r>
              <a:rPr lang="bn-IN" sz="2800" b="1" dirty="0" smtClean="0">
                <a:solidFill>
                  <a:srgbClr val="002060"/>
                </a:solidFill>
                <a:latin typeface="Cambria Math" pitchFamily="18" charset="0"/>
                <a:ea typeface="Cambria Math" pitchFamily="18" charset="0"/>
              </a:rPr>
              <a:t> 			</a:t>
            </a:r>
            <a:r>
              <a:rPr lang="en-US" sz="2800" b="1" dirty="0" smtClean="0">
                <a:solidFill>
                  <a:srgbClr val="002060"/>
                </a:solidFill>
                <a:latin typeface="Cambria Math" pitchFamily="18" charset="0"/>
                <a:ea typeface="Cambria Math" pitchFamily="18" charset="0"/>
              </a:rPr>
              <a:t>Al</a:t>
            </a:r>
            <a:r>
              <a:rPr lang="en-US" sz="2800" b="1" baseline="-25000" dirty="0" smtClean="0">
                <a:solidFill>
                  <a:srgbClr val="002060"/>
                </a:solidFill>
                <a:latin typeface="Cambria Math" pitchFamily="18" charset="0"/>
                <a:ea typeface="Cambria Math" pitchFamily="18" charset="0"/>
              </a:rPr>
              <a:t>2</a:t>
            </a:r>
            <a:r>
              <a:rPr lang="en-US" sz="2800" b="1" dirty="0" smtClean="0">
                <a:solidFill>
                  <a:srgbClr val="002060"/>
                </a:solidFill>
                <a:latin typeface="Cambria Math" pitchFamily="18" charset="0"/>
                <a:ea typeface="Cambria Math" pitchFamily="18" charset="0"/>
              </a:rPr>
              <a:t>O</a:t>
            </a:r>
            <a:r>
              <a:rPr lang="en-US" sz="2800" b="1" baseline="-25000" dirty="0" smtClean="0">
                <a:solidFill>
                  <a:srgbClr val="002060"/>
                </a:solidFill>
                <a:latin typeface="Cambria Math" pitchFamily="18" charset="0"/>
                <a:ea typeface="Cambria Math" pitchFamily="18" charset="0"/>
              </a:rPr>
              <a:t>3</a:t>
            </a:r>
            <a:r>
              <a:rPr lang="en-US" sz="2800" b="1" dirty="0" smtClean="0">
                <a:solidFill>
                  <a:srgbClr val="002060"/>
                </a:solidFill>
                <a:latin typeface="Cambria Math" pitchFamily="18" charset="0"/>
                <a:ea typeface="Cambria Math" pitchFamily="18" charset="0"/>
              </a:rPr>
              <a:t> </a:t>
            </a:r>
            <a:r>
              <a:rPr lang="en-US" sz="2800" b="1" dirty="0">
                <a:solidFill>
                  <a:srgbClr val="002060"/>
                </a:solidFill>
                <a:latin typeface="Cambria Math" pitchFamily="18" charset="0"/>
                <a:ea typeface="Cambria Math" pitchFamily="18" charset="0"/>
              </a:rPr>
              <a:t>+ </a:t>
            </a:r>
            <a:r>
              <a:rPr lang="en-US" sz="2800" b="1" dirty="0" err="1">
                <a:solidFill>
                  <a:srgbClr val="002060"/>
                </a:solidFill>
                <a:latin typeface="Cambria Math" pitchFamily="18" charset="0"/>
                <a:ea typeface="Cambria Math" pitchFamily="18" charset="0"/>
              </a:rPr>
              <a:t>HCl</a:t>
            </a:r>
            <a:r>
              <a:rPr lang="en-US" sz="2800" b="1" dirty="0">
                <a:solidFill>
                  <a:srgbClr val="002060"/>
                </a:solidFill>
                <a:latin typeface="Cambria Math" pitchFamily="18" charset="0"/>
                <a:ea typeface="Cambria Math" pitchFamily="18" charset="0"/>
              </a:rPr>
              <a:t> </a:t>
            </a:r>
            <a:r>
              <a:rPr lang="en-US" sz="2800" b="1" dirty="0">
                <a:solidFill>
                  <a:srgbClr val="002060"/>
                </a:solidFill>
                <a:latin typeface="Cambria Math" pitchFamily="18" charset="0"/>
                <a:ea typeface="Cambria Math" pitchFamily="18" charset="0"/>
                <a:sym typeface="Wingdings" pitchFamily="2" charset="2"/>
              </a:rPr>
              <a:t> 2</a:t>
            </a:r>
            <a:r>
              <a:rPr lang="en-US" sz="2800" b="1" dirty="0" smtClean="0">
                <a:solidFill>
                  <a:srgbClr val="002060"/>
                </a:solidFill>
                <a:latin typeface="Cambria Math" pitchFamily="18" charset="0"/>
                <a:ea typeface="Cambria Math" pitchFamily="18" charset="0"/>
                <a:sym typeface="Wingdings" pitchFamily="2" charset="2"/>
              </a:rPr>
              <a:t>AlCl</a:t>
            </a:r>
            <a:r>
              <a:rPr lang="en-US" sz="2800" b="1" baseline="-25000" dirty="0" smtClean="0">
                <a:solidFill>
                  <a:srgbClr val="002060"/>
                </a:solidFill>
                <a:latin typeface="Cambria Math" pitchFamily="18" charset="0"/>
                <a:ea typeface="Cambria Math" pitchFamily="18" charset="0"/>
                <a:sym typeface="Wingdings" pitchFamily="2" charset="2"/>
              </a:rPr>
              <a:t>3</a:t>
            </a:r>
            <a:r>
              <a:rPr lang="en-US" sz="2800" b="1" dirty="0" smtClean="0">
                <a:solidFill>
                  <a:srgbClr val="002060"/>
                </a:solidFill>
                <a:latin typeface="Cambria Math" pitchFamily="18" charset="0"/>
                <a:ea typeface="Cambria Math" pitchFamily="18" charset="0"/>
                <a:sym typeface="Wingdings" pitchFamily="2" charset="2"/>
              </a:rPr>
              <a:t> </a:t>
            </a:r>
            <a:r>
              <a:rPr lang="en-US" sz="2800" b="1" dirty="0">
                <a:solidFill>
                  <a:srgbClr val="002060"/>
                </a:solidFill>
                <a:latin typeface="Cambria Math" pitchFamily="18" charset="0"/>
                <a:ea typeface="Cambria Math" pitchFamily="18" charset="0"/>
                <a:sym typeface="Wingdings" pitchFamily="2" charset="2"/>
              </a:rPr>
              <a:t>+ </a:t>
            </a:r>
            <a:r>
              <a:rPr lang="en-US" sz="2800" b="1" dirty="0" smtClean="0">
                <a:solidFill>
                  <a:srgbClr val="002060"/>
                </a:solidFill>
                <a:latin typeface="Cambria Math" pitchFamily="18" charset="0"/>
                <a:ea typeface="Cambria Math" pitchFamily="18" charset="0"/>
                <a:sym typeface="Wingdings" pitchFamily="2" charset="2"/>
              </a:rPr>
              <a:t>H</a:t>
            </a:r>
            <a:r>
              <a:rPr lang="en-US" sz="2800" b="1" baseline="-25000" dirty="0" smtClean="0">
                <a:solidFill>
                  <a:srgbClr val="002060"/>
                </a:solidFill>
                <a:latin typeface="Cambria Math" pitchFamily="18" charset="0"/>
                <a:ea typeface="Cambria Math" pitchFamily="18" charset="0"/>
                <a:sym typeface="Wingdings" pitchFamily="2" charset="2"/>
              </a:rPr>
              <a:t>2</a:t>
            </a:r>
            <a:r>
              <a:rPr lang="en-US" sz="2800" b="1" dirty="0" smtClean="0">
                <a:solidFill>
                  <a:srgbClr val="002060"/>
                </a:solidFill>
                <a:latin typeface="Cambria Math" pitchFamily="18" charset="0"/>
                <a:ea typeface="Cambria Math" pitchFamily="18" charset="0"/>
                <a:sym typeface="Wingdings" pitchFamily="2" charset="2"/>
              </a:rPr>
              <a:t>O</a:t>
            </a:r>
            <a:r>
              <a:rPr lang="bn-IN" sz="2800" dirty="0" smtClean="0"/>
              <a:t> </a:t>
            </a:r>
            <a:endParaRPr lang="en-US" sz="2800" dirty="0"/>
          </a:p>
        </p:txBody>
      </p:sp>
      <p:sp>
        <p:nvSpPr>
          <p:cNvPr id="4" name="TextBox 3"/>
          <p:cNvSpPr txBox="1"/>
          <p:nvPr/>
        </p:nvSpPr>
        <p:spPr>
          <a:xfrm>
            <a:off x="289034" y="4271120"/>
            <a:ext cx="11902966" cy="2677656"/>
          </a:xfrm>
          <a:prstGeom prst="rect">
            <a:avLst/>
          </a:prstGeom>
          <a:noFill/>
        </p:spPr>
        <p:txBody>
          <a:bodyPr wrap="square" rtlCol="0">
            <a:spAutoFit/>
          </a:bodyPr>
          <a:lstStyle/>
          <a:p>
            <a:pPr marL="514350" indent="-514350">
              <a:buFont typeface="+mj-lt"/>
              <a:buAutoNum type="arabicPeriod" startAt="3"/>
            </a:pPr>
            <a:r>
              <a:rPr lang="bn-IN" sz="2800" dirty="0" smtClean="0"/>
              <a:t>প্রথমে যৌগিক অণুতে বিদ্যমান মৌলের পরমাণু সংখ্যার সমান করা হয় পরে মৌলিক অণুতে বিদ্যমান মৌলের পরমাণু সংখ্যার সমান করা হয়। </a:t>
            </a:r>
          </a:p>
          <a:p>
            <a:endParaRPr lang="bn-IN" sz="2800" b="1" dirty="0" smtClean="0">
              <a:solidFill>
                <a:srgbClr val="002060"/>
              </a:solidFill>
              <a:latin typeface="Cambria Math" pitchFamily="18" charset="0"/>
              <a:ea typeface="Cambria Math" pitchFamily="18" charset="0"/>
            </a:endParaRPr>
          </a:p>
          <a:p>
            <a:r>
              <a:rPr lang="bn-IN" sz="2800" b="1" dirty="0" smtClean="0">
                <a:solidFill>
                  <a:srgbClr val="002060"/>
                </a:solidFill>
                <a:latin typeface="Cambria Math" pitchFamily="18" charset="0"/>
                <a:ea typeface="Cambria Math" pitchFamily="18" charset="0"/>
              </a:rPr>
              <a:t>উদাহরণঃ</a:t>
            </a:r>
            <a:r>
              <a:rPr lang="en-US" sz="2800" dirty="0" err="1" smtClean="0">
                <a:solidFill>
                  <a:srgbClr val="002060"/>
                </a:solidFill>
                <a:latin typeface="Cambria Math" pitchFamily="18" charset="0"/>
                <a:ea typeface="Cambria Math" pitchFamily="18" charset="0"/>
              </a:rPr>
              <a:t>Cl</a:t>
            </a:r>
            <a:r>
              <a:rPr lang="en-US" sz="2800" dirty="0" smtClean="0">
                <a:solidFill>
                  <a:srgbClr val="002060"/>
                </a:solidFill>
                <a:latin typeface="Cambria Math" pitchFamily="18" charset="0"/>
                <a:ea typeface="Cambria Math" pitchFamily="18" charset="0"/>
              </a:rPr>
              <a:t> </a:t>
            </a:r>
            <a:r>
              <a:rPr lang="bn-IN" sz="2800" dirty="0" smtClean="0">
                <a:solidFill>
                  <a:srgbClr val="002060"/>
                </a:solidFill>
                <a:latin typeface="Cambria Math" pitchFamily="18" charset="0"/>
                <a:ea typeface="Cambria Math" pitchFamily="18" charset="0"/>
              </a:rPr>
              <a:t>কে সমান করার জন্য বামপাশে </a:t>
            </a:r>
            <a:r>
              <a:rPr lang="en-US" sz="2800" dirty="0" err="1" smtClean="0">
                <a:solidFill>
                  <a:srgbClr val="002060"/>
                </a:solidFill>
                <a:latin typeface="Cambria Math" pitchFamily="18" charset="0"/>
                <a:ea typeface="Cambria Math" pitchFamily="18" charset="0"/>
              </a:rPr>
              <a:t>HCl</a:t>
            </a:r>
            <a:r>
              <a:rPr lang="en-US" sz="2800" dirty="0" smtClean="0">
                <a:solidFill>
                  <a:srgbClr val="002060"/>
                </a:solidFill>
                <a:latin typeface="Cambria Math" pitchFamily="18" charset="0"/>
                <a:ea typeface="Cambria Math" pitchFamily="18" charset="0"/>
              </a:rPr>
              <a:t> </a:t>
            </a:r>
            <a:r>
              <a:rPr lang="bn-IN" sz="2800" dirty="0" smtClean="0">
                <a:solidFill>
                  <a:srgbClr val="002060"/>
                </a:solidFill>
                <a:latin typeface="Cambria Math" pitchFamily="18" charset="0"/>
                <a:ea typeface="Cambria Math" pitchFamily="18" charset="0"/>
              </a:rPr>
              <a:t>কে </a:t>
            </a:r>
            <a:r>
              <a:rPr lang="en-US" sz="2800" dirty="0" smtClean="0">
                <a:solidFill>
                  <a:srgbClr val="002060"/>
                </a:solidFill>
                <a:latin typeface="Cambria Math" pitchFamily="18" charset="0"/>
                <a:ea typeface="Cambria Math" pitchFamily="18" charset="0"/>
              </a:rPr>
              <a:t>6 </a:t>
            </a:r>
            <a:r>
              <a:rPr lang="bn-IN" sz="2800" dirty="0" smtClean="0">
                <a:solidFill>
                  <a:srgbClr val="002060"/>
                </a:solidFill>
                <a:latin typeface="Cambria Math" pitchFamily="18" charset="0"/>
                <a:ea typeface="Cambria Math" pitchFamily="18" charset="0"/>
              </a:rPr>
              <a:t>দ্বারা গুণ করা হয়েছে। </a:t>
            </a:r>
            <a:r>
              <a:rPr lang="bn-IN" sz="2800" b="1" dirty="0" smtClean="0">
                <a:solidFill>
                  <a:srgbClr val="002060"/>
                </a:solidFill>
                <a:latin typeface="Cambria Math" pitchFamily="18" charset="0"/>
                <a:ea typeface="Cambria Math" pitchFamily="18" charset="0"/>
              </a:rPr>
              <a:t>  </a:t>
            </a:r>
            <a:r>
              <a:rPr lang="bn-IN" sz="2800" b="1" dirty="0">
                <a:solidFill>
                  <a:srgbClr val="002060"/>
                </a:solidFill>
                <a:latin typeface="Cambria Math" pitchFamily="18" charset="0"/>
                <a:ea typeface="Cambria Math" pitchFamily="18" charset="0"/>
              </a:rPr>
              <a:t>			</a:t>
            </a:r>
            <a:r>
              <a:rPr lang="en-US" sz="2800" b="1" dirty="0">
                <a:solidFill>
                  <a:srgbClr val="002060"/>
                </a:solidFill>
                <a:latin typeface="Cambria Math" pitchFamily="18" charset="0"/>
                <a:ea typeface="Cambria Math" pitchFamily="18" charset="0"/>
              </a:rPr>
              <a:t>Al</a:t>
            </a:r>
            <a:r>
              <a:rPr lang="en-US" sz="2800" b="1" baseline="-25000" dirty="0">
                <a:solidFill>
                  <a:srgbClr val="002060"/>
                </a:solidFill>
                <a:latin typeface="Cambria Math" pitchFamily="18" charset="0"/>
                <a:ea typeface="Cambria Math" pitchFamily="18" charset="0"/>
              </a:rPr>
              <a:t>2</a:t>
            </a:r>
            <a:r>
              <a:rPr lang="en-US" sz="2800" b="1" dirty="0">
                <a:solidFill>
                  <a:srgbClr val="002060"/>
                </a:solidFill>
                <a:latin typeface="Cambria Math" pitchFamily="18" charset="0"/>
                <a:ea typeface="Cambria Math" pitchFamily="18" charset="0"/>
              </a:rPr>
              <a:t>O</a:t>
            </a:r>
            <a:r>
              <a:rPr lang="en-US" sz="2800" b="1" baseline="-25000" dirty="0">
                <a:solidFill>
                  <a:srgbClr val="002060"/>
                </a:solidFill>
                <a:latin typeface="Cambria Math" pitchFamily="18" charset="0"/>
                <a:ea typeface="Cambria Math" pitchFamily="18" charset="0"/>
              </a:rPr>
              <a:t>3</a:t>
            </a:r>
            <a:r>
              <a:rPr lang="en-US" sz="2800" b="1" dirty="0">
                <a:solidFill>
                  <a:srgbClr val="002060"/>
                </a:solidFill>
                <a:latin typeface="Cambria Math" pitchFamily="18" charset="0"/>
                <a:ea typeface="Cambria Math" pitchFamily="18" charset="0"/>
              </a:rPr>
              <a:t> + </a:t>
            </a:r>
            <a:r>
              <a:rPr lang="en-US" sz="2800" b="1" dirty="0" smtClean="0">
                <a:solidFill>
                  <a:srgbClr val="002060"/>
                </a:solidFill>
                <a:latin typeface="Cambria Math" pitchFamily="18" charset="0"/>
                <a:ea typeface="Cambria Math" pitchFamily="18" charset="0"/>
              </a:rPr>
              <a:t>6HCl </a:t>
            </a:r>
            <a:r>
              <a:rPr lang="en-US" sz="2800" b="1" dirty="0">
                <a:solidFill>
                  <a:srgbClr val="002060"/>
                </a:solidFill>
                <a:latin typeface="Cambria Math" pitchFamily="18" charset="0"/>
                <a:ea typeface="Cambria Math" pitchFamily="18" charset="0"/>
                <a:sym typeface="Wingdings" pitchFamily="2" charset="2"/>
              </a:rPr>
              <a:t> 2AlCl</a:t>
            </a:r>
            <a:r>
              <a:rPr lang="en-US" sz="2800" b="1" baseline="-25000" dirty="0">
                <a:solidFill>
                  <a:srgbClr val="002060"/>
                </a:solidFill>
                <a:latin typeface="Cambria Math" pitchFamily="18" charset="0"/>
                <a:ea typeface="Cambria Math" pitchFamily="18" charset="0"/>
                <a:sym typeface="Wingdings" pitchFamily="2" charset="2"/>
              </a:rPr>
              <a:t>3</a:t>
            </a:r>
            <a:r>
              <a:rPr lang="en-US" sz="2800" b="1" dirty="0">
                <a:solidFill>
                  <a:srgbClr val="002060"/>
                </a:solidFill>
                <a:latin typeface="Cambria Math" pitchFamily="18" charset="0"/>
                <a:ea typeface="Cambria Math" pitchFamily="18" charset="0"/>
                <a:sym typeface="Wingdings" pitchFamily="2" charset="2"/>
              </a:rPr>
              <a:t> + H</a:t>
            </a:r>
            <a:r>
              <a:rPr lang="en-US" sz="2800" b="1" baseline="-25000" dirty="0">
                <a:solidFill>
                  <a:srgbClr val="002060"/>
                </a:solidFill>
                <a:latin typeface="Cambria Math" pitchFamily="18" charset="0"/>
                <a:ea typeface="Cambria Math" pitchFamily="18" charset="0"/>
                <a:sym typeface="Wingdings" pitchFamily="2" charset="2"/>
              </a:rPr>
              <a:t>2</a:t>
            </a:r>
            <a:r>
              <a:rPr lang="en-US" sz="2800" b="1" dirty="0">
                <a:solidFill>
                  <a:srgbClr val="002060"/>
                </a:solidFill>
                <a:latin typeface="Cambria Math" pitchFamily="18" charset="0"/>
                <a:ea typeface="Cambria Math" pitchFamily="18" charset="0"/>
                <a:sym typeface="Wingdings" pitchFamily="2" charset="2"/>
              </a:rPr>
              <a:t>O</a:t>
            </a:r>
            <a:r>
              <a:rPr lang="bn-IN" sz="2800" dirty="0"/>
              <a:t> </a:t>
            </a:r>
            <a:endParaRPr lang="en-US" sz="2800" dirty="0"/>
          </a:p>
          <a:p>
            <a:endParaRPr lang="en-US" sz="2800" dirty="0"/>
          </a:p>
        </p:txBody>
      </p:sp>
    </p:spTree>
    <p:extLst>
      <p:ext uri="{BB962C8B-B14F-4D97-AF65-F5344CB8AC3E}">
        <p14:creationId xmlns:p14="http://schemas.microsoft.com/office/powerpoint/2010/main" val="10894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906" y="488829"/>
            <a:ext cx="11902966" cy="3970318"/>
          </a:xfrm>
          <a:prstGeom prst="rect">
            <a:avLst/>
          </a:prstGeom>
          <a:noFill/>
        </p:spPr>
        <p:txBody>
          <a:bodyPr wrap="square" rtlCol="0">
            <a:spAutoFit/>
          </a:bodyPr>
          <a:lstStyle/>
          <a:p>
            <a:pPr marL="514350" indent="-514350">
              <a:buFont typeface="+mj-lt"/>
              <a:buAutoNum type="arabicPeriod" startAt="4"/>
            </a:pPr>
            <a:r>
              <a:rPr lang="bn-IN" sz="2800" dirty="0" smtClean="0"/>
              <a:t>সমীকরণের তীর চিহ্ন এবং সমান চিহ্নের বাম পাশের সকল মৌলের পরমাণুর সংখ্যা এবং সমীকরণের তীর চিহ্ন এবং সমান চিহ্নের ডান পাশের সকল মৌলের পরমাণুর সংখ্যা সমান করতে হবে। </a:t>
            </a:r>
          </a:p>
          <a:p>
            <a:endParaRPr lang="bn-IN" sz="2800" b="1" dirty="0" smtClean="0">
              <a:solidFill>
                <a:srgbClr val="002060"/>
              </a:solidFill>
              <a:latin typeface="Cambria Math" pitchFamily="18" charset="0"/>
              <a:ea typeface="Cambria Math" pitchFamily="18" charset="0"/>
            </a:endParaRPr>
          </a:p>
          <a:p>
            <a:r>
              <a:rPr lang="bn-IN" sz="2800" b="1" dirty="0" smtClean="0">
                <a:solidFill>
                  <a:srgbClr val="002060"/>
                </a:solidFill>
                <a:latin typeface="Cambria Math" pitchFamily="18" charset="0"/>
                <a:ea typeface="Cambria Math" pitchFamily="18" charset="0"/>
              </a:rPr>
              <a:t>উদাহরণঃ </a:t>
            </a:r>
            <a:r>
              <a:rPr lang="bn-IN" sz="2800" dirty="0" smtClean="0">
                <a:solidFill>
                  <a:srgbClr val="002060"/>
                </a:solidFill>
                <a:latin typeface="Cambria Math" pitchFamily="18" charset="0"/>
                <a:ea typeface="Cambria Math" pitchFamily="18" charset="0"/>
              </a:rPr>
              <a:t>এখন পর্যন্ত সমতা হয়নি। কারণ বাম</a:t>
            </a:r>
            <a:r>
              <a:rPr lang="en-US" sz="2800" dirty="0" err="1" smtClean="0">
                <a:solidFill>
                  <a:srgbClr val="002060"/>
                </a:solidFill>
                <a:latin typeface="Cambria Math" pitchFamily="18" charset="0"/>
                <a:ea typeface="Cambria Math" pitchFamily="18" charset="0"/>
              </a:rPr>
              <a:t>পাশে</a:t>
            </a:r>
            <a:r>
              <a:rPr lang="en-US" sz="2800" dirty="0" smtClean="0">
                <a:solidFill>
                  <a:srgbClr val="002060"/>
                </a:solidFill>
                <a:latin typeface="Cambria Math" pitchFamily="18" charset="0"/>
                <a:ea typeface="Cambria Math" pitchFamily="18" charset="0"/>
              </a:rPr>
              <a:t> O </a:t>
            </a:r>
            <a:r>
              <a:rPr lang="bn-IN" sz="2800" dirty="0" smtClean="0">
                <a:solidFill>
                  <a:srgbClr val="002060"/>
                </a:solidFill>
                <a:latin typeface="Cambria Math" pitchFamily="18" charset="0"/>
                <a:ea typeface="Cambria Math" pitchFamily="18" charset="0"/>
              </a:rPr>
              <a:t>আছে </a:t>
            </a:r>
            <a:r>
              <a:rPr lang="en-US" sz="2800" dirty="0" smtClean="0">
                <a:solidFill>
                  <a:srgbClr val="002060"/>
                </a:solidFill>
                <a:latin typeface="Cambria Math" pitchFamily="18" charset="0"/>
                <a:ea typeface="Cambria Math" pitchFamily="18" charset="0"/>
              </a:rPr>
              <a:t>3</a:t>
            </a:r>
            <a:r>
              <a:rPr lang="bn-IN" sz="2800" dirty="0" smtClean="0">
                <a:solidFill>
                  <a:srgbClr val="002060"/>
                </a:solidFill>
                <a:latin typeface="Cambria Math" pitchFamily="18" charset="0"/>
                <a:ea typeface="Cambria Math" pitchFamily="18" charset="0"/>
              </a:rPr>
              <a:t>টি এবং ডানপাশে আছে </a:t>
            </a:r>
            <a:r>
              <a:rPr lang="en-US" sz="2800" dirty="0" smtClean="0">
                <a:solidFill>
                  <a:srgbClr val="002060"/>
                </a:solidFill>
                <a:latin typeface="Cambria Math" pitchFamily="18" charset="0"/>
                <a:ea typeface="Cambria Math" pitchFamily="18" charset="0"/>
              </a:rPr>
              <a:t>1</a:t>
            </a:r>
            <a:r>
              <a:rPr lang="bn-IN" sz="2800" dirty="0" smtClean="0">
                <a:solidFill>
                  <a:srgbClr val="002060"/>
                </a:solidFill>
                <a:latin typeface="Cambria Math" pitchFamily="18" charset="0"/>
                <a:ea typeface="Cambria Math" pitchFamily="18" charset="0"/>
              </a:rPr>
              <a:t>টি। আবার বামপ</a:t>
            </a:r>
            <a:r>
              <a:rPr lang="en-US" sz="2800" dirty="0" smtClean="0">
                <a:solidFill>
                  <a:srgbClr val="002060"/>
                </a:solidFill>
                <a:latin typeface="Cambria Math" pitchFamily="18" charset="0"/>
                <a:ea typeface="Cambria Math" pitchFamily="18" charset="0"/>
              </a:rPr>
              <a:t>া</a:t>
            </a:r>
            <a:r>
              <a:rPr lang="bn-IN" sz="2800" dirty="0" smtClean="0">
                <a:solidFill>
                  <a:srgbClr val="002060"/>
                </a:solidFill>
                <a:latin typeface="Cambria Math" pitchFamily="18" charset="0"/>
                <a:ea typeface="Cambria Math" pitchFamily="18" charset="0"/>
              </a:rPr>
              <a:t>শে </a:t>
            </a:r>
            <a:r>
              <a:rPr lang="en-US" sz="2800" dirty="0" smtClean="0">
                <a:solidFill>
                  <a:srgbClr val="002060"/>
                </a:solidFill>
                <a:latin typeface="Cambria Math" pitchFamily="18" charset="0"/>
                <a:ea typeface="Cambria Math" pitchFamily="18" charset="0"/>
              </a:rPr>
              <a:t>H</a:t>
            </a:r>
            <a:r>
              <a:rPr lang="bn-IN" sz="2800" dirty="0" smtClean="0">
                <a:solidFill>
                  <a:srgbClr val="002060"/>
                </a:solidFill>
                <a:latin typeface="Cambria Math" pitchFamily="18" charset="0"/>
                <a:ea typeface="Cambria Math" pitchFamily="18" charset="0"/>
              </a:rPr>
              <a:t> আছে </a:t>
            </a:r>
            <a:r>
              <a:rPr lang="en-US" sz="2800" dirty="0" smtClean="0">
                <a:solidFill>
                  <a:srgbClr val="002060"/>
                </a:solidFill>
                <a:latin typeface="Cambria Math" pitchFamily="18" charset="0"/>
                <a:ea typeface="Cambria Math" pitchFamily="18" charset="0"/>
              </a:rPr>
              <a:t>6</a:t>
            </a:r>
            <a:r>
              <a:rPr lang="bn-IN" sz="2800" dirty="0" smtClean="0">
                <a:solidFill>
                  <a:srgbClr val="002060"/>
                </a:solidFill>
                <a:latin typeface="Cambria Math" pitchFamily="18" charset="0"/>
                <a:ea typeface="Cambria Math" pitchFamily="18" charset="0"/>
              </a:rPr>
              <a:t>টি এবং ডানপাশে আছে </a:t>
            </a:r>
            <a:r>
              <a:rPr lang="en-US" sz="2800" dirty="0">
                <a:solidFill>
                  <a:srgbClr val="002060"/>
                </a:solidFill>
                <a:latin typeface="Cambria Math" pitchFamily="18" charset="0"/>
                <a:ea typeface="Cambria Math" pitchFamily="18" charset="0"/>
              </a:rPr>
              <a:t>2</a:t>
            </a:r>
            <a:r>
              <a:rPr lang="bn-IN" sz="2800" dirty="0" smtClean="0">
                <a:solidFill>
                  <a:srgbClr val="002060"/>
                </a:solidFill>
                <a:latin typeface="Cambria Math" pitchFamily="18" charset="0"/>
                <a:ea typeface="Cambria Math" pitchFamily="18" charset="0"/>
              </a:rPr>
              <a:t>টি। তাই সমতা করণের জন্</a:t>
            </a:r>
            <a:r>
              <a:rPr lang="en-US" sz="2800" dirty="0" smtClean="0">
                <a:solidFill>
                  <a:srgbClr val="002060"/>
                </a:solidFill>
                <a:latin typeface="Cambria Math" pitchFamily="18" charset="0"/>
                <a:ea typeface="Cambria Math" pitchFamily="18" charset="0"/>
              </a:rPr>
              <a:t>য </a:t>
            </a:r>
            <a:r>
              <a:rPr lang="en-US" sz="2800" dirty="0" err="1" smtClean="0">
                <a:solidFill>
                  <a:srgbClr val="002060"/>
                </a:solidFill>
                <a:latin typeface="Cambria Math" pitchFamily="18" charset="0"/>
                <a:ea typeface="Cambria Math" pitchFamily="18" charset="0"/>
              </a:rPr>
              <a:t>ডান</a:t>
            </a:r>
            <a:r>
              <a:rPr lang="en-US" sz="2800" dirty="0" smtClean="0">
                <a:solidFill>
                  <a:srgbClr val="002060"/>
                </a:solidFill>
                <a:latin typeface="Cambria Math" pitchFamily="18" charset="0"/>
                <a:ea typeface="Cambria Math" pitchFamily="18" charset="0"/>
              </a:rPr>
              <a:t> প</a:t>
            </a:r>
            <a:r>
              <a:rPr lang="bn-IN" sz="2800" dirty="0" smtClean="0">
                <a:solidFill>
                  <a:srgbClr val="002060"/>
                </a:solidFill>
                <a:latin typeface="Cambria Math" pitchFamily="18" charset="0"/>
                <a:ea typeface="Cambria Math" pitchFamily="18" charset="0"/>
              </a:rPr>
              <a:t>াশের </a:t>
            </a:r>
            <a:r>
              <a:rPr lang="en-US" sz="2800" dirty="0" smtClean="0">
                <a:solidFill>
                  <a:srgbClr val="002060"/>
                </a:solidFill>
                <a:latin typeface="Cambria Math" pitchFamily="18" charset="0"/>
                <a:ea typeface="Cambria Math" pitchFamily="18" charset="0"/>
              </a:rPr>
              <a:t> H</a:t>
            </a:r>
            <a:r>
              <a:rPr lang="en-US" sz="2800" baseline="-25000" dirty="0" smtClean="0">
                <a:solidFill>
                  <a:srgbClr val="002060"/>
                </a:solidFill>
                <a:latin typeface="Cambria Math" pitchFamily="18" charset="0"/>
                <a:ea typeface="Cambria Math" pitchFamily="18" charset="0"/>
              </a:rPr>
              <a:t>2</a:t>
            </a:r>
            <a:r>
              <a:rPr lang="en-US" sz="2800" dirty="0" smtClean="0">
                <a:solidFill>
                  <a:srgbClr val="002060"/>
                </a:solidFill>
                <a:latin typeface="Cambria Math" pitchFamily="18" charset="0"/>
                <a:ea typeface="Cambria Math" pitchFamily="18" charset="0"/>
              </a:rPr>
              <a:t>O </a:t>
            </a:r>
            <a:r>
              <a:rPr lang="en-US" sz="2800" dirty="0" err="1" smtClean="0">
                <a:solidFill>
                  <a:srgbClr val="002060"/>
                </a:solidFill>
                <a:latin typeface="Cambria Math" pitchFamily="18" charset="0"/>
                <a:ea typeface="Cambria Math" pitchFamily="18" charset="0"/>
              </a:rPr>
              <a:t>কে</a:t>
            </a:r>
            <a:r>
              <a:rPr lang="bn-IN" sz="2800" dirty="0" smtClean="0">
                <a:solidFill>
                  <a:srgbClr val="002060"/>
                </a:solidFill>
                <a:latin typeface="Cambria Math" pitchFamily="18" charset="0"/>
                <a:ea typeface="Cambria Math" pitchFamily="18" charset="0"/>
              </a:rPr>
              <a:t> 3 দ্বারা গুণ করি।  </a:t>
            </a:r>
            <a:r>
              <a:rPr lang="bn-IN" sz="2800" b="1" dirty="0" smtClean="0">
                <a:solidFill>
                  <a:srgbClr val="002060"/>
                </a:solidFill>
                <a:latin typeface="Cambria Math" pitchFamily="18" charset="0"/>
                <a:ea typeface="Cambria Math" pitchFamily="18" charset="0"/>
              </a:rPr>
              <a:t>  </a:t>
            </a:r>
            <a:r>
              <a:rPr lang="bn-IN" sz="2800" b="1" dirty="0">
                <a:solidFill>
                  <a:srgbClr val="002060"/>
                </a:solidFill>
                <a:latin typeface="Cambria Math" pitchFamily="18" charset="0"/>
                <a:ea typeface="Cambria Math" pitchFamily="18" charset="0"/>
              </a:rPr>
              <a:t>			</a:t>
            </a:r>
            <a:r>
              <a:rPr lang="en-US" sz="2800" b="1" dirty="0" smtClean="0">
                <a:solidFill>
                  <a:srgbClr val="002060"/>
                </a:solidFill>
                <a:latin typeface="Cambria Math" pitchFamily="18" charset="0"/>
                <a:ea typeface="Cambria Math" pitchFamily="18" charset="0"/>
              </a:rPr>
              <a:t>		Al</a:t>
            </a:r>
            <a:r>
              <a:rPr lang="en-US" sz="2800" b="1" baseline="-25000" dirty="0" smtClean="0">
                <a:solidFill>
                  <a:srgbClr val="002060"/>
                </a:solidFill>
                <a:latin typeface="Cambria Math" pitchFamily="18" charset="0"/>
                <a:ea typeface="Cambria Math" pitchFamily="18" charset="0"/>
              </a:rPr>
              <a:t>2</a:t>
            </a:r>
            <a:r>
              <a:rPr lang="en-US" sz="2800" b="1" dirty="0" smtClean="0">
                <a:solidFill>
                  <a:srgbClr val="002060"/>
                </a:solidFill>
                <a:latin typeface="Cambria Math" pitchFamily="18" charset="0"/>
                <a:ea typeface="Cambria Math" pitchFamily="18" charset="0"/>
              </a:rPr>
              <a:t>O</a:t>
            </a:r>
            <a:r>
              <a:rPr lang="en-US" sz="2800" b="1" baseline="-25000" dirty="0" smtClean="0">
                <a:solidFill>
                  <a:srgbClr val="002060"/>
                </a:solidFill>
                <a:latin typeface="Cambria Math" pitchFamily="18" charset="0"/>
                <a:ea typeface="Cambria Math" pitchFamily="18" charset="0"/>
              </a:rPr>
              <a:t>3</a:t>
            </a:r>
            <a:r>
              <a:rPr lang="en-US" sz="2800" b="1" dirty="0" smtClean="0">
                <a:solidFill>
                  <a:srgbClr val="002060"/>
                </a:solidFill>
                <a:latin typeface="Cambria Math" pitchFamily="18" charset="0"/>
                <a:ea typeface="Cambria Math" pitchFamily="18" charset="0"/>
              </a:rPr>
              <a:t> </a:t>
            </a:r>
            <a:r>
              <a:rPr lang="en-US" sz="2800" b="1" dirty="0">
                <a:solidFill>
                  <a:srgbClr val="002060"/>
                </a:solidFill>
                <a:latin typeface="Cambria Math" pitchFamily="18" charset="0"/>
                <a:ea typeface="Cambria Math" pitchFamily="18" charset="0"/>
              </a:rPr>
              <a:t>+ </a:t>
            </a:r>
            <a:r>
              <a:rPr lang="en-US" sz="2800" b="1" dirty="0" smtClean="0">
                <a:solidFill>
                  <a:srgbClr val="002060"/>
                </a:solidFill>
                <a:latin typeface="Cambria Math" pitchFamily="18" charset="0"/>
                <a:ea typeface="Cambria Math" pitchFamily="18" charset="0"/>
              </a:rPr>
              <a:t>6HCl </a:t>
            </a:r>
            <a:r>
              <a:rPr lang="en-US" sz="2800" b="1" dirty="0">
                <a:solidFill>
                  <a:srgbClr val="002060"/>
                </a:solidFill>
                <a:latin typeface="Cambria Math" pitchFamily="18" charset="0"/>
                <a:ea typeface="Cambria Math" pitchFamily="18" charset="0"/>
                <a:sym typeface="Wingdings" pitchFamily="2" charset="2"/>
              </a:rPr>
              <a:t> 2AlCl</a:t>
            </a:r>
            <a:r>
              <a:rPr lang="en-US" sz="2800" b="1" baseline="-25000" dirty="0">
                <a:solidFill>
                  <a:srgbClr val="002060"/>
                </a:solidFill>
                <a:latin typeface="Cambria Math" pitchFamily="18" charset="0"/>
                <a:ea typeface="Cambria Math" pitchFamily="18" charset="0"/>
                <a:sym typeface="Wingdings" pitchFamily="2" charset="2"/>
              </a:rPr>
              <a:t>3</a:t>
            </a:r>
            <a:r>
              <a:rPr lang="en-US" sz="2800" b="1" dirty="0">
                <a:solidFill>
                  <a:srgbClr val="002060"/>
                </a:solidFill>
                <a:latin typeface="Cambria Math" pitchFamily="18" charset="0"/>
                <a:ea typeface="Cambria Math" pitchFamily="18" charset="0"/>
                <a:sym typeface="Wingdings" pitchFamily="2" charset="2"/>
              </a:rPr>
              <a:t> + </a:t>
            </a:r>
            <a:r>
              <a:rPr lang="en-US" sz="2800" b="1" dirty="0" smtClean="0">
                <a:solidFill>
                  <a:srgbClr val="002060"/>
                </a:solidFill>
                <a:latin typeface="Cambria Math" pitchFamily="18" charset="0"/>
                <a:ea typeface="Cambria Math" pitchFamily="18" charset="0"/>
                <a:sym typeface="Wingdings" pitchFamily="2" charset="2"/>
              </a:rPr>
              <a:t>3H</a:t>
            </a:r>
            <a:r>
              <a:rPr lang="en-US" sz="2800" b="1" baseline="-25000" dirty="0" smtClean="0">
                <a:solidFill>
                  <a:srgbClr val="002060"/>
                </a:solidFill>
                <a:latin typeface="Cambria Math" pitchFamily="18" charset="0"/>
                <a:ea typeface="Cambria Math" pitchFamily="18" charset="0"/>
                <a:sym typeface="Wingdings" pitchFamily="2" charset="2"/>
              </a:rPr>
              <a:t>2</a:t>
            </a:r>
            <a:r>
              <a:rPr lang="en-US" sz="2800" b="1" dirty="0" smtClean="0">
                <a:solidFill>
                  <a:srgbClr val="002060"/>
                </a:solidFill>
                <a:latin typeface="Cambria Math" pitchFamily="18" charset="0"/>
                <a:ea typeface="Cambria Math" pitchFamily="18" charset="0"/>
                <a:sym typeface="Wingdings" pitchFamily="2" charset="2"/>
              </a:rPr>
              <a:t>O</a:t>
            </a:r>
            <a:r>
              <a:rPr lang="bn-IN" sz="2800" dirty="0" smtClean="0"/>
              <a:t> </a:t>
            </a:r>
            <a:endParaRPr lang="en-US" sz="2800" dirty="0"/>
          </a:p>
          <a:p>
            <a:endParaRPr lang="en-US" sz="2800" dirty="0"/>
          </a:p>
        </p:txBody>
      </p:sp>
      <p:sp>
        <p:nvSpPr>
          <p:cNvPr id="3" name="TextBox 2"/>
          <p:cNvSpPr txBox="1"/>
          <p:nvPr/>
        </p:nvSpPr>
        <p:spPr>
          <a:xfrm>
            <a:off x="374074" y="4459147"/>
            <a:ext cx="11409218" cy="1077218"/>
          </a:xfrm>
          <a:prstGeom prst="rect">
            <a:avLst/>
          </a:prstGeom>
          <a:noFill/>
        </p:spPr>
        <p:txBody>
          <a:bodyPr wrap="square" rtlCol="0">
            <a:spAutoFit/>
          </a:bodyPr>
          <a:lstStyle/>
          <a:p>
            <a:r>
              <a:rPr lang="bn-IN" sz="3200" dirty="0" smtClean="0"/>
              <a:t>সমতা হয়েগেছে তাই সমান চিহ্ন ব্যবহার করব –</a:t>
            </a:r>
          </a:p>
          <a:p>
            <a:pPr lvl="4"/>
            <a:r>
              <a:rPr lang="bn-IN" sz="3200" dirty="0" smtClean="0"/>
              <a:t>  </a:t>
            </a:r>
            <a:r>
              <a:rPr lang="en-US" sz="3200" b="1" dirty="0">
                <a:solidFill>
                  <a:srgbClr val="002060"/>
                </a:solidFill>
                <a:latin typeface="Cambria Math" pitchFamily="18" charset="0"/>
                <a:ea typeface="Cambria Math" pitchFamily="18" charset="0"/>
              </a:rPr>
              <a:t>Al</a:t>
            </a:r>
            <a:r>
              <a:rPr lang="en-US" sz="3200" b="1" baseline="-25000" dirty="0">
                <a:solidFill>
                  <a:srgbClr val="002060"/>
                </a:solidFill>
                <a:latin typeface="Cambria Math" pitchFamily="18" charset="0"/>
                <a:ea typeface="Cambria Math" pitchFamily="18" charset="0"/>
              </a:rPr>
              <a:t>2</a:t>
            </a:r>
            <a:r>
              <a:rPr lang="en-US" sz="3200" b="1" dirty="0">
                <a:solidFill>
                  <a:srgbClr val="002060"/>
                </a:solidFill>
                <a:latin typeface="Cambria Math" pitchFamily="18" charset="0"/>
                <a:ea typeface="Cambria Math" pitchFamily="18" charset="0"/>
              </a:rPr>
              <a:t>O</a:t>
            </a:r>
            <a:r>
              <a:rPr lang="en-US" sz="3200" b="1" baseline="-25000" dirty="0">
                <a:solidFill>
                  <a:srgbClr val="002060"/>
                </a:solidFill>
                <a:latin typeface="Cambria Math" pitchFamily="18" charset="0"/>
                <a:ea typeface="Cambria Math" pitchFamily="18" charset="0"/>
              </a:rPr>
              <a:t>3</a:t>
            </a:r>
            <a:r>
              <a:rPr lang="en-US" sz="3200" b="1" dirty="0">
                <a:solidFill>
                  <a:srgbClr val="002060"/>
                </a:solidFill>
                <a:latin typeface="Cambria Math" pitchFamily="18" charset="0"/>
                <a:ea typeface="Cambria Math" pitchFamily="18" charset="0"/>
              </a:rPr>
              <a:t> + 6HCl </a:t>
            </a:r>
            <a:r>
              <a:rPr lang="bn-IN" sz="3200" b="1" dirty="0" smtClean="0">
                <a:solidFill>
                  <a:srgbClr val="002060"/>
                </a:solidFill>
                <a:latin typeface="Cambria Math" pitchFamily="18" charset="0"/>
                <a:ea typeface="Cambria Math" pitchFamily="18" charset="0"/>
              </a:rPr>
              <a:t> </a:t>
            </a:r>
            <a:r>
              <a:rPr lang="bn-IN" sz="3200" b="1" dirty="0" smtClean="0">
                <a:solidFill>
                  <a:srgbClr val="002060"/>
                </a:solidFill>
                <a:latin typeface="Cambria Math" pitchFamily="18" charset="0"/>
                <a:ea typeface="Cambria Math" pitchFamily="18" charset="0"/>
                <a:sym typeface="Wingdings" pitchFamily="2" charset="2"/>
              </a:rPr>
              <a:t>= </a:t>
            </a:r>
            <a:r>
              <a:rPr lang="en-US" sz="3200" b="1" dirty="0" smtClean="0">
                <a:solidFill>
                  <a:srgbClr val="002060"/>
                </a:solidFill>
                <a:latin typeface="Cambria Math" pitchFamily="18" charset="0"/>
                <a:ea typeface="Cambria Math" pitchFamily="18" charset="0"/>
                <a:sym typeface="Wingdings" pitchFamily="2" charset="2"/>
              </a:rPr>
              <a:t>2AlCl</a:t>
            </a:r>
            <a:r>
              <a:rPr lang="en-US" sz="3200" b="1" baseline="-25000" dirty="0" smtClean="0">
                <a:solidFill>
                  <a:srgbClr val="002060"/>
                </a:solidFill>
                <a:latin typeface="Cambria Math" pitchFamily="18" charset="0"/>
                <a:ea typeface="Cambria Math" pitchFamily="18" charset="0"/>
                <a:sym typeface="Wingdings" pitchFamily="2" charset="2"/>
              </a:rPr>
              <a:t>3</a:t>
            </a:r>
            <a:r>
              <a:rPr lang="en-US" sz="3200" b="1" dirty="0" smtClean="0">
                <a:solidFill>
                  <a:srgbClr val="002060"/>
                </a:solidFill>
                <a:latin typeface="Cambria Math" pitchFamily="18" charset="0"/>
                <a:ea typeface="Cambria Math" pitchFamily="18" charset="0"/>
                <a:sym typeface="Wingdings" pitchFamily="2" charset="2"/>
              </a:rPr>
              <a:t> </a:t>
            </a:r>
            <a:r>
              <a:rPr lang="en-US" sz="3200" b="1" dirty="0">
                <a:solidFill>
                  <a:srgbClr val="002060"/>
                </a:solidFill>
                <a:latin typeface="Cambria Math" pitchFamily="18" charset="0"/>
                <a:ea typeface="Cambria Math" pitchFamily="18" charset="0"/>
                <a:sym typeface="Wingdings" pitchFamily="2" charset="2"/>
              </a:rPr>
              <a:t>+ 3H</a:t>
            </a:r>
            <a:r>
              <a:rPr lang="en-US" sz="3200" b="1" baseline="-25000" dirty="0">
                <a:solidFill>
                  <a:srgbClr val="002060"/>
                </a:solidFill>
                <a:latin typeface="Cambria Math" pitchFamily="18" charset="0"/>
                <a:ea typeface="Cambria Math" pitchFamily="18" charset="0"/>
                <a:sym typeface="Wingdings" pitchFamily="2" charset="2"/>
              </a:rPr>
              <a:t>2</a:t>
            </a:r>
            <a:r>
              <a:rPr lang="en-US" sz="3200" b="1" dirty="0">
                <a:solidFill>
                  <a:srgbClr val="002060"/>
                </a:solidFill>
                <a:latin typeface="Cambria Math" pitchFamily="18" charset="0"/>
                <a:ea typeface="Cambria Math" pitchFamily="18" charset="0"/>
                <a:sym typeface="Wingdings" pitchFamily="2" charset="2"/>
              </a:rPr>
              <a:t>O</a:t>
            </a:r>
            <a:r>
              <a:rPr lang="bn-IN" sz="3200" dirty="0"/>
              <a:t> </a:t>
            </a:r>
            <a:endParaRPr lang="en-US" sz="3200" dirty="0"/>
          </a:p>
        </p:txBody>
      </p:sp>
    </p:spTree>
    <p:extLst>
      <p:ext uri="{BB962C8B-B14F-4D97-AF65-F5344CB8AC3E}">
        <p14:creationId xmlns:p14="http://schemas.microsoft.com/office/powerpoint/2010/main" val="37765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916620" y="568876"/>
            <a:ext cx="6574221"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Rounded Rectangle 3"/>
          <p:cNvSpPr/>
          <p:nvPr/>
        </p:nvSpPr>
        <p:spPr>
          <a:xfrm>
            <a:off x="141893" y="2588175"/>
            <a:ext cx="11887200"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এসাইনমেন্টটি নিজে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10/12/2021</a:t>
            </a:fld>
            <a:endParaRPr lang="en-US" dirty="0">
              <a:solidFill>
                <a:srgbClr val="FFFF00"/>
              </a:solidFill>
            </a:endParaRPr>
          </a:p>
        </p:txBody>
      </p:sp>
    </p:spTree>
    <p:extLst>
      <p:ext uri="{BB962C8B-B14F-4D97-AF65-F5344CB8AC3E}">
        <p14:creationId xmlns:p14="http://schemas.microsoft.com/office/powerpoint/2010/main" val="1753722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4" y="65268"/>
            <a:ext cx="11698014" cy="5736441"/>
          </a:xfrm>
          <a:prstGeom prst="rect">
            <a:avLst/>
          </a:prstGeom>
        </p:spPr>
      </p:pic>
      <p:sp>
        <p:nvSpPr>
          <p:cNvPr id="3" name="TextBox 2"/>
          <p:cNvSpPr txBox="1"/>
          <p:nvPr/>
        </p:nvSpPr>
        <p:spPr>
          <a:xfrm>
            <a:off x="3468416" y="283781"/>
            <a:ext cx="4635062" cy="1107996"/>
          </a:xfrm>
          <a:prstGeom prst="rect">
            <a:avLst/>
          </a:prstGeom>
          <a:solidFill>
            <a:schemeClr val="accent5">
              <a:lumMod val="75000"/>
            </a:schemeClr>
          </a:solidFill>
          <a:scene3d>
            <a:camera prst="orthographicFront"/>
            <a:lightRig rig="threePt" dir="t"/>
          </a:scene3d>
          <a:sp3d prstMaterial="flat"/>
        </p:spPr>
        <p:txBody>
          <a:bodyPr wrap="square" rtlCol="0">
            <a:spAutoFit/>
            <a:sp3d>
              <a:bevelB w="38100" h="38100"/>
            </a:sp3d>
          </a:bodyPr>
          <a:lstStyle/>
          <a:p>
            <a:r>
              <a:rPr lang="bn-IN" sz="6600" dirty="0" smtClean="0">
                <a:solidFill>
                  <a:schemeClr val="accent4">
                    <a:lumMod val="40000"/>
                    <a:lumOff val="60000"/>
                  </a:schemeClr>
                </a:solidFill>
              </a:rPr>
              <a:t>বাড়ির কাজ </a:t>
            </a:r>
            <a:endParaRPr lang="en-US" sz="6600" dirty="0">
              <a:solidFill>
                <a:schemeClr val="accent4">
                  <a:lumMod val="40000"/>
                  <a:lumOff val="60000"/>
                </a:schemeClr>
              </a:solidFill>
            </a:endParaRPr>
          </a:p>
        </p:txBody>
      </p:sp>
      <p:sp>
        <p:nvSpPr>
          <p:cNvPr id="19" name="Rounded Rectangle 18"/>
          <p:cNvSpPr/>
          <p:nvPr/>
        </p:nvSpPr>
        <p:spPr>
          <a:xfrm>
            <a:off x="141893" y="5217459"/>
            <a:ext cx="11933566" cy="1546411"/>
          </a:xfrm>
          <a:prstGeom prst="roundRect">
            <a:avLst/>
          </a:prstGeom>
          <a:solidFill>
            <a:schemeClr val="tx1">
              <a:lumMod val="95000"/>
              <a:lumOff val="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এসাইনমেন্টের কাজ শেষ করে আগামীদিন জমা দিবে।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10/12/2021</a:t>
            </a:fld>
            <a:endParaRPr lang="en-US" dirty="0">
              <a:solidFill>
                <a:srgbClr val="FFFF00"/>
              </a:solidFill>
            </a:endParaRPr>
          </a:p>
        </p:txBody>
      </p:sp>
    </p:spTree>
    <p:extLst>
      <p:ext uri="{BB962C8B-B14F-4D97-AF65-F5344CB8AC3E}">
        <p14:creationId xmlns:p14="http://schemas.microsoft.com/office/powerpoint/2010/main" val="30518471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Round Diagonal Corner Rectangle 12"/>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sp>
        <p:nvSpPr>
          <p:cNvPr id="14" name="Round Diagonal Corner Rectangle 13"/>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grpSp>
        <p:nvGrpSpPr>
          <p:cNvPr id="15" name="Group 14"/>
          <p:cNvGrpSpPr/>
          <p:nvPr/>
        </p:nvGrpSpPr>
        <p:grpSpPr>
          <a:xfrm>
            <a:off x="349780" y="1814512"/>
            <a:ext cx="11582400" cy="4724400"/>
            <a:chOff x="705220" y="2337277"/>
            <a:chExt cx="7543800" cy="3429000"/>
          </a:xfrm>
          <a:blipFill>
            <a:blip r:embed="rId3"/>
            <a:tile tx="0" ty="0" sx="100000" sy="100000" flip="none" algn="tl"/>
          </a:blipFill>
          <a:effectLst>
            <a:outerShdw blurRad="50800" dist="38100" dir="16200000" rotWithShape="0">
              <a:prstClr val="black">
                <a:alpha val="40000"/>
              </a:prstClr>
            </a:outerShdw>
          </a:effectLst>
        </p:grpSpPr>
        <p:sp>
          <p:nvSpPr>
            <p:cNvPr id="16" name="Plaque 15"/>
            <p:cNvSpPr/>
            <p:nvPr/>
          </p:nvSpPr>
          <p:spPr>
            <a:xfrm>
              <a:off x="705220" y="2337277"/>
              <a:ext cx="7543800" cy="3429000"/>
            </a:xfrm>
            <a:prstGeom prst="plaque">
              <a:avLst/>
            </a:prstGeom>
            <a: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tile tx="0" ty="0" sx="100000" sy="100000" flip="none" algn="tl"/>
            </a:blip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7" name="TextBox 9"/>
            <p:cNvSpPr txBox="1">
              <a:spLocks noChangeArrowheads="1"/>
            </p:cNvSpPr>
            <p:nvPr/>
          </p:nvSpPr>
          <p:spPr bwMode="auto">
            <a:xfrm>
              <a:off x="804912" y="3251775"/>
              <a:ext cx="2924877" cy="1586042"/>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বি</a:t>
              </a:r>
              <a:r>
                <a:rPr lang="bn-IN"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ষয়ঃ রসায়ন-১</a:t>
              </a:r>
              <a:endPar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শ্রেণি</a:t>
              </a: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নবম ভোকেশনাল-২০২১ </a:t>
              </a: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রসায়ন অ্যাসাইনমেন্ট-০</a:t>
              </a:r>
              <a:r>
                <a:rPr lang="en-US" sz="3200" b="1" dirty="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5</a:t>
              </a:r>
              <a:endPar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দ্বাদশ সপ্তাহ</a:t>
              </a:r>
            </a:p>
          </p:txBody>
        </p:sp>
        <p:cxnSp>
          <p:nvCxnSpPr>
            <p:cNvPr id="18" name="Straight Connector 17"/>
            <p:cNvCxnSpPr/>
            <p:nvPr/>
          </p:nvCxnSpPr>
          <p:spPr>
            <a:xfrm>
              <a:off x="3729789" y="3080130"/>
              <a:ext cx="0" cy="1992086"/>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62137" y="3461657"/>
              <a:ext cx="0" cy="12954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7442" y="3578942"/>
              <a:ext cx="0" cy="11430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3957773" y="3251775"/>
              <a:ext cx="4024292" cy="2030780"/>
            </a:xfrm>
            <a:prstGeom prst="rect">
              <a:avLst/>
            </a:prstGeom>
            <a:noFill/>
          </p:spPr>
          <p:txBody>
            <a:bodyPr wrap="square" numCol="1" rtlCol="0">
              <a:prstTxWarp prst="textPlain">
                <a:avLst>
                  <a:gd name="adj" fmla="val 4955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সাজ্জাদ</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হোসেন</a:t>
              </a:r>
              <a:endParaRPr lang="bn-BD"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সহ</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কারী</a:t>
              </a:r>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শিক্ষক</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(পদার্থ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বিজ্ঞান</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পাইলট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বালিকা</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উচ্চ</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বিদ্যালয়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নারায়ণগঞ্জ</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মুঠোফোনঃ</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০১৯</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২৭-৪৭৩৩০৬</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23" name="Group 22"/>
          <p:cNvGrpSpPr/>
          <p:nvPr/>
        </p:nvGrpSpPr>
        <p:grpSpPr>
          <a:xfrm>
            <a:off x="-47827" y="0"/>
            <a:ext cx="12192000" cy="6858000"/>
            <a:chOff x="0" y="0"/>
            <a:chExt cx="9144000" cy="6858000"/>
          </a:xfrm>
        </p:grpSpPr>
        <p:sp>
          <p:nvSpPr>
            <p:cNvPr id="24" name="Frame 23"/>
            <p:cNvSpPr/>
            <p:nvPr/>
          </p:nvSpPr>
          <p:spPr>
            <a:xfrm>
              <a:off x="0" y="0"/>
              <a:ext cx="9144000" cy="6858000"/>
            </a:xfrm>
            <a:prstGeom prst="frame">
              <a:avLst>
                <a:gd name="adj1" fmla="val 1833"/>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5" name="Half Frame 24"/>
            <p:cNvSpPr/>
            <p:nvPr/>
          </p:nvSpPr>
          <p:spPr>
            <a:xfrm>
              <a:off x="228600" y="228600"/>
              <a:ext cx="304800" cy="30480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6" name="Half Frame 25"/>
            <p:cNvSpPr/>
            <p:nvPr/>
          </p:nvSpPr>
          <p:spPr>
            <a:xfrm flipV="1">
              <a:off x="228600" y="6324600"/>
              <a:ext cx="281940" cy="28956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7" name="Half Frame 26"/>
            <p:cNvSpPr/>
            <p:nvPr/>
          </p:nvSpPr>
          <p:spPr>
            <a:xfrm flipH="1" flipV="1">
              <a:off x="8610600" y="6228278"/>
              <a:ext cx="304800" cy="401122"/>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8" name="Half Frame 27"/>
            <p:cNvSpPr/>
            <p:nvPr/>
          </p:nvSpPr>
          <p:spPr>
            <a:xfrm flipH="1">
              <a:off x="8610600" y="228600"/>
              <a:ext cx="304800" cy="35814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Half Frame 28"/>
            <p:cNvSpPr/>
            <p:nvPr/>
          </p:nvSpPr>
          <p:spPr>
            <a:xfrm>
              <a:off x="76200" y="762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0" name="Half Frame 29"/>
            <p:cNvSpPr/>
            <p:nvPr/>
          </p:nvSpPr>
          <p:spPr>
            <a:xfrm rot="16200000">
              <a:off x="38100" y="60579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 name="Half Frame 30"/>
            <p:cNvSpPr/>
            <p:nvPr/>
          </p:nvSpPr>
          <p:spPr>
            <a:xfrm rot="10800000">
              <a:off x="8305800" y="6095999"/>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2" name="Half Frame 31"/>
            <p:cNvSpPr/>
            <p:nvPr/>
          </p:nvSpPr>
          <p:spPr>
            <a:xfrm rot="5400000">
              <a:off x="8343900" y="1143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33"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
        <p:nvSpPr>
          <p:cNvPr id="34" name="Footer Placeholder 21"/>
          <p:cNvSpPr>
            <a:spLocks noGrp="1"/>
          </p:cNvSpPr>
          <p:nvPr/>
        </p:nvSpPr>
        <p:spPr>
          <a:xfrm>
            <a:off x="4783520" y="6270942"/>
            <a:ext cx="2714918" cy="396875"/>
          </a:xfrm>
          <a:prstGeom prst="rect">
            <a:avLst/>
          </a:prstGeom>
        </p:spPr>
        <p:txBody>
          <a:bodyPr vert="horz" anchor="b"/>
          <a:lstStyle>
            <a:defPPr>
              <a:defRPr lang="en-US"/>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2060"/>
                </a:solidFill>
              </a:rPr>
              <a:t>sazzadhossen954@gmail.com</a:t>
            </a:r>
          </a:p>
        </p:txBody>
      </p:sp>
      <p:sp>
        <p:nvSpPr>
          <p:cNvPr id="35" name="Slide Number Placeholder 22"/>
          <p:cNvSpPr>
            <a:spLocks noGrp="1"/>
          </p:cNvSpPr>
          <p:nvPr/>
        </p:nvSpPr>
        <p:spPr>
          <a:xfrm>
            <a:off x="6505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pic>
        <p:nvPicPr>
          <p:cNvPr id="36" name="Picture 35"/>
          <p:cNvPicPr>
            <a:picLocks noChangeAspect="1"/>
          </p:cNvPicPr>
          <p:nvPr/>
        </p:nvPicPr>
        <p:blipFill>
          <a:blip r:embed="rId6">
            <a:extLst>
              <a:ext uri="{BEBA8EAE-BF5A-486C-A8C5-ECC9F3942E4B}">
                <a14:imgProps xmlns:a14="http://schemas.microsoft.com/office/drawing/2010/main">
                  <a14:imgLayer r:embed="rId7">
                    <a14:imgEffect>
                      <a14:brightnessContrast bright="-8000" contrast="7000"/>
                    </a14:imgEffect>
                  </a14:imgLayer>
                </a14:imgProps>
              </a:ext>
              <a:ext uri="{28A0092B-C50C-407E-A947-70E740481C1C}">
                <a14:useLocalDpi xmlns:a14="http://schemas.microsoft.com/office/drawing/2010/main" val="0"/>
              </a:ext>
            </a:extLst>
          </a:blip>
          <a:stretch>
            <a:fillRect/>
          </a:stretch>
        </p:blipFill>
        <p:spPr>
          <a:xfrm>
            <a:off x="8748273" y="122963"/>
            <a:ext cx="3205655" cy="2695903"/>
          </a:xfrm>
          <a:prstGeom prst="rect">
            <a:avLst/>
          </a:prstGeom>
          <a:ln>
            <a:noFill/>
          </a:ln>
          <a:effectLst>
            <a:softEdge rad="112500"/>
          </a:effectLst>
          <a:scene3d>
            <a:camera prst="orthographicFront">
              <a:rot lat="439393" lon="1528195" rev="21560628"/>
            </a:camera>
            <a:lightRig rig="threePt" dir="t"/>
          </a:scene3d>
          <a:sp3d>
            <a:bevelT w="69850" h="323850"/>
            <a:bevelB w="114300" h="215900"/>
          </a:sp3d>
        </p:spPr>
      </p:pic>
      <p:pic>
        <p:nvPicPr>
          <p:cNvPr id="37" name="Picture Placeholder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40729">
            <a:off x="709642" y="146112"/>
            <a:ext cx="2518161" cy="2002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20881469" lon="20372232" rev="1085289"/>
            </a:camera>
            <a:lightRig rig="contrasting" dir="t">
              <a:rot lat="0" lon="0" rev="3000000"/>
            </a:lightRig>
          </a:scene3d>
          <a:sp3d contourW="7620">
            <a:bevelT w="552450" h="222250"/>
            <a:bevelB w="209550" h="355600"/>
            <a:contourClr>
              <a:srgbClr val="333333"/>
            </a:contourClr>
          </a:sp3d>
        </p:spPr>
      </p:pic>
      <p:sp>
        <p:nvSpPr>
          <p:cNvPr id="38" name="Wave 37"/>
          <p:cNvSpPr/>
          <p:nvPr/>
        </p:nvSpPr>
        <p:spPr>
          <a:xfrm>
            <a:off x="3450101" y="22124"/>
            <a:ext cx="6110543" cy="1875521"/>
          </a:xfrm>
          <a:prstGeom prst="wave">
            <a:avLst/>
          </a:prstGeom>
          <a:solidFill>
            <a:srgbClr val="E824A7"/>
          </a:solidFill>
          <a:ln>
            <a:noFill/>
          </a:ln>
          <a:effectLst>
            <a:outerShdw blurRad="225425" dist="50800" dir="5220000" algn="ctr">
              <a:srgbClr val="000000">
                <a:alpha val="33000"/>
              </a:srgbClr>
            </a:outerShdw>
          </a:effectLst>
          <a:scene3d>
            <a:camera prst="perspectiveFront" fov="600000">
              <a:rot lat="21126128" lon="20031556" rev="965825"/>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উপস্থাপনায়</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838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09904" y="430100"/>
            <a:ext cx="11238158" cy="5998838"/>
          </a:xfrm>
          <a:prstGeom prst="rect">
            <a:avLst/>
          </a:prstGeom>
          <a:blipFill>
            <a:blip r:embed="rId3"/>
            <a:tile tx="0" ty="0" sx="100000" sy="100000" flip="none" algn="tl"/>
          </a:blipFill>
        </p:spPr>
      </p:pic>
      <p:sp>
        <p:nvSpPr>
          <p:cNvPr id="3" name="TextBox 2"/>
          <p:cNvSpPr txBox="1"/>
          <p:nvPr/>
        </p:nvSpPr>
        <p:spPr>
          <a:xfrm>
            <a:off x="2894255" y="1126957"/>
            <a:ext cx="3634881" cy="2065421"/>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906" y="1728536"/>
            <a:ext cx="2030892" cy="10029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8262" y="3777300"/>
            <a:ext cx="1119519" cy="1280489"/>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727" y="2330116"/>
            <a:ext cx="5153525" cy="3445041"/>
          </a:xfrm>
          <a:prstGeom prst="rect">
            <a:avLst/>
          </a:prstGeom>
          <a:effectLst>
            <a:outerShdw blurRad="76200" dir="18900000" sy="23000" kx="-1200000" algn="bl" rotWithShape="0">
              <a:schemeClr val="tx1">
                <a:alpha val="20000"/>
              </a:schemeClr>
            </a:outerShdw>
            <a:reflection blurRad="6350" stA="50000" endA="295" endPos="92000" dist="101600" dir="5400000" sy="-100000" algn="bl" rotWithShape="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574" y="2989862"/>
            <a:ext cx="1354023" cy="1183077"/>
          </a:xfrm>
          <a:prstGeom prst="rect">
            <a:avLst/>
          </a:prstGeom>
        </p:spPr>
      </p:pic>
      <p:pic>
        <p:nvPicPr>
          <p:cNvPr id="8" name="Picture 7"/>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665352" y="2502564"/>
            <a:ext cx="1642884" cy="1664896"/>
          </a:xfrm>
          <a:prstGeom prst="rect">
            <a:avLst/>
          </a:prstGeom>
        </p:spPr>
      </p:pic>
      <p:sp>
        <p:nvSpPr>
          <p:cNvPr id="9" name="Footer Placeholder 8"/>
          <p:cNvSpPr txBox="1">
            <a:spLocks/>
          </p:cNvSpPr>
          <p:nvPr/>
        </p:nvSpPr>
        <p:spPr>
          <a:xfrm>
            <a:off x="8478142" y="6428938"/>
            <a:ext cx="3169920" cy="380999"/>
          </a:xfrm>
          <a:prstGeom prst="rect">
            <a:avLst/>
          </a:prstGeom>
        </p:spPr>
        <p:txBody>
          <a:bodyPr anchor="b"/>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2060"/>
                </a:solidFill>
              </a:rPr>
              <a:t>sazzadhossen954</a:t>
            </a:r>
            <a:r>
              <a:rPr lang="en-AU" sz="1600" b="1" dirty="0" smtClean="0">
                <a:solidFill>
                  <a:srgbClr val="002060"/>
                </a:solidFill>
              </a:rPr>
              <a:t>@gmail.com</a:t>
            </a:r>
            <a:endParaRPr lang="en-AU" sz="1600" b="1" dirty="0">
              <a:solidFill>
                <a:srgbClr val="002060"/>
              </a:solidFill>
            </a:endParaRPr>
          </a:p>
        </p:txBody>
      </p:sp>
      <p:sp>
        <p:nvSpPr>
          <p:cNvPr id="10"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Tree>
    <p:extLst>
      <p:ext uri="{BB962C8B-B14F-4D97-AF65-F5344CB8AC3E}">
        <p14:creationId xmlns:p14="http://schemas.microsoft.com/office/powerpoint/2010/main" val="35335994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4049 -8.67052E-7 C 0.28581 -8.67052E-7 0.48502 0.08116 0.48502 0.18104 C 0.48502 0.28069 0.28581 0.36231 0.04049 0.36231 C -0.2043 0.36231 -0.40365 0.28069 -0.40365 0.18104 C -0.40365 0.08116 -0.2043 -8.67052E-7 0.04049 -8.67052E-7 Z " pathEditMode="relative" rAng="0" ptsTypes="fffff">
                                      <p:cBhvr>
                                        <p:cTn id="6" dur="2000" fill="hold"/>
                                        <p:tgtEl>
                                          <p:spTgt spid="3"/>
                                        </p:tgtEl>
                                        <p:attrNameLst>
                                          <p:attrName>ppt_x</p:attrName>
                                          <p:attrName>ppt_y</p:attrName>
                                        </p:attrNameLst>
                                      </p:cBhvr>
                                      <p:rCtr x="0" y="18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2.5E-6 -2.13873E-6 L -0.67109 -0.41133 " pathEditMode="relative" rAng="0" ptsTypes="AA">
                                      <p:cBhvr>
                                        <p:cTn id="10" dur="2000" fill="hold"/>
                                        <p:tgtEl>
                                          <p:spTgt spid="4"/>
                                        </p:tgtEl>
                                        <p:attrNameLst>
                                          <p:attrName>ppt_x</p:attrName>
                                          <p:attrName>ppt_y</p:attrName>
                                        </p:attrNameLst>
                                      </p:cBhvr>
                                      <p:rCtr x="-336" y="-206"/>
                                    </p:animMotion>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hold" nodeType="clickEffect">
                                  <p:stCondLst>
                                    <p:cond delay="0"/>
                                  </p:stCondLst>
                                  <p:childTnLst>
                                    <p:animMotion origin="layout" path="M 3.95833E-6 -0.12138 L -0.02214 0.15006 L -0.04297 -0.12138 L -0.06511 0.15006 L -0.08711 -0.12138 L -0.10769 0.15006 L -0.12982 -0.12138 L -0.15052 0.15006 L -0.17253 -0.12138 L -0.19467 0.15006 L -0.21524 -0.12138 L -0.23737 0.15006 L -0.25808 -0.12138 L -0.28008 0.15006 L -0.30222 -0.12138 L -0.32292 0.15006 L -0.3448 -0.12138 " pathEditMode="relative" rAng="0" ptsTypes="FFFFFFFFFFFFFFFFF">
                                      <p:cBhvr>
                                        <p:cTn id="14" dur="10000" fill="hold"/>
                                        <p:tgtEl>
                                          <p:spTgt spid="6"/>
                                        </p:tgtEl>
                                        <p:attrNameLst>
                                          <p:attrName>ppt_x</p:attrName>
                                          <p:attrName>ppt_y</p:attrName>
                                        </p:attrNameLst>
                                      </p:cBhvr>
                                      <p:rCtr x="-172"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 y="2"/>
            <a:ext cx="7620000" cy="6857998"/>
          </a:xfrm>
          <a:prstGeom prst="rect">
            <a:avLst/>
          </a:prstGeom>
        </p:spPr>
      </p:pic>
      <p:sp>
        <p:nvSpPr>
          <p:cNvPr id="7" name="Date Placeholder 20"/>
          <p:cNvSpPr>
            <a:spLocks noGrp="1"/>
          </p:cNvSpPr>
          <p:nvPr/>
        </p:nvSpPr>
        <p:spPr>
          <a:xfrm>
            <a:off x="4382814" y="6492875"/>
            <a:ext cx="1812268"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2400" b="1" smtClean="0">
                <a:solidFill>
                  <a:srgbClr val="002060"/>
                </a:solidFill>
              </a:rPr>
              <a:pPr/>
              <a:t>10/12/2021</a:t>
            </a:fld>
            <a:endParaRPr lang="en-US" sz="2000" b="1" dirty="0">
              <a:solidFill>
                <a:srgbClr val="002060"/>
              </a:solidFill>
            </a:endParaRPr>
          </a:p>
        </p:txBody>
      </p:sp>
      <p:sp>
        <p:nvSpPr>
          <p:cNvPr id="6" name="TextBox 5"/>
          <p:cNvSpPr txBox="1"/>
          <p:nvPr/>
        </p:nvSpPr>
        <p:spPr>
          <a:xfrm rot="21160186">
            <a:off x="-20695" y="1101590"/>
            <a:ext cx="7393106"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ছবিতে কি দেখতে পাচ্ছো? </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4" y="1"/>
            <a:ext cx="4571996" cy="376795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4" y="3767960"/>
            <a:ext cx="4571995" cy="3090040"/>
          </a:xfrm>
          <a:prstGeom prst="rect">
            <a:avLst/>
          </a:prstGeom>
        </p:spPr>
      </p:pic>
    </p:spTree>
    <p:extLst>
      <p:ext uri="{BB962C8B-B14F-4D97-AF65-F5344CB8AC3E}">
        <p14:creationId xmlns:p14="http://schemas.microsoft.com/office/powerpoint/2010/main" val="307593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0">
              <a:schemeClr val="bg1">
                <a:lumMod val="95000"/>
              </a:schemeClr>
            </a:gs>
            <a:gs pos="14000">
              <a:srgbClr val="C00000"/>
            </a:gs>
            <a:gs pos="37920">
              <a:schemeClr val="bg1">
                <a:lumMod val="95000"/>
              </a:schemeClr>
            </a:gs>
            <a:gs pos="48000">
              <a:schemeClr val="bg1"/>
            </a:gs>
            <a:gs pos="80000">
              <a:schemeClr val="bg1"/>
            </a:gs>
            <a:gs pos="60000">
              <a:schemeClr val="bg1"/>
            </a:gs>
            <a:gs pos="100000">
              <a:srgbClr val="00B050"/>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1" y="1392562"/>
            <a:ext cx="12191999" cy="5465438"/>
          </a:xfrm>
          <a:prstGeom prst="rect">
            <a:avLst/>
          </a:prstGeom>
        </p:spPr>
      </p:pic>
      <p:sp>
        <p:nvSpPr>
          <p:cNvPr id="5" name="TextBox 4"/>
          <p:cNvSpPr txBox="1"/>
          <p:nvPr/>
        </p:nvSpPr>
        <p:spPr>
          <a:xfrm>
            <a:off x="0" y="-53062"/>
            <a:ext cx="12192000" cy="1508105"/>
          </a:xfrm>
          <a:prstGeom prst="rect">
            <a:avLst/>
          </a:prstGeom>
          <a:solidFill>
            <a:srgbClr val="002060"/>
          </a:solidFill>
        </p:spPr>
        <p:txBody>
          <a:bodyPr wrap="square" rtlCol="0">
            <a:spAutoFit/>
          </a:bodyPr>
          <a:lstStyle/>
          <a:p>
            <a:r>
              <a:rPr lang="en-US" sz="92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Chemistry-1 Assignment</a:t>
            </a:r>
            <a:endParaRPr lang="en-US" sz="92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
        <p:nvSpPr>
          <p:cNvPr id="6" name="TextBox 5"/>
          <p:cNvSpPr txBox="1"/>
          <p:nvPr/>
        </p:nvSpPr>
        <p:spPr>
          <a:xfrm>
            <a:off x="126128" y="1735391"/>
            <a:ext cx="11981791" cy="2154436"/>
          </a:xfrm>
          <a:prstGeom prst="rect">
            <a:avLst/>
          </a:prstGeom>
          <a:noFill/>
        </p:spPr>
        <p:txBody>
          <a:bodyPr wrap="square" rtlCol="0">
            <a:spAutoFit/>
          </a:bodyPr>
          <a:lstStyle/>
          <a:p>
            <a:r>
              <a:rPr lang="bn-IN" sz="1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নবম				ভোক</a:t>
            </a:r>
            <a:endParaRPr lang="en-US" sz="13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
        <p:nvSpPr>
          <p:cNvPr id="2" name="TextBox 1"/>
          <p:cNvSpPr txBox="1"/>
          <p:nvPr/>
        </p:nvSpPr>
        <p:spPr>
          <a:xfrm>
            <a:off x="3872011" y="265758"/>
            <a:ext cx="5239265" cy="4508927"/>
          </a:xfrm>
          <a:prstGeom prst="rect">
            <a:avLst/>
          </a:prstGeom>
          <a:noFill/>
        </p:spPr>
        <p:txBody>
          <a:bodyPr wrap="square" rtlCol="0">
            <a:spAutoFit/>
          </a:bodyPr>
          <a:lstStyle/>
          <a:p>
            <a:r>
              <a:rPr lang="en-US" sz="287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05</a:t>
            </a:r>
            <a:endParaRPr lang="en-US" sz="28700" dirty="0">
              <a:effectLst>
                <a:outerShdw blurRad="38100" dist="38100" dir="2700000" algn="tl">
                  <a:srgbClr val="000000">
                    <a:alpha val="43137"/>
                  </a:srgbClr>
                </a:outerShdw>
              </a:effectLst>
            </a:endParaRPr>
          </a:p>
        </p:txBody>
      </p:sp>
      <p:sp>
        <p:nvSpPr>
          <p:cNvPr id="3" name="TextBox 2"/>
          <p:cNvSpPr txBox="1"/>
          <p:nvPr/>
        </p:nvSpPr>
        <p:spPr>
          <a:xfrm>
            <a:off x="1" y="4089719"/>
            <a:ext cx="12076386" cy="264687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IN" sz="16600" b="1" cap="all" dirty="0" smtClean="0">
                <a:ln w="0"/>
                <a:solidFill>
                  <a:schemeClr val="accent1">
                    <a:lumMod val="60000"/>
                    <a:lumOff val="40000"/>
                  </a:schemeClr>
                </a:solidFill>
                <a:effectLst>
                  <a:reflection blurRad="12700" stA="50000" endPos="50000" dist="5000" dir="5400000" sy="-100000" rotWithShape="0"/>
                </a:effectLst>
              </a:rPr>
              <a:t>দ্বাদশ সপ্তাহ</a:t>
            </a:r>
            <a:endParaRPr lang="en-US" sz="16600" b="1" cap="all" dirty="0">
              <a:ln w="0"/>
              <a:solidFill>
                <a:schemeClr val="accent1">
                  <a:lumMod val="60000"/>
                  <a:lumOff val="4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8464124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2" cstate="print">
            <a:duotone>
              <a:schemeClr val="accent6">
                <a:shade val="45000"/>
                <a:satMod val="135000"/>
              </a:schemeClr>
              <a:prstClr val="white"/>
            </a:duotone>
          </a:blip>
          <a:stretch>
            <a:fillRect/>
          </a:stretch>
        </p:blipFill>
        <p:spPr>
          <a:xfrm>
            <a:off x="190111" y="208547"/>
            <a:ext cx="11823032" cy="6481011"/>
          </a:xfrm>
          <a:prstGeom prst="rect">
            <a:avLst/>
          </a:prstGeom>
          <a:blipFill>
            <a:blip r:embed="rId3">
              <a:duotone>
                <a:schemeClr val="accent6">
                  <a:shade val="45000"/>
                  <a:satMod val="135000"/>
                </a:schemeClr>
                <a:prstClr val="white"/>
              </a:duotone>
            </a:blip>
            <a:stretch>
              <a:fillRect/>
            </a:stretch>
          </a:blipFill>
        </p:spPr>
      </p:pic>
      <p:sp>
        <p:nvSpPr>
          <p:cNvPr id="3" name="TextBox 2"/>
          <p:cNvSpPr txBox="1"/>
          <p:nvPr/>
        </p:nvSpPr>
        <p:spPr>
          <a:xfrm>
            <a:off x="190111" y="208547"/>
            <a:ext cx="11823032" cy="6370975"/>
          </a:xfrm>
          <a:prstGeom prst="rect">
            <a:avLst/>
          </a:prstGeom>
          <a:solidFill>
            <a:schemeClr val="tx1">
              <a:lumMod val="65000"/>
              <a:lumOff val="35000"/>
            </a:schemeClr>
          </a:solidFill>
          <a:ln>
            <a:solidFill>
              <a:schemeClr val="tx1">
                <a:lumMod val="95000"/>
                <a:lumOff val="5000"/>
              </a:schemeClr>
            </a:solidFill>
          </a:ln>
          <a:scene3d>
            <a:camera prst="orthographicFront"/>
            <a:lightRig rig="threePt" dir="t"/>
          </a:scene3d>
          <a:sp3d>
            <a:bevelT/>
          </a:sp3d>
        </p:spPr>
        <p:txBody>
          <a:bodyPr wrap="square" rtlCol="0">
            <a:spAutoFit/>
          </a:bodyPr>
          <a:lstStyle/>
          <a:p>
            <a:pPr algn="ctr"/>
            <a:endParaRPr lang="bn-I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a:p>
            <a:pPr algn="ctr"/>
            <a:endParaRPr lang="bn-IN"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a:p>
            <a:pPr algn="ctr"/>
            <a:endParaRPr lang="bn-I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a:p>
            <a:pPr algn="ctr"/>
            <a:r>
              <a:rPr lang="bn-IN"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rPr>
              <a:t>“মৌল ও  যৌগমূলকের প্রতীক সংকেত ও যোজনী ব্যবহার করে রাসায়নিক সমীকরণের সমতা বিধান বিশ্লেষণ’’</a:t>
            </a:r>
            <a:endParaRPr lang="bn-I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a:p>
            <a:pPr algn="ctr"/>
            <a:endParaRPr lang="bn-I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a:p>
            <a:pPr algn="ctr"/>
            <a:endParaRPr lang="bn-I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iyam Rupali" pitchFamily="2" charset="0"/>
              <a:cs typeface="Siyam Rupali"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Tree>
    <p:extLst>
      <p:ext uri="{BB962C8B-B14F-4D97-AF65-F5344CB8AC3E}">
        <p14:creationId xmlns:p14="http://schemas.microsoft.com/office/powerpoint/2010/main" val="138138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47" y="173421"/>
            <a:ext cx="11745312" cy="6432326"/>
          </a:xfrm>
          <a:prstGeom prst="rect">
            <a:avLst/>
          </a:prstGeom>
          <a:solidFill>
            <a:srgbClr val="002060"/>
          </a:solidFill>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4" y="173421"/>
            <a:ext cx="11871435" cy="64323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24" y="173421"/>
            <a:ext cx="11871435" cy="6432326"/>
          </a:xfrm>
          <a:prstGeom prst="rect">
            <a:avLst/>
          </a:prstGeom>
        </p:spPr>
      </p:pic>
    </p:spTree>
    <p:extLst>
      <p:ext uri="{BB962C8B-B14F-4D97-AF65-F5344CB8AC3E}">
        <p14:creationId xmlns:p14="http://schemas.microsoft.com/office/powerpoint/2010/main" val="1097182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0" y="1360206"/>
            <a:ext cx="12192000" cy="5604611"/>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30000"/>
              </a:lnSpc>
            </a:pP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উক্ত</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 </a:t>
            </a:r>
            <a:endPar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মৌল ও যৌগমূলকের প্রতীক সংকেত ও যোজনী ব্যবহার করে রাসায়নিক সমীকরন লিখতে এবং সমতা বিধান করতে পারবে।</a:t>
            </a: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রাসায়নিক সমীকরণের মাত্রিক তাৎপর্য থেকে বিক্রিয়ক ও উৎপাদের ভরভিত্তিক গাণিতিক সমস্যা সমাধান করতে পারবে। </a:t>
            </a:r>
            <a:endParaRPr lang="bn-BD" b="1" dirty="0" smtClean="0">
              <a:solidFill>
                <a:schemeClr val="bg2">
                  <a:lumMod val="2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204947" y="195532"/>
            <a:ext cx="11666488" cy="1323439"/>
          </a:xfrm>
          <a:prstGeom prst="rect">
            <a:avLst/>
          </a:prstGeom>
          <a:solidFill>
            <a:schemeClr val="tx1">
              <a:lumMod val="85000"/>
              <a:lumOff val="15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80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80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10/12/2021</a:t>
            </a:fld>
            <a:endParaRPr lang="en-US" dirty="0">
              <a:solidFill>
                <a:srgbClr val="002060"/>
              </a:solidFill>
            </a:endParaRPr>
          </a:p>
        </p:txBody>
      </p:sp>
    </p:spTree>
    <p:extLst>
      <p:ext uri="{BB962C8B-B14F-4D97-AF65-F5344CB8AC3E}">
        <p14:creationId xmlns:p14="http://schemas.microsoft.com/office/powerpoint/2010/main" val="10020286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Date Placeholder 20"/>
          <p:cNvSpPr>
            <a:spLocks noGrp="1"/>
          </p:cNvSpPr>
          <p:nvPr/>
        </p:nvSpPr>
        <p:spPr>
          <a:xfrm>
            <a:off x="3207656"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2000" smtClean="0">
                <a:solidFill>
                  <a:srgbClr val="002060"/>
                </a:solidFill>
              </a:rPr>
              <a:pPr/>
              <a:t>10/12/2021</a:t>
            </a:fld>
            <a:endParaRPr lang="en-US" dirty="0">
              <a:solidFill>
                <a:srgbClr val="00206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3512" y="3583849"/>
                <a:ext cx="11836750" cy="827919"/>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০২. </a:t>
                </a:r>
                <a14:m>
                  <m:oMath xmlns:m="http://schemas.openxmlformats.org/officeDocument/2006/math">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রাসায়নিক</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সমীকরণের</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ধারণা।</m:t>
                    </m:r>
                  </m:oMath>
                </a14:m>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3512" y="3583849"/>
                <a:ext cx="11836750" cy="827919"/>
              </a:xfrm>
              <a:prstGeom prst="rect">
                <a:avLst/>
              </a:prstGeom>
              <a:blipFill rotWithShape="1">
                <a:blip r:embed="rId3"/>
                <a:stretch>
                  <a:fillRect l="-1906" t="-1471" b="-36765"/>
                </a:stretch>
              </a:blipFill>
            </p:spPr>
            <p:txBody>
              <a:bodyPr/>
              <a:lstStyle/>
              <a:p>
                <a:r>
                  <a:rPr lang="en-US">
                    <a:noFill/>
                  </a:rPr>
                  <a:t> </a:t>
                </a:r>
              </a:p>
            </p:txBody>
          </p:sp>
        </mc:Fallback>
      </mc:AlternateContent>
      <p:sp>
        <p:nvSpPr>
          <p:cNvPr id="13" name="Oval Callout 12"/>
          <p:cNvSpPr/>
          <p:nvPr/>
        </p:nvSpPr>
        <p:spPr>
          <a:xfrm>
            <a:off x="2453640" y="182881"/>
            <a:ext cx="8138160" cy="1082040"/>
          </a:xfrm>
          <a:prstGeom prst="wedgeEllipseCallout">
            <a:avLst>
              <a:gd name="adj1" fmla="val -66112"/>
              <a:gd name="adj2" fmla="val 95834"/>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নির্দেশক</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mc:AlternateContent xmlns:mc="http://schemas.openxmlformats.org/markup-compatibility/2006" xmlns:a14="http://schemas.microsoft.com/office/drawing/2010/main">
        <mc:Choice Requires="a14">
          <p:sp>
            <p:nvSpPr>
              <p:cNvPr id="7" name="TextBox 6"/>
              <p:cNvSpPr txBox="1"/>
              <p:nvPr/>
            </p:nvSpPr>
            <p:spPr>
              <a:xfrm>
                <a:off x="113513" y="4899848"/>
                <a:ext cx="11836750" cy="842731"/>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০৩.</a:t>
                </a:r>
                <a14:m>
                  <m:oMath xmlns:m="http://schemas.openxmlformats.org/officeDocument/2006/math">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রাসায়নিক</m:t>
                    </m:r>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সমীকরণের</m:t>
                    </m:r>
                  </m:oMath>
                </a14:m>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14:m>
                  <m:oMath xmlns:m="http://schemas.openxmlformats.org/officeDocument/2006/math">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সমতা</m:t>
                    </m:r>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বিধান</m:t>
                    </m:r>
                  </m:oMath>
                </a14:m>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a:t>
                </a:r>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3513" y="4899848"/>
                <a:ext cx="11836750" cy="842731"/>
              </a:xfrm>
              <a:prstGeom prst="rect">
                <a:avLst/>
              </a:prstGeom>
              <a:blipFill rotWithShape="1">
                <a:blip r:embed="rId5"/>
                <a:stretch>
                  <a:fillRect l="-1906" t="-217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3512" y="2192808"/>
                <a:ext cx="12105815" cy="765274"/>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০১. </a:t>
                </a:r>
                <a14:m>
                  <m:oMath xmlns:m="http://schemas.openxmlformats.org/officeDocument/2006/math">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মৌল</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যৌগমূলকের</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প্রতীক</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সংকেত</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যোজনীর</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ধারণা।</m:t>
                    </m:r>
                    <m:r>
                      <a:rPr lang="bn-IN" sz="36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oMath>
                </a14:m>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3512" y="2192808"/>
                <a:ext cx="12105815" cy="765274"/>
              </a:xfrm>
              <a:prstGeom prst="rect">
                <a:avLst/>
              </a:prstGeom>
              <a:blipFill rotWithShape="1">
                <a:blip r:embed="rId6"/>
                <a:stretch>
                  <a:fillRect l="-1864" t="-8800" b="-40000"/>
                </a:stretch>
              </a:blipFill>
            </p:spPr>
            <p:txBody>
              <a:bodyPr/>
              <a:lstStyle/>
              <a:p>
                <a:r>
                  <a:rPr lang="en-US">
                    <a:noFill/>
                  </a:rPr>
                  <a:t> </a:t>
                </a:r>
              </a:p>
            </p:txBody>
          </p:sp>
        </mc:Fallback>
      </mc:AlternateContent>
    </p:spTree>
    <p:extLst>
      <p:ext uri="{BB962C8B-B14F-4D97-AF65-F5344CB8AC3E}">
        <p14:creationId xmlns:p14="http://schemas.microsoft.com/office/powerpoint/2010/main" val="1794481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 y="15766"/>
            <a:ext cx="121920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IN" sz="3200" b="1" dirty="0" smtClean="0">
                <a:ln w="10541" cmpd="sng">
                  <a:solidFill>
                    <a:schemeClr val="accent1">
                      <a:shade val="88000"/>
                      <a:satMod val="110000"/>
                    </a:schemeClr>
                  </a:solidFill>
                  <a:prstDash val="solid"/>
                </a:ln>
                <a:solidFill>
                  <a:srgbClr val="002060"/>
                </a:solidFill>
              </a:rPr>
              <a:t>১ নং নির্দেশনার উত্তর</a:t>
            </a:r>
            <a:endParaRPr lang="en-US" sz="3200" b="1" dirty="0">
              <a:ln w="10541" cmpd="sng">
                <a:solidFill>
                  <a:schemeClr val="accent1">
                    <a:shade val="88000"/>
                    <a:satMod val="110000"/>
                  </a:schemeClr>
                </a:solidFill>
                <a:prstDash val="solid"/>
              </a:ln>
              <a:solidFill>
                <a:srgbClr val="002060"/>
              </a:solidFill>
            </a:endParaRPr>
          </a:p>
        </p:txBody>
      </p:sp>
      <p:sp>
        <p:nvSpPr>
          <p:cNvPr id="6" name="Date Placeholder 20"/>
          <p:cNvSpPr>
            <a:spLocks noGrp="1"/>
          </p:cNvSpPr>
          <p:nvPr/>
        </p:nvSpPr>
        <p:spPr>
          <a:xfrm>
            <a:off x="10499833" y="6356351"/>
            <a:ext cx="1692165" cy="475484"/>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1400" b="1" smtClean="0">
                <a:solidFill>
                  <a:srgbClr val="002060"/>
                </a:solidFill>
              </a:rPr>
              <a:pPr/>
              <a:t>10/12/2021</a:t>
            </a:fld>
            <a:endParaRPr lang="en-US" sz="1400" b="1" dirty="0">
              <a:solidFill>
                <a:srgbClr val="002060"/>
              </a:solidFill>
            </a:endParaRPr>
          </a:p>
        </p:txBody>
      </p:sp>
      <p:sp>
        <p:nvSpPr>
          <p:cNvPr id="4" name="Rectangle 3"/>
          <p:cNvSpPr/>
          <p:nvPr/>
        </p:nvSpPr>
        <p:spPr>
          <a:xfrm>
            <a:off x="94203" y="997531"/>
            <a:ext cx="11973105" cy="1815882"/>
          </a:xfrm>
          <a:prstGeom prst="rect">
            <a:avLst/>
          </a:prstGeom>
        </p:spPr>
        <p:txBody>
          <a:bodyPr wrap="square">
            <a:spAutoFit/>
          </a:bodyPr>
          <a:lstStyle/>
          <a:p>
            <a:r>
              <a:rPr lang="as-IN" sz="2800" dirty="0"/>
              <a:t>যে পদার্থকে রাসায়নিক উপায়ে বিশ্লেষণ করলে সেই পদার্থ ব্যতিত অন্য কোনো পদার্থ পাওয়া যায় না তাকে মৌলিক পদার্থ বা </a:t>
            </a:r>
            <a:r>
              <a:rPr lang="as-IN" sz="2800" b="1" dirty="0"/>
              <a:t>মৌল বলে</a:t>
            </a:r>
            <a:r>
              <a:rPr lang="as-IN" sz="2800" dirty="0"/>
              <a:t>। যেমন: হাইড্রোজেন, অক্সিজেন, সালফার ইত্যাদি। </a:t>
            </a:r>
            <a:r>
              <a:rPr lang="as-IN" sz="2800" dirty="0" smtClean="0"/>
              <a:t>২০১২</a:t>
            </a:r>
            <a:r>
              <a:rPr lang="en-US" sz="2800" dirty="0" smtClean="0"/>
              <a:t> </a:t>
            </a:r>
            <a:r>
              <a:rPr lang="as-IN" sz="2800" dirty="0" smtClean="0"/>
              <a:t>সাল </a:t>
            </a:r>
            <a:r>
              <a:rPr lang="as-IN" sz="2800" dirty="0"/>
              <a:t>পর্যন্ত আবিষ্কৃত </a:t>
            </a:r>
            <a:r>
              <a:rPr lang="as-IN" sz="2800" b="1" dirty="0"/>
              <a:t>মৌলের</a:t>
            </a:r>
            <a:r>
              <a:rPr lang="as-IN" sz="2800" dirty="0"/>
              <a:t> সংখ্যা ১১৮ টি</a:t>
            </a:r>
            <a:r>
              <a:rPr lang="as-IN" sz="2800" dirty="0" smtClean="0"/>
              <a:t>।</a:t>
            </a:r>
            <a:r>
              <a:rPr lang="bn-IN" sz="2800" dirty="0" smtClean="0"/>
              <a:t> যেমনঃঅক্সিজেন(</a:t>
            </a:r>
            <a:r>
              <a:rPr lang="en-US" sz="2800" dirty="0" smtClean="0"/>
              <a:t>O), </a:t>
            </a:r>
            <a:r>
              <a:rPr lang="bn-IN" sz="2800" dirty="0" smtClean="0"/>
              <a:t>নাইট্রোজেন(</a:t>
            </a:r>
            <a:r>
              <a:rPr lang="en-US" sz="2800" dirty="0" smtClean="0"/>
              <a:t>N), </a:t>
            </a:r>
            <a:r>
              <a:rPr lang="bn-IN" sz="2800" dirty="0" smtClean="0"/>
              <a:t>আয়রন(</a:t>
            </a:r>
            <a:r>
              <a:rPr lang="en-US" sz="2800" dirty="0" smtClean="0"/>
              <a:t>Fe), </a:t>
            </a:r>
            <a:r>
              <a:rPr lang="bn-IN" sz="2800" dirty="0" smtClean="0"/>
              <a:t>টিন(</a:t>
            </a:r>
            <a:r>
              <a:rPr lang="en-US" sz="2800" dirty="0" err="1" smtClean="0"/>
              <a:t>Sn</a:t>
            </a:r>
            <a:r>
              <a:rPr lang="en-US" sz="2800" dirty="0" smtClean="0"/>
              <a:t>), </a:t>
            </a:r>
            <a:r>
              <a:rPr lang="bn-IN" sz="2800" dirty="0" smtClean="0"/>
              <a:t>সিলভার(</a:t>
            </a:r>
            <a:r>
              <a:rPr lang="en-US" sz="2800" dirty="0" smtClean="0"/>
              <a:t>Ag) </a:t>
            </a:r>
            <a:r>
              <a:rPr lang="bn-IN" sz="2800" dirty="0" smtClean="0"/>
              <a:t>ইত্যাদি। </a:t>
            </a:r>
            <a:endParaRPr lang="bn-IN" sz="2800" dirty="0">
              <a:solidFill>
                <a:schemeClr val="tx1">
                  <a:lumMod val="85000"/>
                  <a:lumOff val="15000"/>
                </a:schemeClr>
              </a:solidFill>
              <a:latin typeface="Siyam Rupali" pitchFamily="2" charset="0"/>
              <a:cs typeface="Siyam Rupali" pitchFamily="2" charset="0"/>
            </a:endParaRPr>
          </a:p>
        </p:txBody>
      </p:sp>
      <p:sp>
        <p:nvSpPr>
          <p:cNvPr id="5" name="TextBox 4"/>
          <p:cNvSpPr txBox="1"/>
          <p:nvPr/>
        </p:nvSpPr>
        <p:spPr>
          <a:xfrm>
            <a:off x="63590" y="574714"/>
            <a:ext cx="1402603" cy="584775"/>
          </a:xfrm>
          <a:prstGeom prst="rect">
            <a:avLst/>
          </a:prstGeom>
          <a:noFill/>
        </p:spPr>
        <p:txBody>
          <a:bodyPr wrap="square" rtlCol="0">
            <a:spAutoFit/>
          </a:bodyPr>
          <a:lstStyle/>
          <a:p>
            <a:r>
              <a:rPr lang="bn-IN" sz="3200" b="1" dirty="0" smtClean="0"/>
              <a:t>মৌলঃ </a:t>
            </a:r>
            <a:endParaRPr lang="en-US" sz="3200" b="1" dirty="0"/>
          </a:p>
        </p:txBody>
      </p:sp>
      <p:sp>
        <p:nvSpPr>
          <p:cNvPr id="14" name="TextBox 13"/>
          <p:cNvSpPr txBox="1"/>
          <p:nvPr/>
        </p:nvSpPr>
        <p:spPr>
          <a:xfrm>
            <a:off x="171414" y="2547342"/>
            <a:ext cx="2464866" cy="584775"/>
          </a:xfrm>
          <a:prstGeom prst="rect">
            <a:avLst/>
          </a:prstGeom>
          <a:noFill/>
        </p:spPr>
        <p:txBody>
          <a:bodyPr wrap="square" rtlCol="0">
            <a:spAutoFit/>
          </a:bodyPr>
          <a:lstStyle/>
          <a:p>
            <a:r>
              <a:rPr lang="bn-IN" sz="3200" b="1" dirty="0" smtClean="0"/>
              <a:t>যৌগমূলকঃ </a:t>
            </a:r>
            <a:endParaRPr lang="en-US" sz="3200" b="1" dirty="0"/>
          </a:p>
        </p:txBody>
      </p:sp>
      <p:sp>
        <p:nvSpPr>
          <p:cNvPr id="15" name="Rectangle 14"/>
          <p:cNvSpPr/>
          <p:nvPr/>
        </p:nvSpPr>
        <p:spPr>
          <a:xfrm>
            <a:off x="195873" y="2990020"/>
            <a:ext cx="11871435" cy="3970318"/>
          </a:xfrm>
          <a:prstGeom prst="rect">
            <a:avLst/>
          </a:prstGeom>
        </p:spPr>
        <p:txBody>
          <a:bodyPr wrap="square">
            <a:spAutoFit/>
          </a:bodyPr>
          <a:lstStyle/>
          <a:p>
            <a:r>
              <a:rPr lang="as-IN" sz="2800" dirty="0"/>
              <a:t>একাধিক মৌলের একাধিক পরমাণুর সমন্বয়ে গঠিত একটি পরমাণু গুচ্ছ যা একটি আয়নের ন্যায় আচরণ করে এবং বিক্রিয়া শেষে অপরিবর্তিত থাকে, সেসব পরমাণু গুচ্ছকে যৌগমূলক বলে।</a:t>
            </a:r>
          </a:p>
          <a:p>
            <a:r>
              <a:rPr lang="as-IN" sz="2800" dirty="0"/>
              <a:t>যেমনঃ সালফেট (</a:t>
            </a:r>
            <a:r>
              <a:rPr lang="en-US" sz="2800" dirty="0"/>
              <a:t>SO₄² - ) </a:t>
            </a:r>
            <a:r>
              <a:rPr lang="as-IN" sz="2800" dirty="0"/>
              <a:t>যৌগমূলক। কারণ এখানে সালফার ও অক্সিজেন এই দুটি মৌলের পাঁচটি পরমাণু যুক্ত হয়ে একটি পরমাণু গুচ্ছ গঠন করে যার নির্দিষ্ট আধান -2 আছে।</a:t>
            </a:r>
          </a:p>
          <a:p>
            <a:r>
              <a:rPr lang="as-IN" sz="2800" dirty="0"/>
              <a:t>যৌগমূলকের যে চার্জ বা আধান থাকে সেই চার্জ বা আধান থেকে ধনাত্মক </a:t>
            </a:r>
            <a:r>
              <a:rPr lang="as-IN" sz="2800" dirty="0" smtClean="0"/>
              <a:t>বা</a:t>
            </a:r>
            <a:r>
              <a:rPr lang="as-IN" sz="2800" dirty="0"/>
              <a:t> ঋণাত্মক চিহ্ন বাদ দিলে যে সংখ্যাটি থাকে তাই ঐ যৌগমূলকের যোজনী নির্দেশ করে।</a:t>
            </a:r>
            <a:endParaRPr lang="en-US" sz="2800" dirty="0"/>
          </a:p>
        </p:txBody>
      </p:sp>
      <p:sp>
        <p:nvSpPr>
          <p:cNvPr id="16" name="Rectangle 15"/>
          <p:cNvSpPr/>
          <p:nvPr/>
        </p:nvSpPr>
        <p:spPr>
          <a:xfrm>
            <a:off x="83127" y="15766"/>
            <a:ext cx="12032674" cy="6986528"/>
          </a:xfrm>
          <a:prstGeom prst="rect">
            <a:avLst/>
          </a:prstGeom>
        </p:spPr>
        <p:txBody>
          <a:bodyPr wrap="square">
            <a:spAutoFit/>
          </a:bodyPr>
          <a:lstStyle/>
          <a:p>
            <a:r>
              <a:rPr lang="as-IN" sz="2800" dirty="0" smtClean="0"/>
              <a:t>যেমনঃ </a:t>
            </a:r>
            <a:r>
              <a:rPr lang="as-IN" sz="2800" dirty="0"/>
              <a:t>কার্বনেট (</a:t>
            </a:r>
            <a:r>
              <a:rPr lang="en-US" sz="2800" dirty="0"/>
              <a:t>CO₃</a:t>
            </a:r>
            <a:r>
              <a:rPr lang="en-US" sz="2800" dirty="0" smtClean="0"/>
              <a:t>²</a:t>
            </a:r>
            <a:r>
              <a:rPr lang="en-US" sz="2800" baseline="30000" dirty="0" smtClean="0"/>
              <a:t>-</a:t>
            </a:r>
            <a:r>
              <a:rPr lang="en-US" sz="2800" dirty="0" smtClean="0"/>
              <a:t>) </a:t>
            </a:r>
            <a:r>
              <a:rPr lang="as-IN" sz="2800" dirty="0"/>
              <a:t>যৌগমূলকের আধান বা চার্জ -</a:t>
            </a:r>
            <a:r>
              <a:rPr lang="as-IN" sz="2800" dirty="0" smtClean="0"/>
              <a:t>2 </a:t>
            </a:r>
            <a:r>
              <a:rPr lang="as-IN" sz="2800" dirty="0"/>
              <a:t>এখান থেকে ঋণাত্মক (-) চিহ্ন টি বাদ দিলে দুই (2) থাকে। এই দুই হচ্ছে কার্বনেট যৌগমূলকের যোজনী।</a:t>
            </a:r>
          </a:p>
          <a:p>
            <a:r>
              <a:rPr lang="as-IN" sz="2800" dirty="0"/>
              <a:t>নিচে কিছু যৌগমূলকের নাম, সংকেত, যোজনী, জারণ সংখ্যা যথাক্রমে দেওয়া </a:t>
            </a:r>
            <a:r>
              <a:rPr lang="as-IN" sz="2800" dirty="0" smtClean="0"/>
              <a:t>হলঃ</a:t>
            </a:r>
            <a:r>
              <a:rPr lang="as-IN" sz="2800" dirty="0"/>
              <a:t/>
            </a:r>
            <a:br>
              <a:rPr lang="as-IN" sz="2800" dirty="0"/>
            </a:br>
            <a:r>
              <a:rPr lang="as-IN" sz="2800" dirty="0"/>
              <a:t>হাইড্রোক্সিল, </a:t>
            </a:r>
            <a:r>
              <a:rPr lang="en-US" sz="2800" dirty="0" smtClean="0"/>
              <a:t>		OH</a:t>
            </a:r>
            <a:r>
              <a:rPr lang="en-US" sz="2800" baseline="30000" dirty="0" smtClean="0"/>
              <a:t>-</a:t>
            </a:r>
            <a:r>
              <a:rPr lang="en-US" sz="2800" dirty="0" smtClean="0"/>
              <a:t>		 	1</a:t>
            </a:r>
            <a:r>
              <a:rPr lang="en-US" sz="2800" dirty="0"/>
              <a:t>, </a:t>
            </a:r>
            <a:r>
              <a:rPr lang="en-US" sz="2800" dirty="0" smtClean="0"/>
              <a:t>			-</a:t>
            </a:r>
            <a:r>
              <a:rPr lang="en-US" sz="2800" dirty="0"/>
              <a:t>1.</a:t>
            </a:r>
            <a:br>
              <a:rPr lang="en-US" sz="2800" dirty="0"/>
            </a:br>
            <a:r>
              <a:rPr lang="as-IN" sz="2800" dirty="0"/>
              <a:t>নাইট্রেট. </a:t>
            </a:r>
            <a:r>
              <a:rPr lang="en-US" sz="2800" dirty="0" smtClean="0"/>
              <a:t>			NO₃</a:t>
            </a:r>
            <a:r>
              <a:rPr lang="en-US" sz="2800" baseline="30000" dirty="0" smtClean="0"/>
              <a:t>-</a:t>
            </a:r>
            <a:r>
              <a:rPr lang="en-US" sz="2800" dirty="0" smtClean="0"/>
              <a:t> 			1,			-</a:t>
            </a:r>
            <a:r>
              <a:rPr lang="en-US" sz="2800" dirty="0"/>
              <a:t>1.</a:t>
            </a:r>
            <a:br>
              <a:rPr lang="en-US" sz="2800" dirty="0"/>
            </a:br>
            <a:r>
              <a:rPr lang="as-IN" sz="2800" dirty="0"/>
              <a:t>নাইট্রাইট </a:t>
            </a:r>
            <a:r>
              <a:rPr lang="en-US" sz="2800" dirty="0" smtClean="0"/>
              <a:t>			NO₂</a:t>
            </a:r>
            <a:r>
              <a:rPr lang="en-US" sz="2800" baseline="30000" dirty="0" smtClean="0"/>
              <a:t>-</a:t>
            </a:r>
            <a:r>
              <a:rPr lang="en-US" sz="2800" dirty="0" smtClean="0"/>
              <a:t> 			1</a:t>
            </a:r>
            <a:r>
              <a:rPr lang="en-US" sz="2800" dirty="0"/>
              <a:t>, </a:t>
            </a:r>
            <a:r>
              <a:rPr lang="en-US" sz="2800" dirty="0" smtClean="0"/>
              <a:t>			-</a:t>
            </a:r>
            <a:r>
              <a:rPr lang="en-US" sz="2800" dirty="0"/>
              <a:t>1.</a:t>
            </a:r>
            <a:br>
              <a:rPr lang="en-US" sz="2800" dirty="0"/>
            </a:br>
            <a:r>
              <a:rPr lang="as-IN" sz="2800" dirty="0"/>
              <a:t>বাই সালফেট </a:t>
            </a:r>
            <a:r>
              <a:rPr lang="en-US" sz="2800" dirty="0" smtClean="0"/>
              <a:t>		HSO₄</a:t>
            </a:r>
            <a:r>
              <a:rPr lang="en-US" sz="2800" baseline="30000" dirty="0" smtClean="0"/>
              <a:t>-</a:t>
            </a:r>
            <a:r>
              <a:rPr lang="en-US" sz="2800" dirty="0" smtClean="0"/>
              <a:t> 			1</a:t>
            </a:r>
            <a:r>
              <a:rPr lang="en-US" sz="2800" dirty="0"/>
              <a:t>, </a:t>
            </a:r>
            <a:r>
              <a:rPr lang="en-US" sz="2800" dirty="0" smtClean="0"/>
              <a:t>			-</a:t>
            </a:r>
            <a:r>
              <a:rPr lang="en-US" sz="2800" dirty="0"/>
              <a:t>1.</a:t>
            </a:r>
            <a:br>
              <a:rPr lang="en-US" sz="2800" dirty="0"/>
            </a:br>
            <a:r>
              <a:rPr lang="as-IN" sz="2800" dirty="0"/>
              <a:t>বাই কার্বনেট </a:t>
            </a:r>
            <a:r>
              <a:rPr lang="en-US" sz="2800" dirty="0" smtClean="0"/>
              <a:t>		HCO₃</a:t>
            </a:r>
            <a:r>
              <a:rPr lang="en-US" sz="2800" baseline="30000" dirty="0" smtClean="0"/>
              <a:t>-</a:t>
            </a:r>
            <a:r>
              <a:rPr lang="en-US" sz="2800" dirty="0" smtClean="0"/>
              <a:t> 		1</a:t>
            </a:r>
            <a:r>
              <a:rPr lang="en-US" sz="2800" dirty="0"/>
              <a:t>, </a:t>
            </a:r>
            <a:r>
              <a:rPr lang="en-US" sz="2800" dirty="0" smtClean="0"/>
              <a:t>			-</a:t>
            </a:r>
            <a:r>
              <a:rPr lang="en-US" sz="2800" dirty="0"/>
              <a:t>1.</a:t>
            </a:r>
            <a:br>
              <a:rPr lang="en-US" sz="2800" dirty="0"/>
            </a:br>
            <a:r>
              <a:rPr lang="as-IN" sz="2800" dirty="0"/>
              <a:t>সালফেট </a:t>
            </a:r>
            <a:r>
              <a:rPr lang="en-US" sz="2800" dirty="0" smtClean="0"/>
              <a:t>			SO</a:t>
            </a:r>
            <a:r>
              <a:rPr lang="en-US" sz="2800" dirty="0"/>
              <a:t>₄</a:t>
            </a:r>
            <a:r>
              <a:rPr lang="en-US" sz="2800" dirty="0" smtClean="0"/>
              <a:t>²</a:t>
            </a:r>
            <a:r>
              <a:rPr lang="en-US" sz="2800" baseline="30000" dirty="0" smtClean="0"/>
              <a:t>-</a:t>
            </a:r>
            <a:r>
              <a:rPr lang="en-US" sz="2800" dirty="0" smtClean="0"/>
              <a:t> 			2</a:t>
            </a:r>
            <a:r>
              <a:rPr lang="en-US" sz="2800" dirty="0"/>
              <a:t>, </a:t>
            </a:r>
            <a:r>
              <a:rPr lang="en-US" sz="2800" dirty="0" smtClean="0"/>
              <a:t>			-</a:t>
            </a:r>
            <a:r>
              <a:rPr lang="en-US" sz="2800" dirty="0"/>
              <a:t>2</a:t>
            </a:r>
            <a:br>
              <a:rPr lang="en-US" sz="2800" dirty="0"/>
            </a:br>
            <a:r>
              <a:rPr lang="as-IN" sz="2800" dirty="0"/>
              <a:t>সালফাইট </a:t>
            </a:r>
            <a:r>
              <a:rPr lang="en-US" sz="2800" dirty="0" smtClean="0"/>
              <a:t>			SO₃²</a:t>
            </a:r>
            <a:r>
              <a:rPr lang="en-US" sz="2800" baseline="30000" dirty="0" smtClean="0"/>
              <a:t>-</a:t>
            </a:r>
            <a:r>
              <a:rPr lang="en-US" sz="2800" dirty="0" smtClean="0"/>
              <a:t> 			2</a:t>
            </a:r>
            <a:r>
              <a:rPr lang="en-US" sz="2800" dirty="0"/>
              <a:t>, </a:t>
            </a:r>
            <a:r>
              <a:rPr lang="en-US" sz="2800" dirty="0" smtClean="0"/>
              <a:t>			-</a:t>
            </a:r>
            <a:r>
              <a:rPr lang="en-US" sz="2800" dirty="0"/>
              <a:t>2.</a:t>
            </a:r>
            <a:br>
              <a:rPr lang="en-US" sz="2800" dirty="0"/>
            </a:br>
            <a:r>
              <a:rPr lang="as-IN" sz="2800" dirty="0"/>
              <a:t>কার্বনেট </a:t>
            </a:r>
            <a:r>
              <a:rPr lang="en-US" sz="2800" dirty="0" smtClean="0"/>
              <a:t>			CO₃²</a:t>
            </a:r>
            <a:r>
              <a:rPr lang="en-US" sz="2800" baseline="30000" dirty="0" smtClean="0"/>
              <a:t>-</a:t>
            </a:r>
            <a:r>
              <a:rPr lang="en-US" sz="2800" dirty="0" smtClean="0"/>
              <a:t> 			2, 			-</a:t>
            </a:r>
            <a:r>
              <a:rPr lang="en-US" sz="2800" dirty="0"/>
              <a:t>2.</a:t>
            </a:r>
            <a:br>
              <a:rPr lang="en-US" sz="2800" dirty="0"/>
            </a:br>
            <a:r>
              <a:rPr lang="as-IN" sz="2800" dirty="0"/>
              <a:t>বাই ফসফেট </a:t>
            </a:r>
            <a:r>
              <a:rPr lang="en-US" sz="2800" dirty="0" smtClean="0"/>
              <a:t>		HPO</a:t>
            </a:r>
            <a:r>
              <a:rPr lang="en-US" sz="2800" dirty="0"/>
              <a:t>₄</a:t>
            </a:r>
            <a:r>
              <a:rPr lang="en-US" sz="2800" dirty="0" smtClean="0"/>
              <a:t>²</a:t>
            </a:r>
            <a:r>
              <a:rPr lang="en-US" sz="2800" baseline="-25000" dirty="0" smtClean="0"/>
              <a:t>- </a:t>
            </a:r>
            <a:r>
              <a:rPr lang="en-US" sz="2800" dirty="0" smtClean="0"/>
              <a:t>		2</a:t>
            </a:r>
            <a:r>
              <a:rPr lang="en-US" sz="2800" dirty="0"/>
              <a:t>, </a:t>
            </a:r>
            <a:r>
              <a:rPr lang="en-US" sz="2800" dirty="0" smtClean="0"/>
              <a:t>			-</a:t>
            </a:r>
            <a:r>
              <a:rPr lang="en-US" sz="2800" dirty="0"/>
              <a:t>2</a:t>
            </a:r>
            <a:br>
              <a:rPr lang="en-US" sz="2800" dirty="0"/>
            </a:br>
            <a:r>
              <a:rPr lang="as-IN" sz="2800" dirty="0"/>
              <a:t>ফসফেট </a:t>
            </a:r>
            <a:r>
              <a:rPr lang="en-US" sz="2800" dirty="0" smtClean="0"/>
              <a:t>			PO₄³</a:t>
            </a:r>
            <a:r>
              <a:rPr lang="en-US" sz="2800" baseline="30000" dirty="0" smtClean="0"/>
              <a:t>-</a:t>
            </a:r>
            <a:r>
              <a:rPr lang="en-US" sz="2800" dirty="0" smtClean="0"/>
              <a:t> 			3</a:t>
            </a:r>
            <a:r>
              <a:rPr lang="en-US" sz="2800" dirty="0"/>
              <a:t>, </a:t>
            </a:r>
            <a:r>
              <a:rPr lang="en-US" sz="2800" dirty="0" smtClean="0"/>
              <a:t>			-</a:t>
            </a:r>
            <a:r>
              <a:rPr lang="en-US" sz="2800" dirty="0"/>
              <a:t>3. </a:t>
            </a:r>
            <a:endParaRPr lang="en-US" sz="2800" dirty="0" smtClean="0"/>
          </a:p>
          <a:p>
            <a:r>
              <a:rPr lang="as-IN" sz="2800" dirty="0" smtClean="0"/>
              <a:t>অ্যামোনিয়াম </a:t>
            </a:r>
            <a:r>
              <a:rPr lang="en-US" sz="2800" dirty="0" smtClean="0"/>
              <a:t>		NH</a:t>
            </a:r>
            <a:r>
              <a:rPr lang="en-US" sz="2800" dirty="0"/>
              <a:t>₄</a:t>
            </a:r>
            <a:r>
              <a:rPr lang="en-US" sz="2800" baseline="30000" dirty="0"/>
              <a:t>+</a:t>
            </a:r>
            <a:r>
              <a:rPr lang="en-US" sz="2800" dirty="0"/>
              <a:t> </a:t>
            </a:r>
            <a:r>
              <a:rPr lang="en-US" sz="2800" dirty="0" smtClean="0"/>
              <a:t>			1</a:t>
            </a:r>
            <a:r>
              <a:rPr lang="en-US" sz="2800" dirty="0"/>
              <a:t>, </a:t>
            </a:r>
            <a:r>
              <a:rPr lang="en-US" sz="2800" dirty="0" smtClean="0"/>
              <a:t>			+</a:t>
            </a:r>
            <a:r>
              <a:rPr lang="en-US" sz="2800" dirty="0"/>
              <a:t>1 </a:t>
            </a:r>
            <a:endParaRPr lang="en-US" sz="2800" dirty="0" smtClean="0"/>
          </a:p>
          <a:p>
            <a:r>
              <a:rPr lang="as-IN" sz="2800" dirty="0" smtClean="0"/>
              <a:t>ফসফোনিয়াম</a:t>
            </a:r>
            <a:r>
              <a:rPr lang="as-IN" sz="2800" dirty="0"/>
              <a:t>. </a:t>
            </a:r>
            <a:r>
              <a:rPr lang="en-US" sz="2800" dirty="0" smtClean="0"/>
              <a:t>		PH</a:t>
            </a:r>
            <a:r>
              <a:rPr lang="en-US" sz="2800" dirty="0"/>
              <a:t>₄</a:t>
            </a:r>
            <a:r>
              <a:rPr lang="en-US" sz="2800" baseline="30000" dirty="0"/>
              <a:t>+</a:t>
            </a:r>
            <a:r>
              <a:rPr lang="en-US" sz="2800" dirty="0"/>
              <a:t> </a:t>
            </a:r>
            <a:r>
              <a:rPr lang="en-US" sz="2800" dirty="0" smtClean="0"/>
              <a:t>			1</a:t>
            </a:r>
            <a:r>
              <a:rPr lang="en-US" sz="2800" dirty="0"/>
              <a:t>, </a:t>
            </a:r>
            <a:r>
              <a:rPr lang="en-US" sz="2800" dirty="0" smtClean="0"/>
              <a:t>			+</a:t>
            </a:r>
            <a:r>
              <a:rPr lang="en-US" sz="2800" dirty="0"/>
              <a:t>1.</a:t>
            </a:r>
          </a:p>
        </p:txBody>
      </p:sp>
      <p:sp>
        <p:nvSpPr>
          <p:cNvPr id="18" name="TextBox 17"/>
          <p:cNvSpPr txBox="1"/>
          <p:nvPr/>
        </p:nvSpPr>
        <p:spPr>
          <a:xfrm>
            <a:off x="158421" y="3781601"/>
            <a:ext cx="2028233" cy="584775"/>
          </a:xfrm>
          <a:prstGeom prst="rect">
            <a:avLst/>
          </a:prstGeom>
          <a:noFill/>
        </p:spPr>
        <p:txBody>
          <a:bodyPr wrap="square" rtlCol="0">
            <a:spAutoFit/>
          </a:bodyPr>
          <a:lstStyle/>
          <a:p>
            <a:r>
              <a:rPr lang="bn-IN" sz="3200" b="1" dirty="0" smtClean="0"/>
              <a:t>সংকেতঃ  </a:t>
            </a:r>
            <a:endParaRPr lang="en-US" sz="3200" b="1" dirty="0"/>
          </a:p>
        </p:txBody>
      </p:sp>
      <p:sp>
        <p:nvSpPr>
          <p:cNvPr id="19" name="TextBox 18"/>
          <p:cNvSpPr txBox="1"/>
          <p:nvPr/>
        </p:nvSpPr>
        <p:spPr>
          <a:xfrm>
            <a:off x="158421" y="285239"/>
            <a:ext cx="1872929" cy="584775"/>
          </a:xfrm>
          <a:prstGeom prst="rect">
            <a:avLst/>
          </a:prstGeom>
          <a:noFill/>
        </p:spPr>
        <p:txBody>
          <a:bodyPr wrap="square" rtlCol="0">
            <a:spAutoFit/>
          </a:bodyPr>
          <a:lstStyle/>
          <a:p>
            <a:r>
              <a:rPr lang="bn-IN" sz="3200" b="1" dirty="0" smtClean="0"/>
              <a:t>প্রতীকঃ  </a:t>
            </a:r>
            <a:endParaRPr lang="en-US" sz="3200" b="1" dirty="0"/>
          </a:p>
        </p:txBody>
      </p:sp>
      <p:sp>
        <p:nvSpPr>
          <p:cNvPr id="20" name="TextBox 19"/>
          <p:cNvSpPr txBox="1"/>
          <p:nvPr/>
        </p:nvSpPr>
        <p:spPr>
          <a:xfrm>
            <a:off x="208257" y="876997"/>
            <a:ext cx="11722379" cy="2677656"/>
          </a:xfrm>
          <a:prstGeom prst="rect">
            <a:avLst/>
          </a:prstGeom>
          <a:noFill/>
        </p:spPr>
        <p:txBody>
          <a:bodyPr wrap="square" rtlCol="0">
            <a:spAutoFit/>
          </a:bodyPr>
          <a:lstStyle/>
          <a:p>
            <a:r>
              <a:rPr lang="as-IN" sz="2800" dirty="0"/>
              <a:t>কোন মৌলের পূর্ণ নামের সংক্ষিপ্ত রূপকে ঐ মৌলের প্রতীক বলে। </a:t>
            </a:r>
            <a:endParaRPr lang="bn-IN" sz="2800" dirty="0" smtClean="0"/>
          </a:p>
          <a:p>
            <a:r>
              <a:rPr lang="as-IN" sz="2800" dirty="0" smtClean="0"/>
              <a:t>প্রতীক </a:t>
            </a:r>
            <a:r>
              <a:rPr lang="as-IN" sz="2800" dirty="0"/>
              <a:t>মৌলের 1টি পরমাণুকে প্রকাশ করে। </a:t>
            </a:r>
            <a:endParaRPr lang="bn-IN" sz="2800" dirty="0" smtClean="0"/>
          </a:p>
          <a:p>
            <a:r>
              <a:rPr lang="as-IN" sz="2800" dirty="0" smtClean="0"/>
              <a:t>যেমন </a:t>
            </a:r>
            <a:r>
              <a:rPr lang="as-IN" sz="2800" dirty="0"/>
              <a:t>: অক্সিজেন (</a:t>
            </a:r>
            <a:r>
              <a:rPr lang="en-US" sz="2800" dirty="0"/>
              <a:t>Oxygen) </a:t>
            </a:r>
            <a:r>
              <a:rPr lang="as-IN" sz="2800" dirty="0"/>
              <a:t>এর প্রতীক </a:t>
            </a:r>
            <a:r>
              <a:rPr lang="en-US" sz="2800" dirty="0"/>
              <a:t>O, </a:t>
            </a:r>
            <a:r>
              <a:rPr lang="as-IN" sz="2800" dirty="0"/>
              <a:t>হাইড্রোজেন (</a:t>
            </a:r>
            <a:r>
              <a:rPr lang="en-US" sz="2800" dirty="0"/>
              <a:t>Hydrogen) </a:t>
            </a:r>
            <a:r>
              <a:rPr lang="as-IN" sz="2800" dirty="0"/>
              <a:t>এর প্রতীক </a:t>
            </a:r>
            <a:r>
              <a:rPr lang="en-US" sz="2800" dirty="0"/>
              <a:t>H </a:t>
            </a:r>
            <a:r>
              <a:rPr lang="as-IN" sz="2800" dirty="0"/>
              <a:t>এবং কার্বন (</a:t>
            </a:r>
            <a:r>
              <a:rPr lang="en-US" sz="2800" dirty="0"/>
              <a:t>Carbon) </a:t>
            </a:r>
            <a:r>
              <a:rPr lang="as-IN" sz="2800" dirty="0"/>
              <a:t>এর প্রতীক </a:t>
            </a:r>
            <a:r>
              <a:rPr lang="en-US" sz="2800" dirty="0"/>
              <a:t>C। </a:t>
            </a:r>
            <a:endParaRPr lang="bn-IN" sz="2800" dirty="0" smtClean="0"/>
          </a:p>
          <a:p>
            <a:r>
              <a:rPr lang="as-IN" sz="2800" dirty="0" smtClean="0"/>
              <a:t>প্রতীক </a:t>
            </a:r>
            <a:r>
              <a:rPr lang="as-IN" sz="2800" dirty="0"/>
              <a:t>মৌলের ল্যাটিন অথবা ইংরেজি নামের আদি এক বা একাধিক বর্ণ দ্বারা লেখা হয়।</a:t>
            </a:r>
            <a:endParaRPr lang="en-US" sz="2800" dirty="0"/>
          </a:p>
        </p:txBody>
      </p:sp>
      <p:sp>
        <p:nvSpPr>
          <p:cNvPr id="21" name="Rectangle 20"/>
          <p:cNvSpPr/>
          <p:nvPr/>
        </p:nvSpPr>
        <p:spPr>
          <a:xfrm>
            <a:off x="265906" y="4326250"/>
            <a:ext cx="11731367" cy="2246769"/>
          </a:xfrm>
          <a:prstGeom prst="rect">
            <a:avLst/>
          </a:prstGeom>
        </p:spPr>
        <p:txBody>
          <a:bodyPr wrap="square">
            <a:spAutoFit/>
          </a:bodyPr>
          <a:lstStyle/>
          <a:p>
            <a:r>
              <a:rPr lang="as-IN" sz="2800" dirty="0"/>
              <a:t>কোন </a:t>
            </a:r>
            <a:r>
              <a:rPr lang="as-IN" sz="2800" dirty="0" smtClean="0"/>
              <a:t>মৌলিক</a:t>
            </a:r>
            <a:r>
              <a:rPr lang="bn-IN" sz="2800" dirty="0" smtClean="0"/>
              <a:t> বা যৌগিক</a:t>
            </a:r>
            <a:r>
              <a:rPr lang="as-IN" sz="2800" dirty="0" smtClean="0"/>
              <a:t> পদার্থের </a:t>
            </a:r>
            <a:r>
              <a:rPr lang="as-IN" sz="2800" dirty="0"/>
              <a:t>অণুতে কয়টি </a:t>
            </a:r>
            <a:r>
              <a:rPr lang="as-IN" sz="2800" dirty="0" smtClean="0"/>
              <a:t>পরমাণু </a:t>
            </a:r>
            <a:r>
              <a:rPr lang="as-IN" sz="2800" dirty="0"/>
              <a:t>আছে সেগুলো যে </a:t>
            </a:r>
            <a:r>
              <a:rPr lang="as-IN" sz="2800" dirty="0" smtClean="0"/>
              <a:t>প্রত</a:t>
            </a:r>
            <a:r>
              <a:rPr lang="bn-IN" sz="2800" dirty="0" smtClean="0"/>
              <a:t>ী</a:t>
            </a:r>
            <a:r>
              <a:rPr lang="as-IN" sz="2800" dirty="0" smtClean="0"/>
              <a:t>ক </a:t>
            </a:r>
            <a:r>
              <a:rPr lang="as-IN" sz="2800" dirty="0"/>
              <a:t>এর মাধ্যমে দেখানো </a:t>
            </a:r>
            <a:r>
              <a:rPr lang="as-IN" sz="2800" dirty="0" smtClean="0"/>
              <a:t>হয়</a:t>
            </a:r>
            <a:r>
              <a:rPr lang="en-US" sz="2800" dirty="0" smtClean="0"/>
              <a:t> </a:t>
            </a:r>
            <a:r>
              <a:rPr lang="as-IN" sz="2800" dirty="0" smtClean="0"/>
              <a:t>তাকে</a:t>
            </a:r>
            <a:r>
              <a:rPr lang="bn-IN" sz="2800" dirty="0"/>
              <a:t> </a:t>
            </a:r>
            <a:r>
              <a:rPr lang="bn-IN" sz="2800" dirty="0" smtClean="0"/>
              <a:t>ঐ মৌলের বা যৌগের</a:t>
            </a:r>
            <a:r>
              <a:rPr lang="as-IN" sz="2800" dirty="0" smtClean="0"/>
              <a:t> </a:t>
            </a:r>
            <a:r>
              <a:rPr lang="as-IN" sz="2800" dirty="0"/>
              <a:t>সংকেত বলে</a:t>
            </a:r>
            <a:r>
              <a:rPr lang="as-IN" sz="2800" dirty="0" smtClean="0"/>
              <a:t>।</a:t>
            </a:r>
            <a:endParaRPr lang="bn-IN" sz="2800" dirty="0" smtClean="0"/>
          </a:p>
          <a:p>
            <a:r>
              <a:rPr lang="bn-IN" sz="2800" dirty="0" smtClean="0"/>
              <a:t>যেমনঃ অক্সিনের সংকেত </a:t>
            </a:r>
            <a:r>
              <a:rPr lang="en-US" sz="2800" dirty="0" smtClean="0"/>
              <a:t>O</a:t>
            </a:r>
            <a:r>
              <a:rPr lang="en-US" sz="2800" baseline="-25000" dirty="0" smtClean="0"/>
              <a:t>2</a:t>
            </a:r>
            <a:r>
              <a:rPr lang="en-US" sz="2800" dirty="0" smtClean="0"/>
              <a:t>, </a:t>
            </a:r>
            <a:r>
              <a:rPr lang="bn-IN" sz="2800" dirty="0" smtClean="0"/>
              <a:t>হাইড্রোজেনের সংকেত </a:t>
            </a:r>
            <a:r>
              <a:rPr lang="en-US" sz="2800" dirty="0" smtClean="0"/>
              <a:t>H</a:t>
            </a:r>
            <a:r>
              <a:rPr lang="en-US" sz="2800" baseline="-25000" dirty="0" smtClean="0"/>
              <a:t>2</a:t>
            </a:r>
            <a:r>
              <a:rPr lang="en-US" sz="2800" dirty="0" smtClean="0"/>
              <a:t>, </a:t>
            </a:r>
            <a:r>
              <a:rPr lang="bn-IN" sz="2800" dirty="0" smtClean="0"/>
              <a:t>নাইট্রোজনের সংকেত </a:t>
            </a:r>
            <a:r>
              <a:rPr lang="en-US" sz="2800" dirty="0" smtClean="0"/>
              <a:t>N</a:t>
            </a:r>
            <a:r>
              <a:rPr lang="en-US" sz="2800" baseline="-25000" dirty="0" smtClean="0"/>
              <a:t>2</a:t>
            </a:r>
            <a:r>
              <a:rPr lang="bn-IN" sz="2800" dirty="0" smtClean="0"/>
              <a:t>, সালফিউরিক এসিডের সংকেত </a:t>
            </a:r>
            <a:r>
              <a:rPr lang="en-US" sz="2800" dirty="0" smtClean="0"/>
              <a:t>H</a:t>
            </a:r>
            <a:r>
              <a:rPr lang="en-US" sz="2800" baseline="-25000" dirty="0" smtClean="0"/>
              <a:t>2</a:t>
            </a:r>
            <a:r>
              <a:rPr lang="en-US" sz="2800" dirty="0" smtClean="0"/>
              <a:t>SO</a:t>
            </a:r>
            <a:r>
              <a:rPr lang="en-US" sz="2800" baseline="-25000" dirty="0" smtClean="0"/>
              <a:t>4</a:t>
            </a:r>
            <a:r>
              <a:rPr lang="bn-IN" sz="2800" dirty="0" smtClean="0"/>
              <a:t>, নাইট্রিক এসিডের সংকেত</a:t>
            </a:r>
            <a:r>
              <a:rPr lang="en-US" sz="2800" dirty="0" smtClean="0"/>
              <a:t> HNO</a:t>
            </a:r>
            <a:r>
              <a:rPr lang="en-US" sz="2800" baseline="-25000" dirty="0" smtClean="0"/>
              <a:t>2</a:t>
            </a:r>
            <a:r>
              <a:rPr lang="bn-IN" sz="2800" dirty="0" smtClean="0"/>
              <a:t>, কার্বন- ডাই-অক্সাইডের সংকেত</a:t>
            </a:r>
            <a:r>
              <a:rPr lang="en-US" sz="2800" dirty="0" smtClean="0"/>
              <a:t> CO</a:t>
            </a:r>
            <a:r>
              <a:rPr lang="en-US" sz="2800" baseline="-25000" dirty="0" smtClean="0"/>
              <a:t>2</a:t>
            </a:r>
            <a:r>
              <a:rPr lang="bn-IN" sz="2800" dirty="0" smtClean="0"/>
              <a:t> ইত্যাদি। </a:t>
            </a:r>
            <a:endParaRPr lang="en-US" sz="2800" dirty="0"/>
          </a:p>
        </p:txBody>
      </p:sp>
    </p:spTree>
    <p:extLst>
      <p:ext uri="{BB962C8B-B14F-4D97-AF65-F5344CB8AC3E}">
        <p14:creationId xmlns:p14="http://schemas.microsoft.com/office/powerpoint/2010/main" val="34566774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16"/>
                                        </p:tgtEl>
                                        <p:attrNameLst>
                                          <p:attrName>style.visibility</p:attrName>
                                        </p:attrNameLst>
                                      </p:cBhvr>
                                      <p:to>
                                        <p:strVal val="visible"/>
                                      </p:to>
                                    </p:set>
                                    <p:anim by="(-#ppt_w*2)" calcmode="lin" valueType="num">
                                      <p:cBhvr rctx="PPT">
                                        <p:cTn id="77" dur="500" autoRev="1" fill="hold">
                                          <p:stCondLst>
                                            <p:cond delay="0"/>
                                          </p:stCondLst>
                                        </p:cTn>
                                        <p:tgtEl>
                                          <p:spTgt spid="16"/>
                                        </p:tgtEl>
                                        <p:attrNameLst>
                                          <p:attrName>ppt_w</p:attrName>
                                        </p:attrNameLst>
                                      </p:cBhvr>
                                    </p:anim>
                                    <p:anim by="(#ppt_w*0.50)" calcmode="lin" valueType="num">
                                      <p:cBhvr>
                                        <p:cTn id="78" dur="500" decel="50000" autoRev="1" fill="hold">
                                          <p:stCondLst>
                                            <p:cond delay="0"/>
                                          </p:stCondLst>
                                        </p:cTn>
                                        <p:tgtEl>
                                          <p:spTgt spid="16"/>
                                        </p:tgtEl>
                                        <p:attrNameLst>
                                          <p:attrName>ppt_x</p:attrName>
                                        </p:attrNameLst>
                                      </p:cBhvr>
                                    </p:anim>
                                    <p:anim from="(-#ppt_h/2)" to="(#ppt_y)" calcmode="lin" valueType="num">
                                      <p:cBhvr>
                                        <p:cTn id="79" dur="1000" fill="hold">
                                          <p:stCondLst>
                                            <p:cond delay="0"/>
                                          </p:stCondLst>
                                        </p:cTn>
                                        <p:tgtEl>
                                          <p:spTgt spid="16"/>
                                        </p:tgtEl>
                                        <p:attrNameLst>
                                          <p:attrName>ppt_y</p:attrName>
                                        </p:attrNameLst>
                                      </p:cBhvr>
                                    </p:anim>
                                    <p:animRot by="21600000">
                                      <p:cBhvr>
                                        <p:cTn id="80" dur="1000" fill="hold">
                                          <p:stCondLst>
                                            <p:cond delay="0"/>
                                          </p:stCondLst>
                                        </p:cTn>
                                        <p:tgtEl>
                                          <p:spTgt spid="1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iterate type="lt">
                                    <p:tmPct val="0"/>
                                  </p:iterate>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80">
                                          <p:stCondLst>
                                            <p:cond delay="0"/>
                                          </p:stCondLst>
                                        </p:cTn>
                                        <p:tgtEl>
                                          <p:spTgt spid="19"/>
                                        </p:tgtEl>
                                      </p:cBhvr>
                                    </p:animEffect>
                                    <p:anim calcmode="lin" valueType="num">
                                      <p:cBhvr>
                                        <p:cTn id="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6" dur="26">
                                          <p:stCondLst>
                                            <p:cond delay="650"/>
                                          </p:stCondLst>
                                        </p:cTn>
                                        <p:tgtEl>
                                          <p:spTgt spid="19"/>
                                        </p:tgtEl>
                                      </p:cBhvr>
                                      <p:to x="100000" y="60000"/>
                                    </p:animScale>
                                    <p:animScale>
                                      <p:cBhvr>
                                        <p:cTn id="97" dur="166" decel="50000">
                                          <p:stCondLst>
                                            <p:cond delay="676"/>
                                          </p:stCondLst>
                                        </p:cTn>
                                        <p:tgtEl>
                                          <p:spTgt spid="19"/>
                                        </p:tgtEl>
                                      </p:cBhvr>
                                      <p:to x="100000" y="100000"/>
                                    </p:animScale>
                                    <p:animScale>
                                      <p:cBhvr>
                                        <p:cTn id="98" dur="26">
                                          <p:stCondLst>
                                            <p:cond delay="1312"/>
                                          </p:stCondLst>
                                        </p:cTn>
                                        <p:tgtEl>
                                          <p:spTgt spid="19"/>
                                        </p:tgtEl>
                                      </p:cBhvr>
                                      <p:to x="100000" y="80000"/>
                                    </p:animScale>
                                    <p:animScale>
                                      <p:cBhvr>
                                        <p:cTn id="99" dur="166" decel="50000">
                                          <p:stCondLst>
                                            <p:cond delay="1338"/>
                                          </p:stCondLst>
                                        </p:cTn>
                                        <p:tgtEl>
                                          <p:spTgt spid="19"/>
                                        </p:tgtEl>
                                      </p:cBhvr>
                                      <p:to x="100000" y="100000"/>
                                    </p:animScale>
                                    <p:animScale>
                                      <p:cBhvr>
                                        <p:cTn id="100" dur="26">
                                          <p:stCondLst>
                                            <p:cond delay="1642"/>
                                          </p:stCondLst>
                                        </p:cTn>
                                        <p:tgtEl>
                                          <p:spTgt spid="19"/>
                                        </p:tgtEl>
                                      </p:cBhvr>
                                      <p:to x="100000" y="90000"/>
                                    </p:animScale>
                                    <p:animScale>
                                      <p:cBhvr>
                                        <p:cTn id="101" dur="166" decel="50000">
                                          <p:stCondLst>
                                            <p:cond delay="1668"/>
                                          </p:stCondLst>
                                        </p:cTn>
                                        <p:tgtEl>
                                          <p:spTgt spid="19"/>
                                        </p:tgtEl>
                                      </p:cBhvr>
                                      <p:to x="100000" y="100000"/>
                                    </p:animScale>
                                    <p:animScale>
                                      <p:cBhvr>
                                        <p:cTn id="102" dur="26">
                                          <p:stCondLst>
                                            <p:cond delay="1808"/>
                                          </p:stCondLst>
                                        </p:cTn>
                                        <p:tgtEl>
                                          <p:spTgt spid="19"/>
                                        </p:tgtEl>
                                      </p:cBhvr>
                                      <p:to x="100000" y="95000"/>
                                    </p:animScale>
                                    <p:animScale>
                                      <p:cBhvr>
                                        <p:cTn id="103" dur="166" decel="50000">
                                          <p:stCondLst>
                                            <p:cond delay="1834"/>
                                          </p:stCondLst>
                                        </p:cTn>
                                        <p:tgtEl>
                                          <p:spTgt spid="1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1000"/>
                                        <p:tgtEl>
                                          <p:spTgt spid="21"/>
                                        </p:tgtEl>
                                      </p:cBhvr>
                                    </p:animEffect>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 grpId="0"/>
      <p:bldP spid="4" grpId="1"/>
      <p:bldP spid="5" grpId="0"/>
      <p:bldP spid="5" grpId="1"/>
      <p:bldP spid="14" grpId="0"/>
      <p:bldP spid="14" grpId="1"/>
      <p:bldP spid="15" grpId="0"/>
      <p:bldP spid="15" grpId="1"/>
      <p:bldP spid="16" grpId="0"/>
      <p:bldP spid="16" grpId="1"/>
      <p:bldP spid="18" grpId="0"/>
      <p:bldP spid="19" grpId="0"/>
      <p:bldP spid="20" grpId="0"/>
      <p:bldP spid="21" grpId="0"/>
    </p:bldLst>
  </p:timing>
</p:sld>
</file>

<file path=ppt/theme/theme1.xml><?xml version="1.0" encoding="utf-8"?>
<a:theme xmlns:a="http://schemas.openxmlformats.org/drawingml/2006/main" name="গণিত পৌনঃপুনিক বাস্তব সংখ্যা ভালো ক্লাস">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গণিত পৌনঃপুনিক বাস্তব সংখ্যা ভালো ক্লাস</Template>
  <TotalTime>5209</TotalTime>
  <Words>869</Words>
  <Application>Microsoft Office PowerPoint</Application>
  <PresentationFormat>Custom</PresentationFormat>
  <Paragraphs>111</Paragraphs>
  <Slides>20</Slides>
  <Notes>3</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গণিত পৌনঃপুনিক বাস্তব সংখ্যা ভালো ক্লাস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Sazzad Hossen</cp:lastModifiedBy>
  <cp:revision>741</cp:revision>
  <dcterms:created xsi:type="dcterms:W3CDTF">2021-01-15T11:14:57Z</dcterms:created>
  <dcterms:modified xsi:type="dcterms:W3CDTF">2021-10-11T20:32:40Z</dcterms:modified>
</cp:coreProperties>
</file>