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sc\thermodynamics\fig slide 6\0b53aceccc92d2a6374157f5c8582365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Diagonal Corner Rectangle 4"/>
          <p:cNvSpPr/>
          <p:nvPr userDrawn="1"/>
        </p:nvSpPr>
        <p:spPr>
          <a:xfrm>
            <a:off x="0" y="571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 userDrawn="1"/>
        </p:nvSpPr>
        <p:spPr>
          <a:xfrm>
            <a:off x="0" y="4667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 userDrawn="1"/>
        </p:nvSpPr>
        <p:spPr>
          <a:xfrm>
            <a:off x="0" y="8953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 userDrawn="1"/>
        </p:nvSpPr>
        <p:spPr>
          <a:xfrm>
            <a:off x="0" y="13144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0" y="17240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0" y="21526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 userDrawn="1"/>
        </p:nvSpPr>
        <p:spPr>
          <a:xfrm>
            <a:off x="0" y="24574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/>
          <p:cNvSpPr/>
          <p:nvPr userDrawn="1"/>
        </p:nvSpPr>
        <p:spPr>
          <a:xfrm>
            <a:off x="0" y="28670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 userDrawn="1"/>
        </p:nvSpPr>
        <p:spPr>
          <a:xfrm>
            <a:off x="0" y="32956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 userDrawn="1"/>
        </p:nvSpPr>
        <p:spPr>
          <a:xfrm>
            <a:off x="0" y="37147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 userDrawn="1"/>
        </p:nvSpPr>
        <p:spPr>
          <a:xfrm>
            <a:off x="0" y="41243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 userDrawn="1"/>
        </p:nvSpPr>
        <p:spPr>
          <a:xfrm>
            <a:off x="0" y="45529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ultidocument 5"/>
          <p:cNvSpPr/>
          <p:nvPr userDrawn="1"/>
        </p:nvSpPr>
        <p:spPr>
          <a:xfrm>
            <a:off x="8524875" y="4705350"/>
            <a:ext cx="530351" cy="33032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hsc\thermodynamics\fig slide 6\FrankBlissfulJohndory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775216"/>
            <a:ext cx="3943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9900" y="1200150"/>
            <a:ext cx="478528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/>
              <a:t>ড. মোহাম্মদ নুরুল </a:t>
            </a:r>
            <a:r>
              <a:rPr lang="as-IN" sz="2800" dirty="0" smtClean="0"/>
              <a:t>হক</a:t>
            </a:r>
            <a:endParaRPr lang="en-US" sz="2800" dirty="0" smtClean="0"/>
          </a:p>
          <a:p>
            <a:r>
              <a:rPr lang="as-IN" sz="2800" dirty="0"/>
              <a:t>সিনিয়র </a:t>
            </a:r>
            <a:r>
              <a:rPr lang="as-IN" sz="2800" dirty="0" smtClean="0"/>
              <a:t>প্রভাষক</a:t>
            </a:r>
            <a:endParaRPr lang="en-US" sz="2800" dirty="0" smtClean="0"/>
          </a:p>
          <a:p>
            <a:r>
              <a:rPr lang="as-IN" sz="2800" dirty="0"/>
              <a:t>পদার্থবিদ্যা </a:t>
            </a:r>
            <a:r>
              <a:rPr lang="as-IN" sz="2800" dirty="0" smtClean="0"/>
              <a:t>বিভাগ</a:t>
            </a:r>
            <a:endParaRPr lang="en-US" sz="2800" dirty="0" smtClean="0"/>
          </a:p>
          <a:p>
            <a:r>
              <a:rPr lang="as-IN" sz="2800" dirty="0"/>
              <a:t>ক্যামব্রিয়ান স্কুল অ্যান্ড কলেজ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285749"/>
            <a:ext cx="168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/>
              <a:t>স্বাগত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200150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5504" y="3016032"/>
            <a:ext cx="428194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/>
              <a:t>উচ্চ মাধ্যমিক পদার্থবিজ্ঞান</a:t>
            </a:r>
            <a:endParaRPr lang="en-US" sz="2800" dirty="0" smtClean="0"/>
          </a:p>
          <a:p>
            <a:r>
              <a:rPr lang="as-IN" sz="2800" dirty="0" smtClean="0"/>
              <a:t>অধ্যায়</a:t>
            </a:r>
            <a:r>
              <a:rPr lang="en-US" sz="2800" dirty="0" smtClean="0"/>
              <a:t>:</a:t>
            </a:r>
            <a:r>
              <a:rPr lang="as-IN" sz="2800" dirty="0" smtClean="0"/>
              <a:t> ৩</a:t>
            </a:r>
            <a:endParaRPr lang="en-US" sz="2800" dirty="0" smtClean="0"/>
          </a:p>
          <a:p>
            <a:r>
              <a:rPr lang="as-IN" sz="2800" dirty="0"/>
              <a:t>পাঠ</a:t>
            </a:r>
            <a:r>
              <a:rPr lang="as-IN" sz="2800" dirty="0" smtClean="0"/>
              <a:t>:</a:t>
            </a:r>
            <a:r>
              <a:rPr lang="en-US" sz="2800" dirty="0" smtClean="0"/>
              <a:t> </a:t>
            </a:r>
            <a:r>
              <a:rPr lang="as-IN" sz="2800" dirty="0"/>
              <a:t>চল তড়িৎ </a:t>
            </a:r>
            <a:endParaRPr lang="en-US" sz="2800" dirty="0" smtClean="0"/>
          </a:p>
          <a:p>
            <a:r>
              <a:rPr lang="as-IN" sz="2800" dirty="0" smtClean="0"/>
              <a:t>পাঠ্যাংশ</a:t>
            </a:r>
            <a:r>
              <a:rPr lang="en-US" sz="2800" dirty="0" smtClean="0"/>
              <a:t>: </a:t>
            </a:r>
            <a:r>
              <a:rPr lang="as-IN" sz="2800" dirty="0" smtClean="0"/>
              <a:t>বর্তনী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724150"/>
            <a:ext cx="838200" cy="291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2724150"/>
            <a:ext cx="838200" cy="291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70164"/>
            <a:ext cx="2930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একক 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602254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Vrinda body"/>
                <a:cs typeface="NikoshBAN" pitchFamily="2" charset="0"/>
              </a:rPr>
              <a:t>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মানের রোধ সমূহকে শ্রেনি সন্নিবেশে যুক্ত 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এবং বর্তনী অঙ্কন করে এর তুল্য রোধের মান নির্ণয়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42455"/>
            <a:ext cx="29370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বাড়ির 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95400" y="1503218"/>
            <a:ext cx="77219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>
                <a:latin typeface="Vrinda body"/>
                <a:cs typeface="NikoshBAN" pitchFamily="2" charset="0"/>
              </a:rPr>
              <a:t>এবং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400" dirty="0">
                <a:latin typeface="Times New Roman" pitchFamily="18" charset="0"/>
                <a:cs typeface="Times New Roman" pitchFamily="18" charset="0"/>
              </a:rPr>
              <a:t>এর ক্ষেত্রে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দেখাও যে শ্রেণি সন্নিবেশে তূল্য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রোধের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মান আলাদা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আলাদা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প্রত্যেকটি রোধের মানের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চেয়ে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বড়।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1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81150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08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61950"/>
            <a:ext cx="5681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নিচের চিত্রটি লক্ষ্য করি</a:t>
            </a:r>
            <a:endParaRPr lang="en-US" sz="4400" dirty="0"/>
          </a:p>
        </p:txBody>
      </p:sp>
      <p:pic>
        <p:nvPicPr>
          <p:cNvPr id="1026" name="Picture 2" descr="G:\hsc\thermodynamics\fig slide 6\series-p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223010"/>
            <a:ext cx="420624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800350"/>
            <a:ext cx="2819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9881" y="1131391"/>
            <a:ext cx="1393268" cy="324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807" y="285750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আমাদের আজকের পাঠ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73188" y="1657350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/>
              <a:t>শ্রেণী </a:t>
            </a:r>
            <a:r>
              <a:rPr lang="as-IN" sz="3200" dirty="0" smtClean="0"/>
              <a:t>বর্তনী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18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51196"/>
            <a:ext cx="6253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এই পাঠ শেষে </a:t>
            </a:r>
            <a:r>
              <a:rPr lang="as-IN" sz="4400" dirty="0" smtClean="0"/>
              <a:t>শিক্ষার্থীরা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34226" y="1428750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dirty="0"/>
              <a:t>বর্তনী কি তা ব্যাখ্যা করতে পারবে।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4616" y="2114550"/>
            <a:ext cx="546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dirty="0"/>
              <a:t>শ্রেণী </a:t>
            </a:r>
            <a:r>
              <a:rPr lang="as-IN" dirty="0" smtClean="0"/>
              <a:t>বর্তনীর 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9550"/>
            <a:ext cx="5251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/>
              <a:t>নিচের ছবিটি লক্ষ্য করি </a:t>
            </a:r>
            <a:endParaRPr lang="en-US" sz="4000" dirty="0"/>
          </a:p>
        </p:txBody>
      </p:sp>
      <p:pic>
        <p:nvPicPr>
          <p:cNvPr id="2050" name="Picture 2" descr="G:\hsc\thermodynamics\fig slide 6\simple-electric-circuits-electric-circui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76" y="736029"/>
            <a:ext cx="4743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486150"/>
            <a:ext cx="1295400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389174"/>
            <a:ext cx="861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বর্তনী</a:t>
            </a:r>
            <a:r>
              <a:rPr lang="as-IN" dirty="0" smtClean="0"/>
              <a:t> </a:t>
            </a:r>
            <a:r>
              <a:rPr lang="as-IN" dirty="0"/>
              <a:t>হল একটি বন্ধ লুপ যা ইলেকট্রন ভ্রমণ করতে পারে। বিদ্যুতের উৎস যেমন একটি ব্যাটারি সার্কিটে বৈদ্যুতিক শক্তি সরবরাহ করে। বর্তনী</a:t>
            </a:r>
            <a:r>
              <a:rPr lang="as-IN" dirty="0" smtClean="0"/>
              <a:t> </a:t>
            </a:r>
            <a:r>
              <a:rPr lang="as-IN" dirty="0"/>
              <a:t>সম্পূর্ণ না হওয়া পর্যন্ত, অর্থাৎ বৈদ্যুতিক উৎসে একটি পূর্ণ বৃত্ত তৈরি করা পর্যন্ত, কোন ইলেকট্রন নড়বে না।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2951024"/>
            <a:ext cx="1431354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6299" y="736029"/>
            <a:ext cx="1485901" cy="148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>
            <a:off x="5429250" y="2221930"/>
            <a:ext cx="895350" cy="12642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5749"/>
            <a:ext cx="3106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/>
              <a:t>শ্রেণি বর্তনী</a:t>
            </a:r>
            <a:endParaRPr lang="en-US" sz="4800" dirty="0"/>
          </a:p>
        </p:txBody>
      </p:sp>
      <p:pic>
        <p:nvPicPr>
          <p:cNvPr id="1026" name="Picture 2" descr="G:\hsc\thermodynamics\fig slide 6\7qb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635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05000" y="938645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819150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34445" y="881218"/>
            <a:ext cx="1752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37713" y="4400550"/>
                <a:ext cx="2786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13" y="4400550"/>
                <a:ext cx="278601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0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85749"/>
            <a:ext cx="3106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/>
              <a:t>শ্রেণি বর্তনী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85800" y="127635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বর্তনীর সর্বত্র প্রবাহিত বিদ্যুৎ প্রবাহের মান </a:t>
            </a:r>
            <a:r>
              <a:rPr lang="as-IN" dirty="0" smtClean="0"/>
              <a:t>সমান</a:t>
            </a:r>
            <a:r>
              <a:rPr lang="en-US" dirty="0" smtClean="0"/>
              <a:t>,</a:t>
            </a:r>
            <a:r>
              <a:rPr lang="as-IN" dirty="0"/>
              <a:t> বিভব পার্থক্যের মান ভিন্ন ভিন্ন হয়।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8400" y="2190750"/>
                <a:ext cx="1019831" cy="61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90750"/>
                <a:ext cx="1019831" cy="616707"/>
              </a:xfrm>
              <a:prstGeom prst="rect">
                <a:avLst/>
              </a:prstGeom>
              <a:blipFill rotWithShape="1">
                <a:blip r:embed="rId2"/>
                <a:stretch>
                  <a:fillRect l="-89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91200" y="20383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E=</a:t>
            </a:r>
            <a:r>
              <a:rPr lang="as-IN" dirty="0"/>
              <a:t>তড়িৎ চালক </a:t>
            </a:r>
            <a:r>
              <a:rPr lang="as-IN" dirty="0" smtClean="0"/>
              <a:t>শক্তি</a:t>
            </a:r>
            <a:endParaRPr lang="en-US" dirty="0" smtClean="0"/>
          </a:p>
          <a:p>
            <a:r>
              <a:rPr lang="en-US" dirty="0" smtClean="0"/>
              <a:t>R= </a:t>
            </a:r>
            <a:r>
              <a:rPr lang="as-IN" dirty="0" smtClean="0"/>
              <a:t>বহিঃস্থ</a:t>
            </a:r>
            <a:r>
              <a:rPr lang="en-US" dirty="0" smtClean="0"/>
              <a:t> </a:t>
            </a:r>
            <a:r>
              <a:rPr lang="as-IN" dirty="0"/>
              <a:t>রোধ </a:t>
            </a:r>
            <a:endParaRPr lang="en-US" dirty="0" smtClean="0"/>
          </a:p>
          <a:p>
            <a:r>
              <a:rPr lang="en-US" dirty="0" smtClean="0"/>
              <a:t>r= </a:t>
            </a:r>
            <a:r>
              <a:rPr lang="as-IN" dirty="0" smtClean="0"/>
              <a:t>অভ্যন্তরীণ</a:t>
            </a:r>
            <a:r>
              <a:rPr lang="en-US" dirty="0" smtClean="0"/>
              <a:t> </a:t>
            </a:r>
            <a:r>
              <a:rPr lang="as-IN" dirty="0" smtClean="0"/>
              <a:t>রোধ</a:t>
            </a:r>
            <a:endParaRPr lang="en-US" dirty="0" smtClean="0"/>
          </a:p>
          <a:p>
            <a:r>
              <a:rPr lang="en-US" dirty="0" smtClean="0"/>
              <a:t>I= </a:t>
            </a:r>
            <a:r>
              <a:rPr lang="as-IN" dirty="0"/>
              <a:t>তড়িৎ প্রবাহ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8399" y="3333750"/>
                <a:ext cx="730585" cy="614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333750"/>
                <a:ext cx="730585" cy="614848"/>
              </a:xfrm>
              <a:prstGeom prst="rect">
                <a:avLst/>
              </a:prstGeom>
              <a:blipFill rotWithShape="1">
                <a:blip r:embed="rId3"/>
                <a:stretch>
                  <a:fillRect l="-12500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91200" y="35623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V= </a:t>
            </a:r>
            <a:r>
              <a:rPr lang="as-IN" dirty="0"/>
              <a:t>বিভব পার্থক্য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49382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মৌখিক মূল্যায়ন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352550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/>
              <a:t>বর্তনী কাকে বলে?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33600" y="2038350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/>
              <a:t>শ্রেণি বর্তনী কাকে </a:t>
            </a:r>
            <a:r>
              <a:rPr lang="as-IN" sz="2400" dirty="0" smtClean="0"/>
              <a:t>বলে?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33600" y="2687782"/>
            <a:ext cx="5727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/>
              <a:t>শ্রেণি বর্তনী তে কোনটি পরিমাণ ধ্রুব </a:t>
            </a:r>
            <a:r>
              <a:rPr lang="as-IN" sz="2400" dirty="0" smtClean="0"/>
              <a:t>থাকে?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09549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/>
              <a:t>পরিকল্পিত কাজ</a:t>
            </a:r>
            <a:endParaRPr lang="en-US" sz="4400" dirty="0"/>
          </a:p>
        </p:txBody>
      </p:sp>
      <p:pic>
        <p:nvPicPr>
          <p:cNvPr id="3" name="Picture 2" descr="G:\hsc\thermodynamics\fig slide 6\7qb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635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2763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8100" y="1215736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207077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1051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93310" y="1524000"/>
            <a:ext cx="2150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প্রতিটি রোধের ক্ষেত্রে </a:t>
            </a:r>
            <a:r>
              <a:rPr lang="as-IN" dirty="0" smtClean="0"/>
              <a:t>বিভব পার্থক্যের </a:t>
            </a:r>
            <a:r>
              <a:rPr lang="as-IN" dirty="0"/>
              <a:t>মান </a:t>
            </a:r>
            <a:endParaRPr lang="en-US" dirty="0" smtClean="0"/>
          </a:p>
          <a:p>
            <a:r>
              <a:rPr lang="as-IN" dirty="0"/>
              <a:t>নির্ণয় </a:t>
            </a:r>
            <a:r>
              <a:rPr lang="as-IN" dirty="0" smtClean="0"/>
              <a:t>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267</Words>
  <Application>Microsoft Office PowerPoint</Application>
  <PresentationFormat>On-screen Show (16:9)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rcz</dc:creator>
  <cp:lastModifiedBy>rcz</cp:lastModifiedBy>
  <cp:revision>21</cp:revision>
  <dcterms:created xsi:type="dcterms:W3CDTF">2006-08-16T00:00:00Z</dcterms:created>
  <dcterms:modified xsi:type="dcterms:W3CDTF">2021-09-30T06:32:24Z</dcterms:modified>
</cp:coreProperties>
</file>