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056" r:id="rId1"/>
  </p:sldMasterIdLst>
  <p:notesMasterIdLst>
    <p:notesMasterId r:id="rId23"/>
  </p:notesMasterIdLst>
  <p:sldIdLst>
    <p:sldId id="256" r:id="rId2"/>
    <p:sldId id="280" r:id="rId3"/>
    <p:sldId id="278" r:id="rId4"/>
    <p:sldId id="259" r:id="rId5"/>
    <p:sldId id="279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6" r:id="rId17"/>
    <p:sldId id="271" r:id="rId18"/>
    <p:sldId id="272" r:id="rId19"/>
    <p:sldId id="273" r:id="rId20"/>
    <p:sldId id="274" r:id="rId21"/>
    <p:sldId id="275" r:id="rId2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66"/>
    <a:srgbClr val="FF9999"/>
    <a:srgbClr val="FF0000"/>
    <a:srgbClr val="008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99" d="100"/>
          <a:sy n="99" d="100"/>
        </p:scale>
        <p:origin x="246" y="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8D491E7-0ED6-4245-BD80-DB3B12C626EF}" type="datetimeFigureOut">
              <a:rPr lang="en-US" smtClean="0"/>
              <a:t>10/2/2021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DBC5BB8-8280-4E65-A6CD-5B245DAFA9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626010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BC5BB8-8280-4E65-A6CD-5B245DAFA913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617863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BC5BB8-8280-4E65-A6CD-5B245DAFA913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18019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 flipH="1">
            <a:off x="2667000" y="0"/>
            <a:ext cx="6477000" cy="6858000"/>
          </a:xfrm>
          <a:prstGeom prst="rect">
            <a:avLst/>
          </a:prstGeom>
          <a:blipFill>
            <a:blip r:embed="rId2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00000" r="50000"/>
                </a:path>
                <a:tileRect/>
              </a:gradFill>
            </a:fillOverlay>
            <a:innerShdw blurRad="63500" dist="44450" dir="10800000">
              <a:srgbClr val="000000">
                <a:alpha val="5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 rot="16200000">
            <a:off x="-762000" y="3429000"/>
            <a:ext cx="6858000" cy="0"/>
          </a:xfrm>
          <a:prstGeom prst="line">
            <a:avLst/>
          </a:prstGeom>
          <a:noFill/>
          <a:ln w="11430" cap="flat" cmpd="sng" algn="ctr">
            <a:solidFill>
              <a:schemeClr val="bg1">
                <a:shade val="9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Title 11"/>
          <p:cNvSpPr>
            <a:spLocks noGrp="1"/>
          </p:cNvSpPr>
          <p:nvPr>
            <p:ph type="ctrTitle"/>
          </p:nvPr>
        </p:nvSpPr>
        <p:spPr>
          <a:xfrm>
            <a:off x="3366868" y="533400"/>
            <a:ext cx="5105400" cy="2868168"/>
          </a:xfrm>
        </p:spPr>
        <p:txBody>
          <a:bodyPr lIns="45720" tIns="0" rIns="45720">
            <a:noAutofit/>
          </a:bodyPr>
          <a:lstStyle>
            <a:lvl1pPr algn="r">
              <a:defRPr sz="4200" b="1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5" name="Subtitle 24"/>
          <p:cNvSpPr>
            <a:spLocks noGrp="1"/>
          </p:cNvSpPr>
          <p:nvPr>
            <p:ph type="subTitle" idx="1"/>
          </p:nvPr>
        </p:nvSpPr>
        <p:spPr>
          <a:xfrm>
            <a:off x="3354442" y="3539864"/>
            <a:ext cx="5114778" cy="1101248"/>
          </a:xfrm>
        </p:spPr>
        <p:txBody>
          <a:bodyPr lIns="45720" tIns="0" rIns="45720" bIns="0"/>
          <a:lstStyle>
            <a:lvl1pPr marL="0" indent="0" algn="r">
              <a:buNone/>
              <a:defRPr sz="2200">
                <a:solidFill>
                  <a:srgbClr val="FFFFFF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1" name="Date Placeholder 30"/>
          <p:cNvSpPr>
            <a:spLocks noGrp="1"/>
          </p:cNvSpPr>
          <p:nvPr>
            <p:ph type="dt" sz="half" idx="10"/>
          </p:nvPr>
        </p:nvSpPr>
        <p:spPr>
          <a:xfrm>
            <a:off x="5871224" y="6557946"/>
            <a:ext cx="2002464" cy="226902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1E3F151C-A47E-473C-A177-CD38445BBC08}" type="datetimeFigureOut">
              <a:rPr lang="en-US" smtClean="0"/>
              <a:t>10/2/2021</a:t>
            </a:fld>
            <a:endParaRPr lang="en-US"/>
          </a:p>
        </p:txBody>
      </p:sp>
      <p:sp>
        <p:nvSpPr>
          <p:cNvPr id="18" name="Footer Placeholder 17"/>
          <p:cNvSpPr>
            <a:spLocks noGrp="1"/>
          </p:cNvSpPr>
          <p:nvPr>
            <p:ph type="ftr" sz="quarter" idx="11"/>
          </p:nvPr>
        </p:nvSpPr>
        <p:spPr>
          <a:xfrm>
            <a:off x="2819400" y="6557946"/>
            <a:ext cx="2927722" cy="228600"/>
          </a:xfrm>
        </p:spPr>
        <p:txBody>
          <a:bodyPr/>
          <a:lstStyle>
            <a:lvl1pPr>
              <a:defRPr lang="en-US" dirty="0">
                <a:solidFill>
                  <a:srgbClr val="FFFFFF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7880884" y="6556248"/>
            <a:ext cx="588336" cy="228600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6267817A-D926-463A-929C-32DE053A70E4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E3F151C-A47E-473C-A177-CD38445BBC08}" type="datetimeFigureOut">
              <a:rPr lang="en-US" smtClean="0"/>
              <a:t>10/2/2021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267817A-D926-463A-929C-32DE053A70E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53200" y="274955"/>
            <a:ext cx="1524000" cy="5851525"/>
          </a:xfrm>
        </p:spPr>
        <p:txBody>
          <a:bodyPr vert="eaVert" anchor="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242816" y="6557946"/>
            <a:ext cx="2002464" cy="226902"/>
          </a:xfrm>
        </p:spPr>
        <p:txBody>
          <a:bodyPr/>
          <a:lstStyle>
            <a:extLst/>
          </a:lstStyle>
          <a:p>
            <a:fld id="{1E3F151C-A47E-473C-A177-CD38445BBC08}" type="datetimeFigureOut">
              <a:rPr lang="en-US" smtClean="0"/>
              <a:t>10/2/2021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0" y="6556248"/>
            <a:ext cx="3657600" cy="228600"/>
          </a:xfrm>
        </p:spPr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254496" y="6553200"/>
            <a:ext cx="588336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6267817A-D926-463A-929C-32DE053A70E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E3F151C-A47E-473C-A177-CD38445BBC08}" type="datetimeFigureOut">
              <a:rPr lang="en-US" smtClean="0"/>
              <a:t>10/2/2021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267817A-D926-463A-929C-32DE053A70E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2821837"/>
            <a:ext cx="6255488" cy="1362075"/>
          </a:xfrm>
        </p:spPr>
        <p:txBody>
          <a:bodyPr tIns="0" anchor="t"/>
          <a:lstStyle>
            <a:lvl1pPr algn="r">
              <a:buNone/>
              <a:defRPr sz="4200" b="1" cap="all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1905000"/>
            <a:ext cx="6255488" cy="743507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24238" y="6556810"/>
            <a:ext cx="2002464" cy="226902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1E3F151C-A47E-473C-A177-CD38445BBC08}" type="datetimeFigureOut">
              <a:rPr lang="en-US" smtClean="0"/>
              <a:t>10/2/2021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735358" y="6556810"/>
            <a:ext cx="2895600" cy="228600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733952" y="6555112"/>
            <a:ext cx="588336" cy="228600"/>
          </a:xfrm>
        </p:spPr>
        <p:txBody>
          <a:bodyPr/>
          <a:lstStyle>
            <a:extLst/>
          </a:lstStyle>
          <a:p>
            <a:fld id="{6267817A-D926-463A-929C-32DE053A70E4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178808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E3F151C-A47E-473C-A177-CD38445BBC08}" type="datetimeFigureOut">
              <a:rPr lang="en-US" smtClean="0"/>
              <a:t>10/2/2021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267817A-D926-463A-929C-32DE053A70E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178808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178808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E3F151C-A47E-473C-A177-CD38445BBC08}" type="datetimeFigureOut">
              <a:rPr lang="en-US" smtClean="0"/>
              <a:t>10/2/2021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267817A-D926-463A-929C-32DE053A70E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E3F151C-A47E-473C-A177-CD38445BBC08}" type="datetimeFigureOut">
              <a:rPr lang="en-US" smtClean="0"/>
              <a:t>10/2/2021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267817A-D926-463A-929C-32DE053A70E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1E3F151C-A47E-473C-A177-CD38445BBC08}" type="datetimeFigureOut">
              <a:rPr lang="en-US" smtClean="0"/>
              <a:t>10/2/2021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267817A-D926-463A-929C-32DE053A70E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5897880" cy="1173480"/>
          </a:xfrm>
        </p:spPr>
        <p:txBody>
          <a:bodyPr wrap="square" anchor="b"/>
          <a:lstStyle>
            <a:lvl1pPr algn="l">
              <a:buNone/>
              <a:defRPr lang="en-US" sz="2400" baseline="0" smtClean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497416"/>
            <a:ext cx="5897880" cy="602512"/>
          </a:xfrm>
        </p:spPr>
        <p:txBody>
          <a:bodyPr rot="0" spcFirstLastPara="0" vertOverflow="overflow" horzOverflow="overflow" vert="horz" wrap="square" lIns="45720" tIns="0" rIns="0" bIns="0" numCol="1" spcCol="0" rtlCol="0" fromWordArt="0" anchor="t" anchorCtr="0" forceAA="0" compatLnSpc="1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7239000" cy="437175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E3F151C-A47E-473C-A177-CD38445BBC08}" type="datetimeFigureOut">
              <a:rPr lang="en-US" smtClean="0"/>
              <a:t>10/2/2021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267817A-D926-463A-929C-32DE053A70E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 rot="21240000">
            <a:off x="597968" y="1004668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5000" dist="127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 rot="21420000">
            <a:off x="596706" y="998816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8000" dist="12700" dir="54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89098" y="1143000"/>
            <a:ext cx="3429000" cy="2057400"/>
          </a:xfrm>
        </p:spPr>
        <p:txBody>
          <a:bodyPr vert="horz" anchor="b"/>
          <a:lstStyle>
            <a:lvl1pPr algn="l">
              <a:buNone/>
              <a:defRPr sz="3000" b="1" baseline="0">
                <a:ln w="500">
                  <a:solidFill>
                    <a:schemeClr val="tx2">
                      <a:shade val="10000"/>
                      <a:satMod val="135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89098" y="3283634"/>
            <a:ext cx="3429000" cy="1920240"/>
          </a:xfrm>
        </p:spPr>
        <p:txBody>
          <a:bodyPr rot="0" spcFirstLastPara="0" vertOverflow="overflow" horzOverflow="overflow" vert="horz" wrap="square" lIns="82296" tIns="0" rIns="0" bIns="0" numCol="1" spcCol="0" rtlCol="0" fromWordArt="0" anchor="t" anchorCtr="0" forceAA="0" compatLnSpc="1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 baseline="0">
                <a:solidFill>
                  <a:schemeClr val="tx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marL="0" marR="0" lvl="0" indent="0" algn="l" defTabSz="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73000"/>
              <a:buFontTx/>
              <a:buNone/>
              <a:tabLst/>
              <a:defRPr/>
            </a:pPr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E3F151C-A47E-473C-A177-CD38445BBC08}" type="datetimeFigureOut">
              <a:rPr lang="en-US" smtClean="0"/>
              <a:t>10/2/2021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267817A-D926-463A-929C-32DE053A70E4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Picture Placeholder 9"/>
          <p:cNvSpPr>
            <a:spLocks noGrp="1"/>
          </p:cNvSpPr>
          <p:nvPr>
            <p:ph type="pic" idx="1"/>
          </p:nvPr>
        </p:nvSpPr>
        <p:spPr>
          <a:xfrm>
            <a:off x="663682" y="1041002"/>
            <a:ext cx="4206240" cy="4206240"/>
          </a:xfrm>
          <a:solidFill>
            <a:schemeClr val="bg2">
              <a:shade val="50000"/>
            </a:schemeClr>
          </a:solidFill>
          <a:ln w="107950">
            <a:solidFill>
              <a:srgbClr val="FFFFFF"/>
            </a:solidFill>
            <a:miter lim="800000"/>
          </a:ln>
          <a:effectLst>
            <a:outerShdw blurRad="44450" dist="3810" dir="5400000" algn="tl" rotWithShape="0">
              <a:srgbClr val="000000">
                <a:alpha val="60000"/>
              </a:srgbClr>
            </a:outerShdw>
          </a:effectLst>
          <a:scene3d>
            <a:camera prst="orthographicFront"/>
            <a:lightRig rig="threePt" dir="t"/>
          </a:scene3d>
          <a:sp3d contourW="3810"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 flipH="1">
            <a:off x="8153400" y="0"/>
            <a:ext cx="990600" cy="6858000"/>
          </a:xfrm>
          <a:prstGeom prst="rect">
            <a:avLst/>
          </a:prstGeom>
          <a:blipFill>
            <a:blip r:embed="rId13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10000" r="50000" b="-10000"/>
                </a:path>
                <a:tileRect/>
              </a:gradFill>
            </a:fillOverlay>
            <a:innerShdw blurRad="63500" dist="44450" dir="10800000">
              <a:srgbClr val="000000">
                <a:alpha val="45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Title Placeholder 2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  <a:prstGeom prst="rect">
            <a:avLst/>
          </a:prstGeom>
        </p:spPr>
        <p:txBody>
          <a:bodyPr vert="horz" lIns="45720" tIns="0" rIns="45720" bIns="0" anchor="b" anchorCtr="0">
            <a:normAutofit/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1" name="Text Placeholder 30"/>
          <p:cNvSpPr>
            <a:spLocks noGrp="1"/>
          </p:cNvSpPr>
          <p:nvPr>
            <p:ph type="body" idx="1"/>
          </p:nvPr>
        </p:nvSpPr>
        <p:spPr>
          <a:xfrm>
            <a:off x="457200" y="1609416"/>
            <a:ext cx="7239000" cy="484632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27" name="Date Placeholder 26"/>
          <p:cNvSpPr>
            <a:spLocks noGrp="1"/>
          </p:cNvSpPr>
          <p:nvPr>
            <p:ph type="dt" sz="half" idx="2"/>
          </p:nvPr>
        </p:nvSpPr>
        <p:spPr>
          <a:xfrm>
            <a:off x="4245936" y="6557946"/>
            <a:ext cx="2002464" cy="226902"/>
          </a:xfrm>
          <a:prstGeom prst="rect">
            <a:avLst/>
          </a:prstGeom>
        </p:spPr>
        <p:txBody>
          <a:bodyPr vert="horz" tIns="0" bIns="0" anchor="b"/>
          <a:lstStyle>
            <a:lvl1pPr algn="l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fld id="{1E3F151C-A47E-473C-A177-CD38445BBC08}" type="datetimeFigureOut">
              <a:rPr lang="en-US" smtClean="0"/>
              <a:t>10/2/2021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457200" y="6557946"/>
            <a:ext cx="3657600" cy="228600"/>
          </a:xfrm>
          <a:prstGeom prst="rect">
            <a:avLst/>
          </a:prstGeom>
        </p:spPr>
        <p:txBody>
          <a:bodyPr vert="horz" tIns="0" bIns="0" anchor="b"/>
          <a:lstStyle>
            <a:lvl1pPr algn="r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4"/>
          </p:nvPr>
        </p:nvSpPr>
        <p:spPr>
          <a:xfrm>
            <a:off x="6251448" y="6556248"/>
            <a:ext cx="588336" cy="228600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6267817A-D926-463A-929C-32DE053A70E4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57" r:id="rId1"/>
    <p:sldLayoutId id="2147484058" r:id="rId2"/>
    <p:sldLayoutId id="2147484059" r:id="rId3"/>
    <p:sldLayoutId id="2147484060" r:id="rId4"/>
    <p:sldLayoutId id="2147484061" r:id="rId5"/>
    <p:sldLayoutId id="2147484062" r:id="rId6"/>
    <p:sldLayoutId id="2147484063" r:id="rId7"/>
    <p:sldLayoutId id="2147484064" r:id="rId8"/>
    <p:sldLayoutId id="2147484065" r:id="rId9"/>
    <p:sldLayoutId id="2147484066" r:id="rId10"/>
    <p:sldLayoutId id="2147484067" r:id="rId11"/>
  </p:sldLayoutIdLst>
  <p:txStyles>
    <p:titleStyle>
      <a:lvl1pPr algn="l" rtl="0" eaLnBrk="1" latinLnBrk="0" hangingPunct="1">
        <a:spcBef>
          <a:spcPct val="0"/>
        </a:spcBef>
        <a:buNone/>
        <a:defRPr kumimoji="0" sz="3800" b="1" kern="1200" cap="all" baseline="0">
          <a:ln w="500">
            <a:solidFill>
              <a:schemeClr val="tx2">
                <a:shade val="20000"/>
                <a:satMod val="120000"/>
              </a:schemeClr>
            </a:solidFill>
          </a:ln>
          <a:gradFill>
            <a:gsLst>
              <a:gs pos="0">
                <a:schemeClr val="accent4">
                  <a:tint val="13000"/>
                </a:schemeClr>
              </a:gs>
              <a:gs pos="10000">
                <a:schemeClr val="accent4">
                  <a:tint val="20000"/>
                </a:schemeClr>
              </a:gs>
              <a:gs pos="49000">
                <a:schemeClr val="accent4">
                  <a:tint val="70000"/>
                </a:schemeClr>
              </a:gs>
              <a:gs pos="50000">
                <a:schemeClr val="accent4">
                  <a:tint val="97000"/>
                </a:schemeClr>
              </a:gs>
              <a:gs pos="100000">
                <a:schemeClr val="accent4">
                  <a:tint val="20000"/>
                </a:schemeClr>
              </a:gs>
            </a:gsLst>
            <a:lin ang="5400000" scaled="1"/>
          </a:gradFill>
          <a:effectLst/>
          <a:latin typeface="+mj-lt"/>
          <a:ea typeface="+mj-ea"/>
          <a:cs typeface="+mj-cs"/>
        </a:defRPr>
      </a:lvl1pPr>
      <a:extLst/>
    </p:titleStyle>
    <p:bodyStyle>
      <a:lvl1pPr marL="274320" indent="-274320" algn="l" rtl="0" eaLnBrk="1" latinLnBrk="0" hangingPunct="1">
        <a:spcBef>
          <a:spcPts val="600"/>
        </a:spcBef>
        <a:buClr>
          <a:schemeClr val="tx2"/>
        </a:buClr>
        <a:buSzPct val="73000"/>
        <a:buFont typeface="Wingdings 2"/>
        <a:buChar char=""/>
        <a:defRPr kumimoji="0" sz="26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521208" indent="-228600" algn="l" rtl="0" eaLnBrk="1" latinLnBrk="0" hangingPunct="1">
        <a:spcBef>
          <a:spcPts val="500"/>
        </a:spcBef>
        <a:buClr>
          <a:schemeClr val="accent4"/>
        </a:buClr>
        <a:buSzPct val="80000"/>
        <a:buFont typeface="Wingdings 2"/>
        <a:buChar char=""/>
        <a:defRPr kumimoji="0" sz="23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2pPr>
      <a:lvl3pPr marL="758952" indent="-228600" algn="l" rtl="0" eaLnBrk="1" latinLnBrk="0" hangingPunct="1">
        <a:spcBef>
          <a:spcPts val="400"/>
        </a:spcBef>
        <a:buClr>
          <a:schemeClr val="accent4"/>
        </a:buClr>
        <a:buSzPct val="60000"/>
        <a:buFont typeface="Wingdings"/>
        <a:buChar char="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22860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"/>
        <a:defRPr kumimoji="0" sz="20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4pPr>
      <a:lvl5pPr marL="1280160" indent="-228600" algn="l" rtl="0" eaLnBrk="1" latinLnBrk="0" hangingPunct="1">
        <a:spcBef>
          <a:spcPts val="400"/>
        </a:spcBef>
        <a:buClr>
          <a:schemeClr val="accent4"/>
        </a:buClr>
        <a:buSzPct val="70000"/>
        <a:buFont typeface="Wingdings"/>
        <a:buChar char="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72184" indent="-182880" algn="l" rtl="0" eaLnBrk="1" latinLnBrk="0" hangingPunct="1">
        <a:spcBef>
          <a:spcPts val="400"/>
        </a:spcBef>
        <a:buClr>
          <a:schemeClr val="accent4"/>
        </a:buClr>
        <a:buSzPct val="80000"/>
        <a:buFont typeface="Wingdings 2"/>
        <a:buChar char=""/>
        <a:defRPr kumimoji="0" sz="18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6pPr>
      <a:lvl7pPr marL="1673352" indent="-18288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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847088" indent="-182880" algn="l" rtl="0" eaLnBrk="1" latinLnBrk="0" hangingPunct="1">
        <a:spcBef>
          <a:spcPts val="300"/>
        </a:spcBef>
        <a:buClr>
          <a:schemeClr val="accent4"/>
        </a:buClr>
        <a:buSzPct val="100000"/>
        <a:buChar char="•"/>
        <a:defRPr kumimoji="0" sz="1600" kern="1200" baseline="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8pPr>
      <a:lvl9pPr marL="2057400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Wingdings"/>
        <a:buChar char="§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gif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9829" y="1981200"/>
            <a:ext cx="6209082" cy="4274835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1547370" y="152400"/>
            <a:ext cx="5334000" cy="22159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BD" sz="138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reflection blurRad="12700" stA="28000" endPos="45000" dist="1000" dir="5400000" sy="-10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স্বাগতম</a:t>
            </a:r>
            <a:endParaRPr lang="bn-BD" sz="13800" b="1" dirty="0">
              <a:ln w="11430"/>
              <a:solidFill>
                <a:srgbClr val="00B050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8647739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742" y="607017"/>
            <a:ext cx="9144001" cy="5296877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533035" y="22243"/>
            <a:ext cx="4038600" cy="584775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r>
              <a:rPr lang="bn-BD" sz="32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নতুন ফাইল তৈরি করার পদ্ধতি</a:t>
            </a:r>
            <a:endParaRPr lang="en-US" sz="32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cxnSp>
        <p:nvCxnSpPr>
          <p:cNvPr id="5" name="Straight Arrow Connector 4"/>
          <p:cNvCxnSpPr/>
          <p:nvPr/>
        </p:nvCxnSpPr>
        <p:spPr>
          <a:xfrm flipH="1" flipV="1">
            <a:off x="848032" y="1447800"/>
            <a:ext cx="1143000" cy="1066800"/>
          </a:xfrm>
          <a:prstGeom prst="straightConnector1">
            <a:avLst/>
          </a:prstGeom>
          <a:ln w="28575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 flipH="1">
            <a:off x="430162" y="225354"/>
            <a:ext cx="1117191" cy="763326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 flipH="1">
            <a:off x="5884607" y="1517856"/>
            <a:ext cx="1676400" cy="1088923"/>
          </a:xfrm>
          <a:prstGeom prst="straightConnector1">
            <a:avLst/>
          </a:prstGeom>
          <a:ln w="28575">
            <a:solidFill>
              <a:srgbClr val="00B0F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9"/>
          <p:cNvSpPr/>
          <p:nvPr/>
        </p:nvSpPr>
        <p:spPr>
          <a:xfrm>
            <a:off x="2" y="5903894"/>
            <a:ext cx="9195620" cy="954107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28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At First click File Menu →Then  Click </a:t>
            </a:r>
            <a:r>
              <a:rPr lang="en-US" sz="2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New </a:t>
            </a:r>
            <a:r>
              <a:rPr lang="en-US" sz="28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→Then </a:t>
            </a:r>
            <a:r>
              <a:rPr lang="en-US" sz="2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Click Blank Document</a:t>
            </a:r>
            <a:endParaRPr lang="en-US" sz="28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4068632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291" y="579755"/>
            <a:ext cx="9144000" cy="5314305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819400" y="22123"/>
            <a:ext cx="3657600" cy="52322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en-US" sz="2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File Save  </a:t>
            </a:r>
            <a:r>
              <a:rPr lang="bn-BD" sz="2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করার পদ্ধতি</a:t>
            </a:r>
            <a:endParaRPr lang="en-US" sz="28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cxnSp>
        <p:nvCxnSpPr>
          <p:cNvPr id="5" name="Straight Arrow Connector 4"/>
          <p:cNvCxnSpPr/>
          <p:nvPr/>
        </p:nvCxnSpPr>
        <p:spPr>
          <a:xfrm flipH="1" flipV="1">
            <a:off x="560439" y="961103"/>
            <a:ext cx="1066800" cy="106680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 flipH="1" flipV="1">
            <a:off x="801331" y="2703507"/>
            <a:ext cx="1066800" cy="1066800"/>
          </a:xfrm>
          <a:prstGeom prst="straightConnector1">
            <a:avLst/>
          </a:prstGeom>
          <a:ln w="38100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 flipV="1">
            <a:off x="2667000" y="4576916"/>
            <a:ext cx="1447800" cy="907026"/>
          </a:xfrm>
          <a:prstGeom prst="straightConnector1">
            <a:avLst/>
          </a:prstGeom>
          <a:ln w="381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 flipH="1">
            <a:off x="7772400" y="3583511"/>
            <a:ext cx="990600" cy="1752600"/>
          </a:xfrm>
          <a:prstGeom prst="straightConnector1">
            <a:avLst/>
          </a:prstGeom>
          <a:ln w="38100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0" y="5894062"/>
            <a:ext cx="9144000" cy="954107"/>
          </a:xfrm>
          <a:prstGeom prst="rect">
            <a:avLst/>
          </a:prstGeom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8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At First click File Menu →Then </a:t>
            </a:r>
            <a:r>
              <a:rPr lang="en-US" sz="2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Click Save </a:t>
            </a:r>
            <a:r>
              <a:rPr lang="en-US" sz="28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→</a:t>
            </a:r>
            <a:r>
              <a:rPr lang="en-US" sz="2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Then Type Target </a:t>
            </a:r>
            <a:r>
              <a:rPr lang="en-US" sz="28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File Name </a:t>
            </a:r>
            <a:r>
              <a:rPr lang="en-US" sz="2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→Save </a:t>
            </a:r>
            <a:r>
              <a:rPr lang="en-US" sz="28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Click</a:t>
            </a:r>
          </a:p>
        </p:txBody>
      </p:sp>
    </p:spTree>
    <p:extLst>
      <p:ext uri="{BB962C8B-B14F-4D97-AF65-F5344CB8AC3E}">
        <p14:creationId xmlns:p14="http://schemas.microsoft.com/office/powerpoint/2010/main" val="33340321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1" y="702226"/>
            <a:ext cx="4504267" cy="49784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98169" y="702227"/>
            <a:ext cx="4143375" cy="5037826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993923" y="79006"/>
            <a:ext cx="4648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effectLst>
                  <a:reflection blurRad="6350" stA="55000" endA="300" endPos="45500" dir="5400000" sy="-10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File Open </a:t>
            </a:r>
            <a:r>
              <a:rPr lang="bn-BD" sz="2800" dirty="0" smtClean="0">
                <a:effectLst>
                  <a:reflection blurRad="6350" stA="55000" endA="300" endPos="45500" dir="5400000" sy="-10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করার পদ্ধতি</a:t>
            </a:r>
            <a:endParaRPr lang="en-US" sz="2800" dirty="0">
              <a:effectLst>
                <a:reflection blurRad="6350" stA="55000" endA="300" endPos="45500" dir="5400000" sy="-100000" algn="bl" rotWithShape="0"/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cxnSp>
        <p:nvCxnSpPr>
          <p:cNvPr id="6" name="Straight Arrow Connector 5"/>
          <p:cNvCxnSpPr/>
          <p:nvPr/>
        </p:nvCxnSpPr>
        <p:spPr>
          <a:xfrm flipH="1">
            <a:off x="533400" y="76200"/>
            <a:ext cx="914400" cy="1066800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>
            <a:off x="5867400" y="2335162"/>
            <a:ext cx="2590800" cy="2694039"/>
          </a:xfrm>
          <a:prstGeom prst="straightConnector1">
            <a:avLst/>
          </a:prstGeom>
          <a:ln w="28575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 flipH="1" flipV="1">
            <a:off x="1124565" y="1676401"/>
            <a:ext cx="4742836" cy="658761"/>
          </a:xfrm>
          <a:prstGeom prst="straightConnector1">
            <a:avLst/>
          </a:prstGeom>
          <a:ln w="28575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extBox 28"/>
          <p:cNvSpPr txBox="1"/>
          <p:nvPr/>
        </p:nvSpPr>
        <p:spPr>
          <a:xfrm>
            <a:off x="1" y="5740053"/>
            <a:ext cx="9107128" cy="954107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At First click File Menu →Then Open Click →Then File Name Select</a:t>
            </a:r>
            <a:r>
              <a:rPr lang="en-US" sz="28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sz="2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→Open Click</a:t>
            </a:r>
            <a:endParaRPr lang="en-US" sz="28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2366550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82216"/>
            <a:ext cx="9153832" cy="3074326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" y="58995"/>
            <a:ext cx="8953500" cy="523220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ওয়ার্ড প্রসে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সিং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এ </a:t>
            </a:r>
            <a:r>
              <a:rPr lang="bn-BD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কাজ করতে গিয়ে আমরা যে সকল সুবি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ধা</a:t>
            </a:r>
            <a:r>
              <a:rPr lang="bn-BD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পেয়ে থাকি তা হলো- 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62232" y="3807512"/>
            <a:ext cx="8991600" cy="295465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eaLnBrk="0" hangingPunct="0"/>
            <a:r>
              <a:rPr lang="bn-BD" sz="28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১</a:t>
            </a:r>
            <a:r>
              <a:rPr lang="bn-BD" sz="2800" b="1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। এ প্রোগ্রাম এ </a:t>
            </a:r>
            <a:r>
              <a:rPr lang="bn-BD" sz="2800" b="1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নির্ভুল ভাবে লেখালেখির কাজ ও </a:t>
            </a:r>
            <a:r>
              <a:rPr lang="bn-BD" sz="2800" b="1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সংশোধনের সুযোগ পাওয়া যায়। </a:t>
            </a:r>
          </a:p>
          <a:p>
            <a:pPr eaLnBrk="0" hangingPunct="0"/>
            <a:r>
              <a:rPr lang="bn-BD" sz="2800" b="1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২। </a:t>
            </a:r>
            <a:r>
              <a:rPr lang="bn-BD" sz="2800" b="1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লেখার আকার ছোট বড় ও বক্র আকারে উপস্থাপন </a:t>
            </a:r>
            <a:r>
              <a:rPr lang="bn-BD" sz="2800" b="1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করা যায়। </a:t>
            </a:r>
          </a:p>
          <a:p>
            <a:pPr eaLnBrk="0" hangingPunct="0"/>
            <a:r>
              <a:rPr lang="bn-BD" sz="2800" b="1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৩। ছবি, গ্রাফ, টেবিল, </a:t>
            </a:r>
            <a:r>
              <a:rPr lang="bn-BD" sz="2800" b="1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চার্ট  সংযোজন </a:t>
            </a:r>
            <a:r>
              <a:rPr lang="bn-BD" sz="2800" b="1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করে ডকুমেন্টকে আকর্ষণীয় করা যায়। </a:t>
            </a:r>
          </a:p>
          <a:p>
            <a:pPr eaLnBrk="0" hangingPunct="0"/>
            <a:r>
              <a:rPr lang="bn-BD" sz="2800" b="1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৪। </a:t>
            </a:r>
            <a:r>
              <a:rPr lang="bn-BD" sz="2800" b="1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একই </a:t>
            </a:r>
            <a:r>
              <a:rPr lang="bn-BD" sz="2800" b="1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সাথে একাধিক ডকুমেন্ট নিয়ে কাজ করা যায়। </a:t>
            </a:r>
          </a:p>
          <a:p>
            <a:pPr eaLnBrk="0" hangingPunct="0"/>
            <a:r>
              <a:rPr lang="bn-BD" sz="2800" b="1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৫। ডকুমেন্ট সংরক্ষণ করে তা যে কোন </a:t>
            </a:r>
            <a:r>
              <a:rPr lang="bn-BD" sz="2800" b="1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সময় ব্যবহার করা যায় ।</a:t>
            </a:r>
          </a:p>
          <a:p>
            <a:pPr eaLnBrk="0" hangingPunct="0"/>
            <a:r>
              <a:rPr lang="bn-BD" sz="2800" b="1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৬।ফাইলের ব্যবস্থাপনা সহজ ।    এছাড়াও </a:t>
            </a:r>
            <a:r>
              <a:rPr lang="bn-BD" sz="2800" b="1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আরও নানা সুবিধা রয়েছে</a:t>
            </a:r>
            <a:r>
              <a:rPr lang="bn-BD" sz="2800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। </a:t>
            </a:r>
            <a:endParaRPr lang="en-US" sz="2800" dirty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  <a:p>
            <a:endParaRPr lang="en-US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86401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8" presetClass="entr" presetSubtype="0" accel="5000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2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3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38" presetClass="entr" presetSubtype="0" accel="5000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20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38" presetClass="entr" presetSubtype="0" accel="5000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26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27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38" presetClass="entr" presetSubtype="0" accel="5000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33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34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38" presetClass="entr" presetSubtype="0" accel="5000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40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41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38" presetClass="entr" presetSubtype="0" accel="5000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4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4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9884" y="914400"/>
            <a:ext cx="8991600" cy="571382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54858" y="134035"/>
            <a:ext cx="8912943" cy="646331"/>
          </a:xfrm>
          <a:prstGeom prst="rect">
            <a:avLst/>
          </a:prstGeom>
          <a:scene3d>
            <a:camera prst="perspectiveFront"/>
            <a:lightRig rig="threePt" dir="t"/>
          </a:scene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ওয়ার্ড প্রসে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সিং</a:t>
            </a:r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এ বিভিন্ন ফন্ট,রং ও লাইন এর ব্যবধান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cxnSp>
        <p:nvCxnSpPr>
          <p:cNvPr id="5" name="Straight Arrow Connector 4"/>
          <p:cNvCxnSpPr/>
          <p:nvPr/>
        </p:nvCxnSpPr>
        <p:spPr>
          <a:xfrm flipV="1">
            <a:off x="1066800" y="1519084"/>
            <a:ext cx="1752600" cy="1452716"/>
          </a:xfrm>
          <a:prstGeom prst="straightConnector1">
            <a:avLst/>
          </a:prstGeom>
          <a:ln w="28575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 flipV="1">
            <a:off x="6172201" y="2471584"/>
            <a:ext cx="680884" cy="1414616"/>
          </a:xfrm>
          <a:prstGeom prst="straightConnector1">
            <a:avLst/>
          </a:prstGeom>
          <a:ln w="28575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 flipV="1">
            <a:off x="3505201" y="1483443"/>
            <a:ext cx="1290484" cy="1793158"/>
          </a:xfrm>
          <a:prstGeom prst="straightConnector1">
            <a:avLst/>
          </a:prstGeom>
          <a:ln w="28575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5311879" y="3974068"/>
            <a:ext cx="152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dirty="0" smtClean="0"/>
              <a:t>ফন্ট কালার</a:t>
            </a:r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419100" y="3091934"/>
            <a:ext cx="152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dirty="0" smtClean="0"/>
              <a:t>ফন্ট বক্র</a:t>
            </a:r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2626443" y="3407493"/>
            <a:ext cx="152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dirty="0" smtClean="0"/>
              <a:t>ফন্ট সাইজ</a:t>
            </a:r>
            <a:endParaRPr lang="en-US" dirty="0"/>
          </a:p>
        </p:txBody>
      </p:sp>
      <p:cxnSp>
        <p:nvCxnSpPr>
          <p:cNvPr id="19" name="Straight Arrow Connector 18"/>
          <p:cNvCxnSpPr/>
          <p:nvPr/>
        </p:nvCxnSpPr>
        <p:spPr>
          <a:xfrm flipH="1" flipV="1">
            <a:off x="7084143" y="1524594"/>
            <a:ext cx="914400" cy="2252230"/>
          </a:xfrm>
          <a:prstGeom prst="straightConnector1">
            <a:avLst/>
          </a:prstGeom>
          <a:ln w="28575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/>
          <p:cNvSpPr txBox="1"/>
          <p:nvPr/>
        </p:nvSpPr>
        <p:spPr>
          <a:xfrm>
            <a:off x="7084141" y="3886201"/>
            <a:ext cx="167885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dirty="0" smtClean="0"/>
              <a:t>লাইন ব্যবধান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870395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4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1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1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2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8" presetClass="entr" presetSubtype="0" accel="5000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25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26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8" presetClass="entr" presetSubtype="0" accel="5000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34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35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43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44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4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4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1004898"/>
            <a:ext cx="8839200" cy="4710103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52400" y="152401"/>
            <a:ext cx="8686800" cy="646331"/>
          </a:xfrm>
          <a:prstGeom prst="rect">
            <a:avLst/>
          </a:prstGeom>
          <a:effectLst>
            <a:glow rad="101600">
              <a:schemeClr val="accent5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bn-BD" sz="36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ডকুমেন্টে টেবিল</a:t>
            </a:r>
            <a:r>
              <a:rPr lang="en-US" sz="36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6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স্থাপন ও ছবি স্থাপন করার নিয়ম</a:t>
            </a:r>
            <a:endParaRPr lang="en-US" sz="36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cxnSp>
        <p:nvCxnSpPr>
          <p:cNvPr id="5" name="Straight Arrow Connector 4"/>
          <p:cNvCxnSpPr/>
          <p:nvPr/>
        </p:nvCxnSpPr>
        <p:spPr>
          <a:xfrm>
            <a:off x="1752602" y="1936955"/>
            <a:ext cx="4343399" cy="1751370"/>
          </a:xfrm>
          <a:prstGeom prst="straightConnector1">
            <a:avLst/>
          </a:prstGeom>
          <a:ln w="381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100781" y="5791201"/>
            <a:ext cx="8981768" cy="1815882"/>
          </a:xfrm>
          <a:prstGeom prst="rect">
            <a:avLst/>
          </a:prstGeom>
          <a:effectLst>
            <a:innerShdw blurRad="63500" dist="50800" dir="8100000">
              <a:prstClr val="black">
                <a:alpha val="50000"/>
              </a:prstClr>
            </a:innerShdw>
          </a:effec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800" dirty="0" smtClean="0"/>
              <a:t> Click Insert Menu → Then click Table →  Click Insert Table</a:t>
            </a:r>
            <a:endParaRPr lang="bn-BD" sz="2800" dirty="0" smtClean="0"/>
          </a:p>
          <a:p>
            <a:r>
              <a:rPr lang="en-US" sz="2800" dirty="0" smtClean="0"/>
              <a:t>Picture :  click Picture </a:t>
            </a:r>
            <a:r>
              <a:rPr lang="en-US" sz="2800" dirty="0"/>
              <a:t>Icon </a:t>
            </a:r>
            <a:r>
              <a:rPr lang="en-US" sz="2800" dirty="0" smtClean="0"/>
              <a:t>→ Select Picture → Click Insert</a:t>
            </a:r>
            <a:endParaRPr lang="en-US" sz="28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1" y="2819400"/>
            <a:ext cx="2743201" cy="2590800"/>
          </a:xfrm>
          <a:prstGeom prst="rect">
            <a:avLst/>
          </a:prstGeom>
        </p:spPr>
      </p:pic>
      <p:cxnSp>
        <p:nvCxnSpPr>
          <p:cNvPr id="8" name="Straight Arrow Connector 7"/>
          <p:cNvCxnSpPr/>
          <p:nvPr/>
        </p:nvCxnSpPr>
        <p:spPr>
          <a:xfrm>
            <a:off x="1371600" y="2057400"/>
            <a:ext cx="2057400" cy="1828800"/>
          </a:xfrm>
          <a:prstGeom prst="straightConnector1">
            <a:avLst/>
          </a:prstGeom>
          <a:ln w="38100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365204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7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" y="228600"/>
            <a:ext cx="9143999" cy="923330"/>
          </a:xfrm>
          <a:prstGeom prst="rect">
            <a:avLst/>
          </a:prstGeom>
          <a:effectLst>
            <a:glow rad="228600">
              <a:schemeClr val="accent4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defRPr/>
            </a:pPr>
            <a:r>
              <a:rPr lang="bn-BD" sz="5400" b="1" dirty="0">
                <a:solidFill>
                  <a:schemeClr val="accent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ফর্মূলা ব্যবহার করে হিসাব</a:t>
            </a:r>
            <a:r>
              <a:rPr lang="en-US" sz="5400" b="1" dirty="0">
                <a:solidFill>
                  <a:schemeClr val="accent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>
                <a:solidFill>
                  <a:schemeClr val="accent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করা</a:t>
            </a:r>
            <a:r>
              <a:rPr lang="en-US" sz="5400" b="1" dirty="0">
                <a:solidFill>
                  <a:schemeClr val="accent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5400" dirty="0">
              <a:ln w="18415" cmpd="sng">
                <a:solidFill>
                  <a:srgbClr val="FFFFFF"/>
                </a:solidFill>
                <a:prstDash val="solid"/>
              </a:ln>
              <a:solidFill>
                <a:schemeClr val="accent2">
                  <a:lumMod val="75000"/>
                </a:schemeClr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371601"/>
            <a:ext cx="9144000" cy="4419235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95748" y="5956012"/>
            <a:ext cx="7467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/>
              <a:t>Rokon</a:t>
            </a:r>
            <a:r>
              <a:rPr lang="en-US" sz="3200" dirty="0" smtClean="0"/>
              <a:t> = SUM(B2:D2) Enter Click</a:t>
            </a:r>
            <a:endParaRPr lang="en-US" sz="3200" dirty="0"/>
          </a:p>
        </p:txBody>
      </p:sp>
      <p:cxnSp>
        <p:nvCxnSpPr>
          <p:cNvPr id="6" name="Straight Arrow Connector 5"/>
          <p:cNvCxnSpPr/>
          <p:nvPr/>
        </p:nvCxnSpPr>
        <p:spPr>
          <a:xfrm>
            <a:off x="4419601" y="3581218"/>
            <a:ext cx="3443748" cy="1371783"/>
          </a:xfrm>
          <a:prstGeom prst="straightConnector1">
            <a:avLst/>
          </a:prstGeom>
          <a:ln w="381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7239000" y="4953001"/>
            <a:ext cx="1676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dirty="0" smtClean="0"/>
              <a:t>ফর্মূলার ব্যবহার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906898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1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2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9871" y="88272"/>
            <a:ext cx="1740163" cy="1353312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039" y="1828801"/>
            <a:ext cx="1857829" cy="4876799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757948" y="184355"/>
            <a:ext cx="4648200" cy="584775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r>
              <a:rPr lang="bn-BD" sz="32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অফিস বাটন পরিচিতি</a:t>
            </a:r>
            <a:endParaRPr lang="en-US" sz="32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369577" y="1118419"/>
            <a:ext cx="6545825" cy="646331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eaLnBrk="0" hangingPunct="0"/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নিউ 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: </a:t>
            </a:r>
            <a:r>
              <a:rPr lang="bn-BD" sz="2800" dirty="0">
                <a:latin typeface="NikoshBAN" pitchFamily="2" charset="0"/>
                <a:cs typeface="NikoshBAN" pitchFamily="2" charset="0"/>
              </a:rPr>
              <a:t>নতুন 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ডকামেন্ট খূলতে এটা ক্লিক  করতে হয় ।</a:t>
            </a: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339096" y="1852399"/>
            <a:ext cx="6576305" cy="646331"/>
          </a:xfrm>
          <a:prstGeom prst="rect">
            <a:avLst/>
          </a:prstGeom>
          <a:effectLst>
            <a:outerShdw blurRad="40000" dist="20000" dir="5400000" rotWithShape="0">
              <a:srgbClr val="000000">
                <a:alpha val="38000"/>
              </a:srgbClr>
            </a:outerShdw>
            <a:reflection blurRad="6350" stA="50000" endA="300" endPos="55000" dir="5400000" sy="-100000" algn="bl" rotWithShape="0"/>
          </a:effectLst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eaLnBrk="0" hangingPunct="0"/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ওপেন 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: </a:t>
            </a:r>
            <a:r>
              <a:rPr lang="bn-BD" sz="2800" dirty="0">
                <a:latin typeface="NikoshBAN" pitchFamily="2" charset="0"/>
                <a:cs typeface="NikoshBAN" pitchFamily="2" charset="0"/>
              </a:rPr>
              <a:t>নতুন 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ডকামেন্ট খূলতে এটা ক্লিক  করতে হয় ।</a:t>
            </a: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384815" y="2666761"/>
            <a:ext cx="6553200" cy="523220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eaLnBrk="0" hangingPunct="0"/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সেইভ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: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 ডকুমেন্টকে সংরক্ষণ করতে এখানে ক্লিক  করতে হয়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430535" y="3331963"/>
            <a:ext cx="6507480" cy="1077218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eaLnBrk="0" hangingPunct="0"/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সেইভ এজ 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: 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একই ডকুমেন্টকে ভিন্ন নামে সংরক্ষণ করতে  </a:t>
            </a:r>
          </a:p>
          <a:p>
            <a:pPr eaLnBrk="0" hangingPunct="0"/>
            <a:r>
              <a:rPr lang="bn-BD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             এখানে ক্লিক  করতে হয় ।</a:t>
            </a: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384815" y="4572000"/>
            <a:ext cx="6553200" cy="1077218"/>
          </a:xfrm>
          <a:prstGeom prst="rect">
            <a:avLst/>
          </a:prstGeom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eaLnBrk="0" hangingPunct="0"/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ক্লোজ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: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 খোলা ডকুমেন্ট বন্ধ করার জন্য এখানে ক্লিক করতে </a:t>
            </a:r>
          </a:p>
          <a:p>
            <a:pPr eaLnBrk="0" hangingPunct="0"/>
            <a:r>
              <a:rPr lang="bn-BD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         হয় ।</a:t>
            </a: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369575" y="5736103"/>
            <a:ext cx="6492240" cy="646331"/>
          </a:xfrm>
          <a:prstGeom prst="rect">
            <a:avLst/>
          </a:prstGeom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eaLnBrk="0" hangingPunct="0"/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প্রিন্ট 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: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 ডকুমেন্টের লেখা ছাপাতে এখানে ক্লিক করতে হয় । </a:t>
            </a: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12" name="Straight Arrow Connector 11"/>
          <p:cNvCxnSpPr/>
          <p:nvPr/>
        </p:nvCxnSpPr>
        <p:spPr>
          <a:xfrm flipH="1">
            <a:off x="2098869" y="749060"/>
            <a:ext cx="1101532" cy="241540"/>
          </a:xfrm>
          <a:prstGeom prst="straightConnector1">
            <a:avLst/>
          </a:prstGeom>
          <a:ln w="381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482432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9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xit" presetSubtype="4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 additive="base">
                                        <p:cTn id="43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50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51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5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5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58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59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6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6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2" presetID="56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64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65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6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6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2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73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7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7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80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1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8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8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88" dur="2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91" dur="20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38" presetClass="entr" presetSubtype="0" accel="5000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96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97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04800" y="5410201"/>
            <a:ext cx="8458200" cy="1323439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txBody>
          <a:bodyPr wrap="square">
            <a:spAutoFit/>
          </a:bodyPr>
          <a:lstStyle/>
          <a:p>
            <a:r>
              <a:rPr lang="bn-BD" sz="4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১। </a:t>
            </a:r>
            <a:r>
              <a:rPr lang="en-US" sz="40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একটি</a:t>
            </a:r>
            <a:r>
              <a:rPr lang="en-US" sz="4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ডকুমেন্ট</a:t>
            </a:r>
            <a:r>
              <a:rPr lang="en-US" sz="40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প্রস্তুত</a:t>
            </a:r>
            <a:r>
              <a:rPr lang="en-US" sz="40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40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4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সংরক্ষণ</a:t>
            </a:r>
            <a:r>
              <a:rPr lang="en-US" sz="4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ক</a:t>
            </a:r>
            <a:r>
              <a:rPr lang="bn-BD" sz="4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র। </a:t>
            </a:r>
            <a:endParaRPr lang="en-US" sz="40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  <a:p>
            <a:r>
              <a:rPr lang="bn-BD" sz="4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২। </a:t>
            </a:r>
            <a:r>
              <a:rPr lang="en-US" sz="40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তোমার</a:t>
            </a:r>
            <a:r>
              <a:rPr lang="en-US" sz="4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তৈরিকৃত</a:t>
            </a:r>
            <a:r>
              <a:rPr lang="en-US" sz="40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একটি</a:t>
            </a:r>
            <a:r>
              <a:rPr lang="en-US" sz="40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ডকুমেন্টে</a:t>
            </a:r>
            <a:r>
              <a:rPr lang="en-US" sz="40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4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ছবি স্থাপন </a:t>
            </a:r>
            <a:r>
              <a:rPr lang="en-US" sz="40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কর</a:t>
            </a:r>
            <a:r>
              <a:rPr lang="bn-BD" sz="4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।</a:t>
            </a:r>
            <a:r>
              <a:rPr lang="en-US" sz="4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40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644877" y="152401"/>
            <a:ext cx="4343400" cy="1323439"/>
          </a:xfrm>
          <a:prstGeom prst="rect">
            <a:avLst/>
          </a:prstGeom>
          <a:noFill/>
          <a:scene3d>
            <a:camera prst="perspectiveRelaxedModerately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r>
              <a:rPr lang="bn-BD" sz="8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দলগত কাজ</a:t>
            </a:r>
            <a:endParaRPr lang="en-US" sz="80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1295400"/>
            <a:ext cx="8458200" cy="39471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8266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28600" y="1676401"/>
            <a:ext cx="8534400" cy="2554545"/>
          </a:xfrm>
          <a:prstGeom prst="rect">
            <a:avLst/>
          </a:prstGeom>
          <a:scene3d>
            <a:camera prst="perspectiveBelow"/>
            <a:lightRig rig="threePt" dir="t"/>
          </a:scene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r>
              <a:rPr lang="bn-BD" sz="4000" b="1" dirty="0" smtClean="0">
                <a:solidFill>
                  <a:srgbClr val="000000">
                    <a:lumMod val="95000"/>
                    <a:lumOff val="5000"/>
                  </a:srgb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১। ফন্ট বলতে কী বুঝ?</a:t>
            </a:r>
            <a:endParaRPr lang="en-US" sz="4000" b="1" dirty="0">
              <a:solidFill>
                <a:srgbClr val="808080">
                  <a:lumMod val="10000"/>
                </a:srgbClr>
              </a:solidFill>
              <a:latin typeface="Arial"/>
              <a:cs typeface="Arial"/>
            </a:endParaRPr>
          </a:p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r>
              <a:rPr lang="bn-BD" sz="4000" b="1" dirty="0" smtClean="0">
                <a:solidFill>
                  <a:srgbClr val="000000">
                    <a:lumMod val="95000"/>
                    <a:lumOff val="5000"/>
                  </a:srgb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২। সেল বলতে কী বুঝ</a:t>
            </a:r>
            <a:r>
              <a:rPr lang="en-US" sz="4000" b="1" dirty="0" smtClean="0">
                <a:solidFill>
                  <a:srgbClr val="808080">
                    <a:lumMod val="10000"/>
                  </a:srgb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>
                <a:solidFill>
                  <a:srgbClr val="808080">
                    <a:lumMod val="10000"/>
                  </a:srgb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US" sz="4000" b="1" dirty="0">
              <a:solidFill>
                <a:srgbClr val="000000"/>
              </a:solidFill>
              <a:latin typeface="NikoshBAN" pitchFamily="2" charset="0"/>
              <a:cs typeface="NikoshBAN" pitchFamily="2" charset="0"/>
            </a:endParaRPr>
          </a:p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r>
              <a:rPr lang="bn-BD" sz="4000" b="1" dirty="0" smtClean="0">
                <a:solidFill>
                  <a:srgbClr val="808080">
                    <a:lumMod val="10000"/>
                  </a:srgb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৩। ওয়ার্ড প্রসেসর ও ওয়ার্ড প্রসেসিং বলতে কী বুঝ</a:t>
            </a:r>
            <a:r>
              <a:rPr lang="en-US" sz="4000" b="1" dirty="0" smtClean="0">
                <a:solidFill>
                  <a:srgbClr val="808080">
                    <a:lumMod val="10000"/>
                  </a:srgb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US" sz="4000" b="1" dirty="0">
              <a:solidFill>
                <a:srgbClr val="808080">
                  <a:lumMod val="10000"/>
                </a:srgb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r>
              <a:rPr lang="bn-BD" sz="4000" b="1" dirty="0" smtClean="0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৪। শব্দ ও প্যারাগ্রাফ কী </a:t>
            </a:r>
            <a:r>
              <a:rPr lang="en-US" sz="4000" b="1" dirty="0" smtClean="0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?  </a:t>
            </a:r>
            <a:endParaRPr lang="bn-BD" sz="4000" b="1" dirty="0">
              <a:solidFill>
                <a:srgbClr val="00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819400" y="228601"/>
            <a:ext cx="2590800" cy="1015663"/>
          </a:xfrm>
          <a:prstGeom prst="rect">
            <a:avLst/>
          </a:prstGeom>
          <a:solidFill>
            <a:srgbClr val="FF0000"/>
          </a:solidFill>
          <a:effectLst>
            <a:glow rad="228600">
              <a:schemeClr val="accent3">
                <a:satMod val="175000"/>
                <a:alpha val="40000"/>
              </a:schemeClr>
            </a:glow>
            <a:innerShdw blurRad="63500" dist="50800" dir="10800000">
              <a:prstClr val="black">
                <a:alpha val="50000"/>
              </a:prstClr>
            </a:innerShdw>
          </a:effectLst>
          <a:scene3d>
            <a:camera prst="obliqueBottomLeft"/>
            <a:lightRig rig="threePt" dir="t"/>
          </a:scene3d>
        </p:spPr>
        <p:txBody>
          <a:bodyPr wrap="square" rtlCol="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r>
              <a:rPr lang="bn-BD" sz="6000" b="1" dirty="0" smtClean="0">
                <a:ln/>
                <a:solidFill>
                  <a:schemeClr val="accent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মূল্যায়ন</a:t>
            </a:r>
          </a:p>
        </p:txBody>
      </p:sp>
    </p:spTree>
    <p:extLst>
      <p:ext uri="{BB962C8B-B14F-4D97-AF65-F5344CB8AC3E}">
        <p14:creationId xmlns:p14="http://schemas.microsoft.com/office/powerpoint/2010/main" val="7008080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8" presetClass="entr" presetSubtype="0" accel="5000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20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38" presetClass="entr" presetSubtype="0" accel="5000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26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27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38" presetClass="entr" presetSubtype="0" accel="5000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33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34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38" presetClass="entr" presetSubtype="0" accel="5000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40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41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38" presetClass="entr" presetSubtype="0" accel="5000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4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50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852803" y="101055"/>
            <a:ext cx="3505200" cy="646331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sz="36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শিক্ষক</a:t>
            </a:r>
            <a:r>
              <a:rPr lang="en-US" sz="36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6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endParaRPr lang="en-US" sz="3600" b="1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802" y="3352800"/>
            <a:ext cx="7543800" cy="3046988"/>
          </a:xfrm>
          <a:prstGeom prst="rect">
            <a:avLst/>
          </a:prstGeom>
          <a:scene3d>
            <a:camera prst="perspectiveLeft"/>
            <a:lightRig rig="threePt" dir="t"/>
          </a:scene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defRPr/>
            </a:pPr>
            <a:r>
              <a:rPr lang="bn-IN" sz="4800" b="1" u="sng" dirty="0">
                <a:ln w="1905"/>
                <a:solidFill>
                  <a:srgbClr val="7030A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সুরেন মন্ডল</a:t>
            </a:r>
            <a:endParaRPr lang="en-US" sz="4800" b="1" dirty="0">
              <a:ln w="1905"/>
              <a:solidFill>
                <a:srgbClr val="7030A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  <a:p>
            <a:pPr>
              <a:defRPr/>
            </a:pPr>
            <a:r>
              <a:rPr lang="en-US" sz="3600" b="1" dirty="0" err="1">
                <a:ln w="1905"/>
                <a:solidFill>
                  <a:srgbClr val="7030A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সহকারী</a:t>
            </a:r>
            <a:r>
              <a:rPr lang="en-US" sz="3600" b="1" dirty="0">
                <a:ln w="1905"/>
                <a:solidFill>
                  <a:srgbClr val="7030A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n w="1905"/>
                <a:solidFill>
                  <a:srgbClr val="7030A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শিক্ষক</a:t>
            </a:r>
            <a:r>
              <a:rPr lang="bn-IN" sz="3600" b="1" dirty="0">
                <a:ln w="1905"/>
                <a:solidFill>
                  <a:srgbClr val="7030A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(আইসিটি)</a:t>
            </a:r>
            <a:endParaRPr lang="en-US" sz="3600" b="1" dirty="0">
              <a:ln w="1905"/>
              <a:solidFill>
                <a:srgbClr val="7030A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  <a:p>
            <a:pPr>
              <a:defRPr/>
            </a:pPr>
            <a:r>
              <a:rPr lang="bn-IN" sz="3600" b="1" dirty="0">
                <a:ln w="1905"/>
                <a:solidFill>
                  <a:srgbClr val="7030A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চরদৌলত খান মাধ্যমিক বালিকা বিদ্যালয়</a:t>
            </a:r>
            <a:r>
              <a:rPr lang="en-US" sz="3600" dirty="0">
                <a:solidFill>
                  <a:srgbClr val="7030A0"/>
                </a:solidFill>
              </a:rPr>
              <a:t> </a:t>
            </a:r>
            <a:r>
              <a:rPr lang="bn-IN" sz="3600" dirty="0">
                <a:solidFill>
                  <a:srgbClr val="7030A0"/>
                </a:solidFill>
              </a:rPr>
              <a:t>surenmondal43@gmail.com</a:t>
            </a:r>
            <a:endParaRPr lang="en-US" sz="3600" dirty="0">
              <a:solidFill>
                <a:srgbClr val="7030A0"/>
              </a:solidFill>
            </a:endParaRPr>
          </a:p>
          <a:p>
            <a:pPr>
              <a:defRPr/>
            </a:pPr>
            <a:r>
              <a:rPr lang="en-US" sz="3600" b="1" dirty="0">
                <a:ln w="1905"/>
                <a:solidFill>
                  <a:srgbClr val="7030A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Mob: </a:t>
            </a:r>
            <a:r>
              <a:rPr lang="en-US" sz="3600" b="1" dirty="0">
                <a:ln w="1905"/>
                <a:solidFill>
                  <a:srgbClr val="7030A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01739631843</a:t>
            </a:r>
            <a:endParaRPr lang="en-US" sz="3600" dirty="0">
              <a:solidFill>
                <a:srgbClr val="7030A0"/>
              </a:solidFill>
              <a:latin typeface="NikoshBAN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2800" y="860988"/>
            <a:ext cx="2333292" cy="23332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78391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56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4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5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8" presetID="56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0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1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4" presetID="56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6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7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0" presetID="56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32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33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3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3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 descr="Purple mesh"/>
          <p:cNvSpPr>
            <a:spLocks noChangeArrowheads="1"/>
          </p:cNvSpPr>
          <p:nvPr/>
        </p:nvSpPr>
        <p:spPr bwMode="auto">
          <a:xfrm>
            <a:off x="228601" y="4876800"/>
            <a:ext cx="9116961" cy="1191816"/>
          </a:xfrm>
          <a:prstGeom prst="roundRect">
            <a:avLst>
              <a:gd name="adj" fmla="val 16667"/>
            </a:avLst>
          </a:prstGeom>
          <a:solidFill>
            <a:schemeClr val="accent2">
              <a:lumMod val="40000"/>
              <a:lumOff val="60000"/>
            </a:schemeClr>
          </a:solidFill>
          <a:ln w="38100" algn="ctr">
            <a:noFill/>
            <a:round/>
            <a:headEnd/>
            <a:tailEnd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>
            <a:spAutoFit/>
          </a:bodyPr>
          <a:lstStyle/>
          <a:p>
            <a:pPr marL="457200" indent="-457200" algn="ctr" fontAlgn="base">
              <a:spcBef>
                <a:spcPct val="0"/>
              </a:spcBef>
              <a:spcAft>
                <a:spcPct val="0"/>
              </a:spcAft>
            </a:pPr>
            <a:r>
              <a:rPr lang="bn-BD" sz="3200" b="1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তালিকা তৈরি করতে </a:t>
            </a:r>
            <a:r>
              <a:rPr lang="bn-IN" sz="3200" b="1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ওয়ার্ড </a:t>
            </a:r>
            <a:r>
              <a:rPr lang="bn-BD" sz="3200" b="1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200" b="1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প্রসেস</a:t>
            </a:r>
            <a:r>
              <a:rPr lang="bn-BD" sz="3200" b="1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রে কোন ধরনের </a:t>
            </a:r>
            <a:r>
              <a:rPr lang="bn-BD" sz="3200" b="1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200" b="1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সাজ্জসজ্জা (ফরমেটিং)</a:t>
            </a:r>
            <a:r>
              <a:rPr lang="bn-IN" sz="3200" b="1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200" b="1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ব্যবহার </a:t>
            </a:r>
            <a:r>
              <a:rPr lang="bn-IN" sz="3200" b="1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</a:t>
            </a:r>
            <a:r>
              <a:rPr lang="en-US" sz="3200" b="1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bn-BD" sz="3200" b="1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হয়।</a:t>
            </a:r>
            <a:r>
              <a:rPr lang="en-US" sz="3200" b="1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200" b="1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উদাহরণসহ বর্ণনা কর।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7037" y="65223"/>
            <a:ext cx="9116963" cy="1200329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scene3d>
            <a:camera prst="perspectiveRelaxedModerately"/>
            <a:lightRig rig="threePt" dir="t"/>
          </a:scene3d>
        </p:spPr>
        <p:txBody>
          <a:bodyPr wrap="square" rtlCol="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bn-BD" sz="7200" b="1" cap="all" dirty="0" smtClean="0">
                <a:ln w="0"/>
                <a:solidFill>
                  <a:schemeClr val="accent6">
                    <a:lumMod val="75000"/>
                  </a:schemeClr>
                </a:solidFill>
                <a:effectLst>
                  <a:reflection blurRad="12700" stA="50000" endPos="50000" dist="5000" dir="5400000" sy="-100000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বাড়ীর কাজ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05" t="1428" r="-8886" b="3458"/>
          <a:stretch/>
        </p:blipFill>
        <p:spPr>
          <a:xfrm rot="249462">
            <a:off x="1396315" y="1370574"/>
            <a:ext cx="6378407" cy="2773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14851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4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5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438400" y="76200"/>
            <a:ext cx="3581400" cy="1569660"/>
          </a:xfrm>
          <a:prstGeom prst="rect">
            <a:avLst/>
          </a:prstGeom>
          <a:noFill/>
          <a:scene3d>
            <a:camera prst="perspectiveBelow"/>
            <a:lightRig rig="threePt" dir="t"/>
          </a:scene3d>
        </p:spPr>
        <p:txBody>
          <a:bodyPr wrap="square" rtlCol="0">
            <a:spAutoFit/>
          </a:bodyPr>
          <a:lstStyle/>
          <a:p>
            <a:pPr algn="ctr"/>
            <a:r>
              <a:rPr lang="bn-BD" sz="96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00B050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ধন্যবাদ</a:t>
            </a:r>
            <a:endParaRPr lang="en-US" sz="96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rgbClr val="00B050"/>
              </a:solidFill>
              <a:effectLst>
                <a:outerShdw blurRad="50800" algn="tl" rotWithShape="0">
                  <a:srgbClr val="000000"/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9241" y="1447800"/>
            <a:ext cx="6439718" cy="3886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29906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600"/>
                            </p:stCondLst>
                            <p:childTnLst>
                              <p:par>
                                <p:cTn id="12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863247" y="381000"/>
            <a:ext cx="5943600" cy="707886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bn-BD" sz="4000" b="1" dirty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পাঠ </a:t>
            </a:r>
            <a:r>
              <a:rPr lang="en-US" sz="4000" b="1" dirty="0" err="1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r>
              <a:rPr lang="en-US" sz="4000" b="1" dirty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bn-BD" sz="4000" b="1" dirty="0">
              <a:ln w="24500" cmpd="dbl">
                <a:solidFill>
                  <a:schemeClr val="accent2">
                    <a:shade val="85000"/>
                    <a:satMod val="155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2">
                      <a:tint val="10000"/>
                      <a:satMod val="155000"/>
                    </a:schemeClr>
                  </a:gs>
                  <a:gs pos="60000">
                    <a:schemeClr val="accent2">
                      <a:tint val="30000"/>
                      <a:satMod val="155000"/>
                    </a:schemeClr>
                  </a:gs>
                  <a:gs pos="100000">
                    <a:schemeClr val="accent2">
                      <a:tint val="73000"/>
                      <a:satMod val="155000"/>
                    </a:schemeClr>
                  </a:gs>
                </a:gsLst>
                <a:lin ang="5400000"/>
              </a:gra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825147" y="2590800"/>
            <a:ext cx="6019800" cy="1754326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>
              <a:tabLst>
                <a:tab pos="514350" algn="l"/>
              </a:tabLst>
            </a:pPr>
            <a:r>
              <a:rPr lang="en-US" sz="3600" dirty="0" err="1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বিষয়ঃ</a:t>
            </a:r>
            <a:r>
              <a:rPr lang="en-US" sz="36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তথ্য</a:t>
            </a:r>
            <a:r>
              <a:rPr lang="en-US" sz="36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3600" dirty="0" err="1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যোগাযোগ</a:t>
            </a:r>
            <a:r>
              <a:rPr lang="en-US" sz="36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প্রযুক্তি</a:t>
            </a:r>
            <a:r>
              <a:rPr lang="en-US" sz="36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</a:p>
          <a:p>
            <a:pPr algn="ctr">
              <a:tabLst>
                <a:tab pos="514350" algn="l"/>
              </a:tabLst>
            </a:pPr>
            <a:r>
              <a:rPr lang="en-US" sz="36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শ্রেণিঃ</a:t>
            </a:r>
            <a:r>
              <a:rPr lang="en-US" sz="36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সপ্তম</a:t>
            </a:r>
            <a:endParaRPr lang="en-US" sz="3600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  <a:p>
            <a:pPr algn="ctr">
              <a:tabLst>
                <a:tab pos="514350" algn="l"/>
              </a:tabLst>
            </a:pPr>
            <a:r>
              <a:rPr lang="en-US" sz="3600" dirty="0" err="1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অধ্যায়ঃ</a:t>
            </a:r>
            <a:r>
              <a:rPr lang="en-US" sz="36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চতুর্থ</a:t>
            </a:r>
            <a:endParaRPr lang="en-US" sz="3600" dirty="0">
              <a:solidFill>
                <a:srgbClr val="7030A0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863250" y="1371600"/>
            <a:ext cx="5943599" cy="1077218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>
              <a:tabLst>
                <a:tab pos="514350" algn="l"/>
              </a:tabLst>
            </a:pP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পাঠ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শিরোনামঃ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endParaRPr lang="en-US" sz="3200" dirty="0" smtClean="0">
              <a:latin typeface="NikoshBAN" pitchFamily="2" charset="0"/>
              <a:cs typeface="NikoshBAN" pitchFamily="2" charset="0"/>
            </a:endParaRPr>
          </a:p>
          <a:p>
            <a:pPr algn="ctr">
              <a:tabLst>
                <a:tab pos="514350" algn="l"/>
              </a:tabLst>
            </a:pP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ওয়ার্ড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প্রসেসিং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3614552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5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6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9" presetID="56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1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2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9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30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3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3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3" presetID="56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35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36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3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3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9" presetID="56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41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42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4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4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38" presetClass="entr" presetSubtype="0" accel="5000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4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50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472813" y="218768"/>
            <a:ext cx="3657600" cy="1569660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r>
              <a:rPr lang="bn-BD" sz="96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শিখনফল</a:t>
            </a:r>
            <a:endParaRPr lang="en-US" sz="9600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219200" y="1788429"/>
            <a:ext cx="5486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0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এই পাঠ শেষে শিক্ষার্থীরা---</a:t>
            </a:r>
          </a:p>
        </p:txBody>
      </p:sp>
      <p:sp>
        <p:nvSpPr>
          <p:cNvPr id="6" name="Chevron 5"/>
          <p:cNvSpPr/>
          <p:nvPr/>
        </p:nvSpPr>
        <p:spPr>
          <a:xfrm>
            <a:off x="265471" y="2743200"/>
            <a:ext cx="1342104" cy="334111"/>
          </a:xfrm>
          <a:prstGeom prst="chevron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7" name="Chevron 6"/>
          <p:cNvSpPr/>
          <p:nvPr/>
        </p:nvSpPr>
        <p:spPr>
          <a:xfrm>
            <a:off x="265471" y="3683409"/>
            <a:ext cx="1342104" cy="365023"/>
          </a:xfrm>
          <a:prstGeom prst="chevron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8" name="Chevron 7"/>
          <p:cNvSpPr/>
          <p:nvPr/>
        </p:nvSpPr>
        <p:spPr>
          <a:xfrm>
            <a:off x="258096" y="4733388"/>
            <a:ext cx="1342104" cy="362566"/>
          </a:xfrm>
          <a:prstGeom prst="chevron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828800" y="2743200"/>
            <a:ext cx="6477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NikoshBAN" panose="02000000000000000000" pitchFamily="2" charset="0"/>
                <a:cs typeface="NikoshBAN" panose="02000000000000000000" pitchFamily="2" charset="0"/>
              </a:rPr>
              <a:t>ওয়ার্ড প্রসেসর কী বলতে পারবে</a:t>
            </a:r>
            <a:endParaRPr lang="en-US" sz="32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818968" y="3637935"/>
            <a:ext cx="6934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NikoshBAN" panose="02000000000000000000" pitchFamily="2" charset="0"/>
                <a:cs typeface="NikoshBAN" panose="02000000000000000000" pitchFamily="2" charset="0"/>
              </a:rPr>
              <a:t>এম এস ওয়ার্ড এর টুলবার পরিচিতি জানতে পারবে</a:t>
            </a:r>
            <a:endParaRPr lang="en-US" sz="32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871817" y="4572001"/>
            <a:ext cx="681498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NikoshBAN" panose="02000000000000000000" pitchFamily="2" charset="0"/>
                <a:cs typeface="NikoshBAN" panose="02000000000000000000" pitchFamily="2" charset="0"/>
              </a:rPr>
              <a:t>ওয়ার্ড প্রসেসর ব্যবহারের নিয়ম বর্ণনা করতে পারবে</a:t>
            </a:r>
            <a:endParaRPr lang="en-US" sz="32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3" name="Chevron 12"/>
          <p:cNvSpPr/>
          <p:nvPr/>
        </p:nvSpPr>
        <p:spPr>
          <a:xfrm>
            <a:off x="243348" y="5685627"/>
            <a:ext cx="1342104" cy="362566"/>
          </a:xfrm>
          <a:prstGeom prst="chevron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1871815" y="5600086"/>
            <a:ext cx="667856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NikoshBAN" panose="02000000000000000000" pitchFamily="2" charset="0"/>
                <a:cs typeface="NikoshBAN" panose="02000000000000000000" pitchFamily="2" charset="0"/>
              </a:rPr>
              <a:t>স্প্রেডশিট ব্যবহার করে হিসাব-নিকাশ করতে পারবে।</a:t>
            </a:r>
            <a:endParaRPr lang="en-US" sz="32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206449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6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0" grpId="0"/>
      <p:bldP spid="1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333305" y="457201"/>
            <a:ext cx="5513048" cy="646331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pPr algn="ctr"/>
            <a:r>
              <a:rPr lang="bn-BD" sz="36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নিচের ছবিগুলি লক্ষ্য করি ও চিন্তা করি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" y="1371600"/>
            <a:ext cx="4190999" cy="51816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1" y="1447800"/>
            <a:ext cx="4037249" cy="4953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7185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3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3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3000" y="457200"/>
            <a:ext cx="4191000" cy="5768814"/>
          </a:xfrm>
          <a:prstGeom prst="rect">
            <a:avLst/>
          </a:prstGeom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228601"/>
            <a:ext cx="4343400" cy="58058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956065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2400" y="-136423"/>
            <a:ext cx="9532245" cy="70866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TextBox 6"/>
          <p:cNvSpPr txBox="1"/>
          <p:nvPr/>
        </p:nvSpPr>
        <p:spPr>
          <a:xfrm>
            <a:off x="1447800" y="3097283"/>
            <a:ext cx="5257800" cy="584775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ওয়ার্ড প্রসে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সিং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এ</a:t>
            </a:r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লেখার কাজ আর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ম্ভ</a:t>
            </a:r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---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08723" y="3962401"/>
            <a:ext cx="3810000" cy="22334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205738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4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5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3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06476" y="1600200"/>
            <a:ext cx="8804789" cy="4085734"/>
          </a:xfrm>
          <a:prstGeom prst="rect">
            <a:avLst/>
          </a:prstGeom>
          <a:solidFill>
            <a:srgbClr val="00B0F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bn-BD" sz="3600" b="1" dirty="0" smtClean="0">
                <a:solidFill>
                  <a:schemeClr val="tx1"/>
                </a:solidFill>
                <a:effectLst>
                  <a:glow rad="101600">
                    <a:schemeClr val="accent3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ওয়ার্ড </a:t>
            </a:r>
            <a:r>
              <a:rPr lang="bn-BD" sz="3600" b="1" dirty="0">
                <a:solidFill>
                  <a:schemeClr val="tx1"/>
                </a:solidFill>
                <a:effectLst>
                  <a:glow rad="101600">
                    <a:schemeClr val="accent3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শব্দের অর্থ  হচ্ছে  শব্দ এবং প্রসেসিং শব্দের </a:t>
            </a:r>
            <a:r>
              <a:rPr lang="bn-BD" sz="3600" b="1" dirty="0" smtClean="0">
                <a:solidFill>
                  <a:schemeClr val="tx1"/>
                </a:solidFill>
                <a:effectLst>
                  <a:glow rad="101600">
                    <a:schemeClr val="accent3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 অর্থ  </a:t>
            </a:r>
            <a:r>
              <a:rPr lang="bn-BD" sz="3600" b="1" dirty="0">
                <a:solidFill>
                  <a:schemeClr val="tx1"/>
                </a:solidFill>
                <a:effectLst>
                  <a:glow rad="101600">
                    <a:schemeClr val="accent3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হচ্ছে প্রক্রিয়াকরন</a:t>
            </a:r>
            <a:r>
              <a:rPr lang="bn-BD" sz="3600" b="1" dirty="0" smtClean="0">
                <a:solidFill>
                  <a:schemeClr val="tx1"/>
                </a:solidFill>
                <a:effectLst>
                  <a:glow rad="101600">
                    <a:schemeClr val="accent3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 । ওয়ার্ড প্রসেসিং </a:t>
            </a:r>
            <a:r>
              <a:rPr lang="bn-BD" sz="3600" b="1" dirty="0">
                <a:solidFill>
                  <a:schemeClr val="tx1"/>
                </a:solidFill>
                <a:effectLst>
                  <a:glow rad="101600">
                    <a:schemeClr val="accent3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শব্দের অর্থ  হচ্ছে  </a:t>
            </a:r>
            <a:r>
              <a:rPr lang="bn-BD" sz="3600" b="1" dirty="0" smtClean="0">
                <a:solidFill>
                  <a:schemeClr val="tx1"/>
                </a:solidFill>
                <a:effectLst>
                  <a:glow rad="101600">
                    <a:schemeClr val="accent3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শব্দ প্রক্রিয়াকরন । লিখিত শব্দকে কম্পিউটারের মাধ্যমে প্রসেস  করে ডকুমেন্ট বা দলিল  তৈরি  করার পদ্ধতিকে ওয়ার্ড প্রসেসিং বলে</a:t>
            </a:r>
            <a:r>
              <a:rPr lang="en-US" sz="4000" b="1" dirty="0" smtClean="0">
                <a:solidFill>
                  <a:schemeClr val="tx1"/>
                </a:solidFill>
                <a:effectLst>
                  <a:glow rad="101600">
                    <a:schemeClr val="accent3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4000" b="1" dirty="0" smtClean="0">
                <a:solidFill>
                  <a:schemeClr val="tx1"/>
                </a:solidFill>
                <a:effectLst>
                  <a:glow rad="101600">
                    <a:schemeClr val="accent3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।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bn-BD" sz="4000" b="1" dirty="0">
                <a:solidFill>
                  <a:schemeClr val="tx1"/>
                </a:solidFill>
                <a:effectLst>
                  <a:glow rad="101600">
                    <a:schemeClr val="accent3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4000" b="1" dirty="0" smtClean="0">
                <a:solidFill>
                  <a:schemeClr val="tx1"/>
                </a:solidFill>
                <a:effectLst>
                  <a:glow rad="101600">
                    <a:schemeClr val="accent3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             ইহা</a:t>
            </a:r>
            <a:r>
              <a:rPr lang="en-US" sz="4000" b="1" dirty="0" smtClean="0">
                <a:solidFill>
                  <a:schemeClr val="tx1"/>
                </a:solidFill>
                <a:effectLst>
                  <a:glow rad="101600">
                    <a:schemeClr val="accent3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smtClean="0">
                <a:solidFill>
                  <a:schemeClr val="tx1"/>
                </a:solidFill>
                <a:effectLst>
                  <a:glow rad="101600">
                    <a:schemeClr val="accent3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Microsoft</a:t>
            </a:r>
            <a:r>
              <a:rPr lang="bn-BD" sz="2000" b="1" dirty="0" smtClean="0">
                <a:solidFill>
                  <a:schemeClr val="tx1"/>
                </a:solidFill>
                <a:effectLst>
                  <a:glow rad="101600">
                    <a:schemeClr val="accent3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b="1" dirty="0" smtClean="0">
                <a:solidFill>
                  <a:schemeClr val="tx1"/>
                </a:solidFill>
                <a:effectLst>
                  <a:glow rad="101600">
                    <a:schemeClr val="accent3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অফিসের </a:t>
            </a:r>
            <a:r>
              <a:rPr lang="en-US" sz="3200" b="1" dirty="0" smtClean="0">
                <a:solidFill>
                  <a:schemeClr val="tx1"/>
                </a:solidFill>
                <a:effectLst>
                  <a:glow rad="101600">
                    <a:schemeClr val="accent3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b="1" dirty="0" smtClean="0">
                <a:solidFill>
                  <a:schemeClr val="tx1"/>
                </a:solidFill>
                <a:effectLst>
                  <a:glow rad="101600">
                    <a:schemeClr val="accent3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একটি অংশ। </a:t>
            </a:r>
            <a:endParaRPr lang="bn-BD" sz="4000" b="1" dirty="0" smtClean="0">
              <a:solidFill>
                <a:schemeClr val="tx1"/>
              </a:solidFill>
              <a:effectLst>
                <a:glow rad="101600">
                  <a:schemeClr val="accent3">
                    <a:satMod val="175000"/>
                    <a:alpha val="40000"/>
                  </a:schemeClr>
                </a:glow>
              </a:effectLst>
              <a:latin typeface="NikoshBAN" pitchFamily="2" charset="0"/>
              <a:cs typeface="NikoshBAN" pitchFamily="2" charset="0"/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bn-BD" sz="2800" b="1" dirty="0" smtClean="0">
                <a:solidFill>
                  <a:schemeClr val="tx1"/>
                </a:solidFill>
                <a:effectLst>
                  <a:glow rad="101600">
                    <a:schemeClr val="accent3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            </a:t>
            </a:r>
            <a:r>
              <a:rPr lang="en-US" sz="2800" b="1" dirty="0" smtClean="0">
                <a:solidFill>
                  <a:schemeClr val="tx1"/>
                </a:solidFill>
                <a:effectLst>
                  <a:glow rad="101600">
                    <a:schemeClr val="accent3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Microsoft Word</a:t>
            </a:r>
            <a:r>
              <a:rPr lang="bn-BD" sz="2800" b="1" dirty="0" smtClean="0">
                <a:solidFill>
                  <a:schemeClr val="tx1"/>
                </a:solidFill>
                <a:effectLst>
                  <a:glow rad="101600">
                    <a:schemeClr val="accent3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2800" b="1" dirty="0">
                <a:solidFill>
                  <a:schemeClr val="tx1"/>
                </a:solidFill>
                <a:effectLst>
                  <a:glow rad="101600">
                    <a:schemeClr val="accent3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কে সংক্ষেপে </a:t>
            </a:r>
            <a:r>
              <a:rPr lang="en-US" sz="2800" b="1" dirty="0">
                <a:solidFill>
                  <a:schemeClr val="tx1"/>
                </a:solidFill>
                <a:effectLst>
                  <a:glow rad="101600">
                    <a:schemeClr val="accent3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MS</a:t>
            </a:r>
            <a:r>
              <a:rPr lang="bn-BD" sz="2800" b="1" dirty="0">
                <a:solidFill>
                  <a:schemeClr val="tx1"/>
                </a:solidFill>
                <a:effectLst>
                  <a:glow rad="101600">
                    <a:schemeClr val="accent3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 -</a:t>
            </a:r>
            <a:r>
              <a:rPr lang="en-US" sz="2800" b="1" dirty="0">
                <a:solidFill>
                  <a:schemeClr val="tx1"/>
                </a:solidFill>
                <a:effectLst>
                  <a:glow rad="101600">
                    <a:schemeClr val="accent3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 Word </a:t>
            </a:r>
            <a:r>
              <a:rPr lang="bn-BD" sz="2800" b="1" dirty="0">
                <a:solidFill>
                  <a:schemeClr val="tx1"/>
                </a:solidFill>
                <a:effectLst>
                  <a:glow rad="101600">
                    <a:schemeClr val="accent3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বলা হয়</a:t>
            </a:r>
            <a:r>
              <a:rPr lang="bn-BD" sz="2800" b="1" dirty="0">
                <a:solidFill>
                  <a:schemeClr val="accent4">
                    <a:lumMod val="75000"/>
                  </a:schemeClr>
                </a:solidFill>
                <a:effectLst>
                  <a:glow rad="101600">
                    <a:schemeClr val="accent3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।</a:t>
            </a:r>
            <a:endParaRPr lang="en-US" sz="2800" b="1" dirty="0">
              <a:solidFill>
                <a:schemeClr val="accent4">
                  <a:lumMod val="75000"/>
                </a:schemeClr>
              </a:solidFill>
              <a:effectLst>
                <a:glow rad="101600">
                  <a:schemeClr val="accent3">
                    <a:satMod val="175000"/>
                    <a:alpha val="40000"/>
                  </a:schemeClr>
                </a:glo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438400" y="304801"/>
            <a:ext cx="4648200" cy="830997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bn-BD" sz="4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ওয়ার্ড </a:t>
            </a:r>
            <a:r>
              <a:rPr lang="bn-BD" sz="48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প্রসেসিং</a:t>
            </a:r>
            <a:r>
              <a:rPr lang="en-US" sz="48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কি</a:t>
            </a:r>
            <a:r>
              <a:rPr lang="en-US" sz="4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?</a:t>
            </a:r>
            <a:endParaRPr lang="en-US" sz="48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221722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2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3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6" presetID="56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8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9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2" presetID="56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4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5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28600" y="840002"/>
            <a:ext cx="9144000" cy="5960806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 flipH="1">
            <a:off x="3131221" y="152399"/>
            <a:ext cx="3091871" cy="584775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বিভিন্ন টুলবার পরিচিতি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875936" y="2654710"/>
            <a:ext cx="10102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dirty="0" smtClean="0"/>
              <a:t>মেনুবার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7106952" y="2802211"/>
            <a:ext cx="1219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dirty="0" smtClean="0"/>
              <a:t>বাংলাফন্ট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6466411" y="4559839"/>
            <a:ext cx="9256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dirty="0" smtClean="0"/>
              <a:t>স্ক্বলবার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1386964" y="4471648"/>
            <a:ext cx="8037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dirty="0" smtClean="0"/>
              <a:t>রুলার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3006625" y="5498068"/>
            <a:ext cx="16705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dirty="0" smtClean="0"/>
              <a:t>ড্রয়িং টুলবার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5480942" y="2986876"/>
            <a:ext cx="16075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dirty="0" smtClean="0"/>
              <a:t>ইংরেজী ফন্ট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533401" y="2802211"/>
            <a:ext cx="16075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dirty="0" smtClean="0"/>
              <a:t>টাইটেলবার</a:t>
            </a:r>
            <a:endParaRPr lang="en-US" dirty="0"/>
          </a:p>
        </p:txBody>
      </p:sp>
      <p:cxnSp>
        <p:nvCxnSpPr>
          <p:cNvPr id="14" name="Straight Arrow Connector 13"/>
          <p:cNvCxnSpPr/>
          <p:nvPr/>
        </p:nvCxnSpPr>
        <p:spPr>
          <a:xfrm>
            <a:off x="723901" y="1066800"/>
            <a:ext cx="342900" cy="1735410"/>
          </a:xfrm>
          <a:prstGeom prst="straightConnector1">
            <a:avLst/>
          </a:prstGeom>
          <a:ln w="28575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>
            <a:off x="3093199" y="1394970"/>
            <a:ext cx="242799" cy="1206910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/>
          <p:nvPr/>
        </p:nvCxnSpPr>
        <p:spPr>
          <a:xfrm>
            <a:off x="5480942" y="1394970"/>
            <a:ext cx="445567" cy="1589138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/>
          <p:nvPr/>
        </p:nvCxnSpPr>
        <p:spPr>
          <a:xfrm>
            <a:off x="6477002" y="1394969"/>
            <a:ext cx="915087" cy="1444407"/>
          </a:xfrm>
          <a:prstGeom prst="straightConnector1">
            <a:avLst/>
          </a:prstGeom>
          <a:ln w="28575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/>
          <p:nvPr/>
        </p:nvCxnSpPr>
        <p:spPr>
          <a:xfrm>
            <a:off x="7392089" y="4732306"/>
            <a:ext cx="1751913" cy="125018"/>
          </a:xfrm>
          <a:prstGeom prst="straightConnector1">
            <a:avLst/>
          </a:prstGeom>
          <a:ln w="28575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/>
          <p:cNvCxnSpPr>
            <a:endCxn id="9" idx="1"/>
          </p:cNvCxnSpPr>
          <p:nvPr/>
        </p:nvCxnSpPr>
        <p:spPr>
          <a:xfrm flipV="1">
            <a:off x="247036" y="4656314"/>
            <a:ext cx="1139928" cy="16344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/>
          <p:cNvCxnSpPr/>
          <p:nvPr/>
        </p:nvCxnSpPr>
        <p:spPr>
          <a:xfrm flipH="1">
            <a:off x="3131225" y="5867400"/>
            <a:ext cx="450177" cy="762000"/>
          </a:xfrm>
          <a:prstGeom prst="straightConnector1">
            <a:avLst/>
          </a:prstGeom>
          <a:ln w="28575">
            <a:solidFill>
              <a:srgbClr val="00B0F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Arrow Connector 42"/>
          <p:cNvCxnSpPr/>
          <p:nvPr/>
        </p:nvCxnSpPr>
        <p:spPr>
          <a:xfrm flipH="1">
            <a:off x="4451013" y="1874901"/>
            <a:ext cx="314019" cy="1854618"/>
          </a:xfrm>
          <a:prstGeom prst="straightConnector1">
            <a:avLst/>
          </a:prstGeom>
          <a:ln w="28575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TextBox 45"/>
          <p:cNvSpPr txBox="1"/>
          <p:nvPr/>
        </p:nvSpPr>
        <p:spPr>
          <a:xfrm>
            <a:off x="3581400" y="3897481"/>
            <a:ext cx="1981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dirty="0" smtClean="0"/>
              <a:t>ফনরমেটিং টুলবার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78390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8" presetClass="entr" presetSubtype="0" accel="5000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2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3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31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32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3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3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9" dur="500"/>
                                        <p:tgtEl>
                                          <p:spTgt spid="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38" presetClass="entr" presetSubtype="0" accel="5000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44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45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38" presetClass="entr" presetSubtype="0" accel="5000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53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54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38" presetClass="entr" presetSubtype="0" accel="5000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62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63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11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pulent">
  <a:themeElements>
    <a:clrScheme name="Opulent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Opulent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pulent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80000"/>
              </a:schemeClr>
              <a:schemeClr val="phClr">
                <a:tint val="500"/>
                <a:satMod val="150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Opulent</Template>
  <TotalTime>670</TotalTime>
  <Words>526</Words>
  <Application>Microsoft Office PowerPoint</Application>
  <PresentationFormat>On-screen Show (4:3)</PresentationFormat>
  <Paragraphs>79</Paragraphs>
  <Slides>21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30" baseType="lpstr">
      <vt:lpstr>Arial</vt:lpstr>
      <vt:lpstr>Calibri</vt:lpstr>
      <vt:lpstr>NikoshBAN</vt:lpstr>
      <vt:lpstr>Times New Roman</vt:lpstr>
      <vt:lpstr>Trebuchet MS</vt:lpstr>
      <vt:lpstr>Vrinda</vt:lpstr>
      <vt:lpstr>Wingdings</vt:lpstr>
      <vt:lpstr>Wingdings 2</vt:lpstr>
      <vt:lpstr>Opulent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TSS</dc:creator>
  <cp:lastModifiedBy>munna</cp:lastModifiedBy>
  <cp:revision>138</cp:revision>
  <dcterms:created xsi:type="dcterms:W3CDTF">2016-08-31T02:53:08Z</dcterms:created>
  <dcterms:modified xsi:type="dcterms:W3CDTF">2021-10-02T04:23:24Z</dcterms:modified>
</cp:coreProperties>
</file>