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39" r:id="rId2"/>
    <p:sldId id="565" r:id="rId3"/>
    <p:sldId id="549" r:id="rId4"/>
    <p:sldId id="547" r:id="rId5"/>
    <p:sldId id="550" r:id="rId6"/>
    <p:sldId id="545" r:id="rId7"/>
    <p:sldId id="553" r:id="rId8"/>
    <p:sldId id="554" r:id="rId9"/>
    <p:sldId id="555" r:id="rId10"/>
    <p:sldId id="563" r:id="rId11"/>
    <p:sldId id="556" r:id="rId12"/>
    <p:sldId id="560" r:id="rId13"/>
    <p:sldId id="557" r:id="rId14"/>
    <p:sldId id="558" r:id="rId15"/>
    <p:sldId id="559" r:id="rId16"/>
    <p:sldId id="561" r:id="rId17"/>
    <p:sldId id="562" r:id="rId18"/>
    <p:sldId id="481" r:id="rId19"/>
    <p:sldId id="5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3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0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34A8CA1-3525-4B00-82BF-4EDEF761B7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hyperlink" Target="http://www.chemspider.com/Molecular-Formula/C3H7O7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686137"/>
            <a:ext cx="8763000" cy="1015663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304800"/>
            <a:ext cx="1335088" cy="500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6207057"/>
            <a:ext cx="1132181" cy="342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08766"/>
            <a:ext cx="950569" cy="5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10" y="1672771"/>
            <a:ext cx="5366393" cy="41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124200" y="457200"/>
            <a:ext cx="5152280" cy="838200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8839200" y="453571"/>
            <a:ext cx="2113225" cy="12119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343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কয়টি পর্যায়ে সংঘটিত হয়?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বলতে কী বুঝ ?</a:t>
            </a:r>
          </a:p>
          <a:p>
            <a:pPr algn="l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09712"/>
            <a:ext cx="3581400" cy="2619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32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9418" y="473520"/>
            <a:ext cx="4738687" cy="8145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023" y="2519503"/>
            <a:ext cx="830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পর্যায়ে এদের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সহায়তায়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 কার্বোহাইড্রেট উৎপন্ন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569533"/>
            <a:ext cx="5181600" cy="4191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উৎপন্ন হয়েছিল?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1569533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686" y="4648200"/>
            <a:ext cx="18097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6817" y="4626820"/>
            <a:ext cx="18573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802" y="4626819"/>
            <a:ext cx="17145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বিপাক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657" y="3313411"/>
            <a:ext cx="7239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সবুজ উদ্ভিদে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গতিপথ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39418" y="3908511"/>
            <a:ext cx="614365" cy="45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72923" y="3977178"/>
            <a:ext cx="26045" cy="389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8600" y="3977178"/>
            <a:ext cx="776287" cy="47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4600" y="998591"/>
            <a:ext cx="6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 ক্লোরোফিলের পরিমান কেমন লক্ষ 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465" y="2175747"/>
            <a:ext cx="4141694" cy="3156097"/>
          </a:xfrm>
          <a:prstGeom prst="rect">
            <a:avLst/>
          </a:prstGeom>
          <a:noFill/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027" y="2175747"/>
            <a:ext cx="4337258" cy="3200400"/>
          </a:xfrm>
          <a:prstGeom prst="rect">
            <a:avLst/>
          </a:prstGeom>
          <a:noFill/>
        </p:spPr>
      </p:pic>
      <p:pic>
        <p:nvPicPr>
          <p:cNvPr id="3" name="Picture 2" descr="C:\Users\PB\Desktop\Bioenergetics\Chloroplast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843" y="2108577"/>
            <a:ext cx="6096000" cy="34630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3872" y="1582651"/>
            <a:ext cx="55899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 কেমন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-কেন?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1816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0" y="52578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3666" y="5768473"/>
            <a:ext cx="6840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 ক্লোরোফিল ও আলোর ভূমিকা লিখ। </a:t>
            </a:r>
            <a:endParaRPr lang="en-US" sz="2800" dirty="0"/>
          </a:p>
        </p:txBody>
      </p:sp>
      <p:sp>
        <p:nvSpPr>
          <p:cNvPr id="15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129085" y="289263"/>
            <a:ext cx="5486400" cy="644280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 ০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1000"/>
            <a:ext cx="2358598" cy="1447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8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92" y="748034"/>
            <a:ext cx="3024919" cy="3829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36279"/>
            <a:ext cx="520063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4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462" y="1179196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 দিয়ে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80" y="2796731"/>
            <a:ext cx="518937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সাথে সাথে ভেঙ্গে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৩-কার্বন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দুই অনু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৩-ফসফোগ্লিসারিক এসিড হয় </a:t>
            </a:r>
            <a:r>
              <a:rPr lang="en-US" sz="2400" dirty="0"/>
              <a:t> (3PGA): </a:t>
            </a:r>
            <a:r>
              <a:rPr lang="en-US" sz="2400" dirty="0">
                <a:hlinkClick r:id="rId4" tooltip="Search on ChemSpider"/>
              </a:rPr>
              <a:t>C</a:t>
            </a:r>
            <a:r>
              <a:rPr lang="en-US" sz="2400" baseline="-25000" dirty="0">
                <a:hlinkClick r:id="rId4" tooltip="Search on ChemSpider"/>
              </a:rPr>
              <a:t>3</a:t>
            </a:r>
            <a:r>
              <a:rPr lang="en-US" sz="2400" dirty="0">
                <a:hlinkClick r:id="rId4" tooltip="Search on ChemSpider"/>
              </a:rPr>
              <a:t>H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O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P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494" y="1725299"/>
            <a:ext cx="685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মিলিত হয়ে, 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৬-কার্বন বিশিষ্ট অস্থায়ী কিটো এসিড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505200" y="3894924"/>
            <a:ext cx="2286000" cy="580678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6914" y="4655083"/>
            <a:ext cx="75580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উৎপন্ন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r>
              <a:rPr lang="en-US" sz="2400" dirty="0"/>
              <a:t>3PGA</a:t>
            </a:r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৩- ফসফোগ্লিসারালডিহাইড ও ডাইহাইড্রো এসিটোন ফসফেট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7345149" y="2690255"/>
            <a:ext cx="2886717" cy="13716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1883148" y="5863871"/>
            <a:ext cx="5821878" cy="7244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অপর 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রাইবুলোজ-১,৫-ডাইফসফেট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হতে থাকে।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721922" y="1981200"/>
            <a:ext cx="244992" cy="3886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5816012">
            <a:off x="5614672" y="3466254"/>
            <a:ext cx="4786925" cy="108993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2000231" y="3780909"/>
            <a:ext cx="6324600" cy="71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 এক অনু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চক্রে প্রবেশ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01409" y="2490627"/>
            <a:ext cx="7696199" cy="1270699"/>
            <a:chOff x="1169002" y="3415658"/>
            <a:chExt cx="7149075" cy="96850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169002" y="3493206"/>
              <a:ext cx="7149075" cy="8909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  <a:r>
                <a:rPr lang="bn-IN" b="1" baseline="-25000" dirty="0"/>
                <a:t>        </a:t>
              </a:r>
              <a:r>
                <a:rPr lang="bn-IN" sz="3600" baseline="-25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304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304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6950766" y="968188"/>
            <a:ext cx="3488635" cy="314661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27" y="957302"/>
            <a:ext cx="3738344" cy="4986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657601"/>
            <a:ext cx="838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আত্মীকরণের এ গতিপথ আবিষ্কারের জন্য ১৯৬১ সালে তিনি নোবেল পুরষ্কার পান।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28601"/>
            <a:ext cx="548639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4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4528" y="1048401"/>
            <a:ext cx="5795744" cy="4761198"/>
            <a:chOff x="224056" y="776500"/>
            <a:chExt cx="6038632" cy="52629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6" y="776500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4800" y="5558135"/>
              <a:ext cx="914399" cy="4813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গ্লুকোজ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562" y="246450"/>
            <a:ext cx="616743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বা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40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4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742" y="1073866"/>
            <a:ext cx="662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গতিপথে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স্থায়ী পদার্থ কত কার্বন বিশিষ্ট?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9314" r="18751" b="20417"/>
          <a:stretch/>
        </p:blipFill>
        <p:spPr>
          <a:xfrm>
            <a:off x="1828801" y="1843639"/>
            <a:ext cx="3891129" cy="491757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143500" y="5163145"/>
            <a:ext cx="5524500" cy="580678"/>
          </a:xfrm>
          <a:prstGeom prst="wedgeRectCallout">
            <a:avLst>
              <a:gd name="adj1" fmla="val 4682"/>
              <a:gd name="adj2" fmla="val -230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কার্বন বিশিষ্ট 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843639"/>
            <a:ext cx="3166533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1" y="3594330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অক্সালো এসিটিক এসিড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corn%20laa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9170" y="1636277"/>
            <a:ext cx="3728892" cy="3071409"/>
          </a:xfrm>
          <a:prstGeom prst="rect">
            <a:avLst/>
          </a:prstGeom>
          <a:noFill/>
        </p:spPr>
      </p:pic>
      <p:pic>
        <p:nvPicPr>
          <p:cNvPr id="11" name="Picture 16" descr="sugarcane_stal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99" y="1684014"/>
            <a:ext cx="3129902" cy="34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5562" y="5622578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উদ্ভিদ, এদের সালোকসংশ্লেষণের হার বেশি কেন?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5439" y="6176078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এদের পাতার উভয় পৃষ্ঠে সূর্যের আলো পরে তাই।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9170" y="5870078"/>
            <a:ext cx="327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M.D Hatch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4092" y="4866954"/>
            <a:ext cx="250397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9" grpId="0" animBg="1"/>
      <p:bldP spid="9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9392" y="1124610"/>
            <a:ext cx="4637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আলোকবর্ণালিতে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আলো দেখ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513" y="1825681"/>
            <a:ext cx="3590344" cy="3785618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6019800" y="1929382"/>
            <a:ext cx="4114800" cy="37856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66999" y="5873247"/>
            <a:ext cx="52052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আলোতে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 ভাল হয়?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8768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574235" y="335056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28D60-B18B-411B-AF5D-E6A07619BE8C}"/>
              </a:ext>
            </a:extLst>
          </p:cNvPr>
          <p:cNvSpPr txBox="1"/>
          <p:nvPr/>
        </p:nvSpPr>
        <p:spPr>
          <a:xfrm>
            <a:off x="2437377" y="179148"/>
            <a:ext cx="6250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6000" b="1" kern="1100" cap="all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দলগ</a:t>
            </a:r>
            <a:r>
              <a:rPr lang="bn-IN" sz="6000" b="1" kern="1100" cap="all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ত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79616"/>
            <a:ext cx="2188972" cy="13315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31296" y="645102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1792" y="3581401"/>
            <a:ext cx="706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উদ্ভিদ কী?</a:t>
            </a:r>
            <a:r>
              <a:rPr lang="bn-IN" sz="36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5593" y="1634333"/>
            <a:ext cx="508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ফটোফসফোরাইলেশন 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593" y="2280664"/>
            <a:ext cx="45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ফটোলাইসিস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5593" y="2926995"/>
            <a:ext cx="645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বিয়োজিত হয়ে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উৎপন্ন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50217" y="282446"/>
            <a:ext cx="3815366" cy="101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7543800" cy="3813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6941" y="5410200"/>
            <a:ext cx="8736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আলোক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পর্যায়ে এর ভূমিকা ব্যাখ্যা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81000"/>
            <a:ext cx="9497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</a:t>
            </a:r>
            <a:r>
              <a:rPr lang="bn-BD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38704"/>
            <a:ext cx="1335088" cy="500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86" y="1600200"/>
            <a:ext cx="8548914" cy="44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2.96296E-6 L 4.44444E-6 -0.07223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4586295" y="346812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4" y="395512"/>
            <a:ext cx="950569" cy="5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97" y="6222565"/>
            <a:ext cx="1791539" cy="462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38704"/>
            <a:ext cx="1335088" cy="500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6207057"/>
            <a:ext cx="1132181" cy="3428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7270504" y="3221624"/>
            <a:ext cx="41346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/১০/২০২১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21" y="643432"/>
            <a:ext cx="2079989" cy="20647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756012" y="2806246"/>
            <a:ext cx="4928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অ্যাম্বাসেডর, রাজশাহী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৬৮৯২৭৩৮০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mamunggghsc10@gmail.com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57" y="661074"/>
            <a:ext cx="2195187" cy="2438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8" t="34843" r="6443" b="9144"/>
          <a:stretch/>
        </p:blipFill>
        <p:spPr>
          <a:xfrm>
            <a:off x="5933707" y="1120727"/>
            <a:ext cx="487688" cy="52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4586295" y="346812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S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4" y="395512"/>
            <a:ext cx="950569" cy="5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97" y="6222565"/>
            <a:ext cx="1791539" cy="462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40952"/>
            <a:ext cx="1335088" cy="500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6079228"/>
            <a:ext cx="1132181" cy="470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53412"/>
            <a:ext cx="4052895" cy="4407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53413"/>
            <a:ext cx="4053721" cy="44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38704"/>
            <a:ext cx="1335088" cy="500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4" y="395512"/>
            <a:ext cx="950569" cy="5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6207057"/>
            <a:ext cx="1132181" cy="342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64577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6941" y="1676399"/>
            <a:ext cx="9014318" cy="4299305"/>
            <a:chOff x="1626941" y="1469513"/>
            <a:chExt cx="9014318" cy="45061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941" y="1476770"/>
              <a:ext cx="4300464" cy="4498935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259" y="1469513"/>
              <a:ext cx="4572000" cy="4498935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697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17" y="457200"/>
            <a:ext cx="9211108" cy="6177020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4183404" y="705511"/>
            <a:ext cx="3962400" cy="9552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25" y="271188"/>
            <a:ext cx="1183822" cy="45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061746"/>
            <a:ext cx="1944787" cy="572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132181" cy="3241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1367" y="1660779"/>
            <a:ext cx="6995208" cy="2449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Photosynthesis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685800"/>
            <a:ext cx="3276600" cy="73874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9722" y="2136327"/>
            <a:ext cx="9462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সালোকসংশ্লেষণের পর্যায়</a:t>
            </a:r>
            <a:r>
              <a:rPr lang="bn-IN" sz="32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200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প্রক্রিয়ার শর্করা প্রস্তুতি ব্যাখ্যা করতে 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ডাই-অক্সাইডের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বিজারণের গতিপথ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38704"/>
            <a:ext cx="1335088" cy="500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25" y="271188"/>
            <a:ext cx="1183822" cy="45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132181" cy="3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269147"/>
            <a:ext cx="9372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একটি দীর্ঘ প্রক্রিয়া, ১৯০৫ সালে ইংরেজ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শারীরতত্ত্ববিদ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ব্ল্যাকম্যান এই প্রক্রিয়াকে দুটি পর্যায়ে ভাগ করেন।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667000" y="2812197"/>
            <a:ext cx="243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0750" y="2827388"/>
            <a:ext cx="28956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1" y="3823203"/>
            <a:ext cx="63245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প্রক্রিয়ায়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 এবং রুপান্তরিত শক্তি এই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-র মধ্যে সঞ্চিত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48001" y="5011125"/>
            <a:ext cx="66294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 কার ভূমিকা রয়েছে?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0550" y="5725270"/>
            <a:ext cx="36195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রোপ্লাস্টের ক্লোরোফিল অণু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0200" y="2526404"/>
            <a:ext cx="1600200" cy="914400"/>
            <a:chOff x="3581400" y="1143000"/>
            <a:chExt cx="1600200" cy="914400"/>
          </a:xfrm>
        </p:grpSpPr>
        <p:sp>
          <p:nvSpPr>
            <p:cNvPr id="11" name="Left-Right Arrow 10"/>
            <p:cNvSpPr/>
            <p:nvPr/>
          </p:nvSpPr>
          <p:spPr>
            <a:xfrm>
              <a:off x="3581400" y="1752600"/>
              <a:ext cx="1600200" cy="3048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43400" y="11430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581400" y="372625"/>
            <a:ext cx="486682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পর্যায়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3107 -0.1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468 -1.48148E-6 L 0.19063 -0.17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3366860" y="310212"/>
            <a:ext cx="7148741" cy="452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5667" y="921579"/>
            <a:ext cx="1659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1033" y="2687718"/>
            <a:ext cx="345615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8350243" y="3542422"/>
            <a:ext cx="390525" cy="6140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93" y="767672"/>
            <a:ext cx="1681316" cy="20574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3126227" y="335043"/>
            <a:ext cx="441653" cy="138468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942260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924799" y="420387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17058" y="4665137"/>
            <a:ext cx="75797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1181" y="5423399"/>
            <a:ext cx="29266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ফটোফসফোরাইলেশন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407065"/>
            <a:ext cx="43416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38437" y="441144"/>
            <a:ext cx="637602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পর্যায়-ফটোলাইসিস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24557" y="1383664"/>
            <a:ext cx="7920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ও ক্লোরোফিলের সহায়তায়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বিয়োজিত হয়ে কী হয়?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4712" y="3891954"/>
            <a:ext cx="503664" cy="769441"/>
            <a:chOff x="6249906" y="816935"/>
            <a:chExt cx="503664" cy="769441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366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39302" y="4050152"/>
            <a:ext cx="554960" cy="549800"/>
            <a:chOff x="6292052" y="1799087"/>
            <a:chExt cx="554960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5496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29201" y="3420301"/>
            <a:ext cx="49710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 প্র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য়ায়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09963" y="398255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2649567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9960" y="4070933"/>
            <a:ext cx="708306" cy="549800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05001" y="3891954"/>
            <a:ext cx="10235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4661395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1405" y="1996490"/>
            <a:ext cx="4167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প্রক্রিয়ার পরে কী ঘটে?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3963" y="5786123"/>
            <a:ext cx="438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পর শুরু হয়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64303"/>
            <a:ext cx="1335088" cy="500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22565"/>
            <a:ext cx="1557136" cy="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0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3889 -0.2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13139</TotalTime>
  <Words>709</Words>
  <Application>Microsoft Office PowerPoint</Application>
  <PresentationFormat>Widescreen</PresentationFormat>
  <Paragraphs>127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Kalpurush</vt:lpstr>
      <vt:lpstr>NikoshBAN</vt:lpstr>
      <vt:lpstr>SolaimanLipi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Instructor</cp:lastModifiedBy>
  <cp:revision>1038</cp:revision>
  <dcterms:created xsi:type="dcterms:W3CDTF">2006-08-16T00:00:00Z</dcterms:created>
  <dcterms:modified xsi:type="dcterms:W3CDTF">2021-10-20T08:43:35Z</dcterms:modified>
</cp:coreProperties>
</file>