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2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7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ABF0-4E45-4197-B115-58594BCF287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2FC7-9D10-476E-89B6-E270DD97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5" y="262524"/>
            <a:ext cx="4578271" cy="317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46" y="3319978"/>
            <a:ext cx="4355987" cy="3045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46" y="262524"/>
            <a:ext cx="4355987" cy="298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31733" y="1847566"/>
            <a:ext cx="3984978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 সবাইকে স্বাগতম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875" y="3496731"/>
            <a:ext cx="4578271" cy="286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33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688" y="553156"/>
            <a:ext cx="6254045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এবার জানব, ফসলের রোগ বলতে কি বোঝায় 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57" y="1449391"/>
            <a:ext cx="2336800" cy="1933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09" t="8725" r="3947" b="15244"/>
          <a:stretch/>
        </p:blipFill>
        <p:spPr>
          <a:xfrm>
            <a:off x="4052710" y="1422412"/>
            <a:ext cx="2359378" cy="2046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4" y="1422412"/>
            <a:ext cx="2190927" cy="2046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7357" y="3845320"/>
            <a:ext cx="230293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ফসলের ঠিক মতো বৃদ্ধি  হচ্ছে না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322" y="3783764"/>
            <a:ext cx="216746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দেখতে দূর্বল ও লিকলিকে 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493" y="3783764"/>
            <a:ext cx="174457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ফুলও ফল ঝরে যাচ্ছে।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0771" y="1449391"/>
            <a:ext cx="2445140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</a:rPr>
              <a:t>যদি ফসলের শারীরিক কোনো অস্বাভাবিক অবস্থা দেখা যায় যেমনঃফসলের বৃদ্ধি ঠিকমতো হচ্ছে না, দেখতে দুর্বল ও লিকলিকে, ফুল অথবা ফল ঝরে যাচ্ছে, তখন বুঝতে হবে ফসলের কোনো না কোনো রোগ হয়েছে।আর একেই ফসলের রোগ বলে।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2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594624" y="434896"/>
            <a:ext cx="2263698" cy="1962615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4196" y="1154593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dirty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2800" dirty="0">
              <a:ln w="0">
                <a:solidFill>
                  <a:srgbClr val="0070C0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6125" r="7533" b="7432"/>
          <a:stretch/>
        </p:blipFill>
        <p:spPr>
          <a:xfrm>
            <a:off x="5348537" y="624023"/>
            <a:ext cx="2356957" cy="2107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887844" y="5062654"/>
            <a:ext cx="206297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 ৩ মিনিট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313" y="3879954"/>
            <a:ext cx="472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ফসলের রোগ বলতে কী বুঝায় ? </a:t>
            </a:r>
            <a:endParaRPr lang="en-US" sz="2800" dirty="0">
              <a:ln w="0">
                <a:solidFill>
                  <a:srgbClr val="0070C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5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51" y="171809"/>
            <a:ext cx="865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এবার আমরা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ভিন্ন ভিন্ন ফসলের ভিন্ন ভিন্ন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রো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গের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লক্ষণ সম্পর্কে জানব-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327" y="1715948"/>
            <a:ext cx="7304048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দাগঃ ফসলের পাতায় বা কান্ডে নানা ধরনের দাগ বা স্পট দেখা যায়। যেমনঃ ধান গাছের বাদামি দাগ একটি ছত্রাকজনিত রোগ।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0" t="7722" r="9305" b="8243"/>
          <a:stretch/>
        </p:blipFill>
        <p:spPr>
          <a:xfrm>
            <a:off x="9103911" y="1081668"/>
            <a:ext cx="1888228" cy="152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14917" y="3320278"/>
            <a:ext cx="71268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ধ্ব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রোগঃ পাতা ঝলসে যায়। যেমনঃ আলুর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ধ্বসা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9536" r="11078" b="6582"/>
          <a:stretch/>
        </p:blipFill>
        <p:spPr>
          <a:xfrm>
            <a:off x="9203917" y="2844359"/>
            <a:ext cx="1972216" cy="155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104745" y="4905045"/>
            <a:ext cx="694721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</a:rPr>
              <a:t>৩</a:t>
            </a: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মোজাইকঃ ফসলের পাতায় গাঢ় ও হালকা হলুদ-সবুজ এর ছোপ ছোপ রং দেখা যায়। যেমনঃ ঢেড়শে মোজাইক রোগ দেখা যায়।এটি ভাইরাসজনিত রোগ। 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6"/>
          <a:stretch/>
        </p:blipFill>
        <p:spPr>
          <a:xfrm>
            <a:off x="9280094" y="4677234"/>
            <a:ext cx="1896039" cy="155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239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30" y="880947"/>
            <a:ext cx="64900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ঢলে পড়াঃ অনেক সময় ফসলের কান্ড ও শিকড় রোগে আক্রান্ত হলে ফসলের শাখাগুলো মাটির দিকে ঝুলে পড়ে।যেমনঃ বেগুনের ঢলে পড়া রোগ।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73" y="602166"/>
            <a:ext cx="2495550" cy="208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45707" y="4029583"/>
            <a:ext cx="65162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৫।পাতা কুঁকড়িয়ে যাওয়াঃ  ফসলের পাতা কুঁকড়িয়ে যায়।যেমনঃ পেঁপে, টমেটোর ফসলের পাতা কুঁকড়িয়ে যায়। এটা ভাইরাসজনিত রোগ।  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4" r="11784" b="18294"/>
          <a:stretch/>
        </p:blipFill>
        <p:spPr>
          <a:xfrm>
            <a:off x="7794703" y="3815645"/>
            <a:ext cx="1710326" cy="177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12026" r="13626" b="9642"/>
          <a:stretch/>
        </p:blipFill>
        <p:spPr>
          <a:xfrm>
            <a:off x="9927161" y="3815644"/>
            <a:ext cx="1737015" cy="177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830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237786" y="256477"/>
            <a:ext cx="3066584" cy="2609385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11" r="6115"/>
          <a:stretch/>
        </p:blipFill>
        <p:spPr>
          <a:xfrm>
            <a:off x="5555978" y="758283"/>
            <a:ext cx="2584412" cy="200721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38507" y="4170556"/>
            <a:ext cx="573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ধান ফসলের একটি ছত্রাকজনিত ও ঢেড়শের একটি ভাইরাসজনিত রোগের লক্ষণ লিখ।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1161" y="5363737"/>
            <a:ext cx="192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 ৫ মিনিট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2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560" y="1550020"/>
            <a:ext cx="847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প্রতিকারঃ রোগাক্রান্ত হওয়ার পূর্বে ফসলের রোগের প্রতিকারের ব্যবস্থা নিতে হবে। কারন, ফসল একবার রোগাক্রান্ত হয়ে গেলে প্রতিকার করা কঠিন।তাই রোগের প্রাদুর্ভাব ঘটার আগে নিচের প্রযুক্তিগুলো ব্যবহার করা জরুরিঃ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8936" y="624469"/>
            <a:ext cx="709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এখন আমরা রোগের প্রতিকার সম্পর্কে জানব- </a:t>
            </a:r>
            <a:endParaRPr lang="en-US" sz="2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560" y="3323064"/>
            <a:ext cx="361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১।জীবানুমুক্ত বীজ ব্যবহার করাঃ  </a:t>
            </a:r>
            <a:endParaRPr lang="en-US" sz="2400" u="sng" dirty="0">
              <a:ln w="0">
                <a:solidFill>
                  <a:srgbClr val="00B0F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452" y="3054703"/>
            <a:ext cx="214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বীজের মাধ্যমে রোগ ছড়ায়।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983" y="5271844"/>
            <a:ext cx="48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তাই কৃষককে নিরোগ বীজ সংগ্রহ করতে হবে বা বীজ শোধন করতে হবে।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20" y="4865203"/>
            <a:ext cx="2143125" cy="164427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2" y="4852130"/>
            <a:ext cx="2117917" cy="165735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252872" y="5271843"/>
            <a:ext cx="602985" cy="68290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55" y="309135"/>
            <a:ext cx="1256036" cy="1344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6" y="2778374"/>
            <a:ext cx="21795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9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586" y="735762"/>
            <a:ext cx="32673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00" b="1" u="sng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বীজ শোধনঃ </a:t>
            </a:r>
            <a:endParaRPr lang="en-US" sz="2800" b="1" u="sng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58" y="478027"/>
            <a:ext cx="2317128" cy="20979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12673" y="966595"/>
            <a:ext cx="276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 বীজ নিজেরাই রোগ বহন করে। </a:t>
            </a:r>
            <a:endParaRPr lang="en-US" sz="2400" dirty="0">
              <a:ln w="0">
                <a:solidFill>
                  <a:srgbClr val="00B0F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346" y="3256156"/>
            <a:ext cx="3345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বীজবাহিত রোগজীবানু নিরোগ করার জন্য বীজশোধন একটি উত্তম প্রযুক্তি। এজন্য ছত্রাক নাশক ব্যবহার করা হয়।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1674" y="3256156"/>
            <a:ext cx="844593" cy="90324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7" y="3054156"/>
            <a:ext cx="2297151" cy="198619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/>
          <a:stretch/>
        </p:blipFill>
        <p:spPr>
          <a:xfrm>
            <a:off x="8086896" y="3105199"/>
            <a:ext cx="2332111" cy="193515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285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99" y="270966"/>
            <a:ext cx="460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2400" u="sng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।পরিষ্কার- পরিচ্ছন্ন ফসল আবাদ করাঃ </a:t>
            </a:r>
            <a:endParaRPr lang="en-US" sz="2400" u="sng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9" y="991828"/>
            <a:ext cx="2391241" cy="1911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r="7819" b="10981"/>
          <a:stretch/>
        </p:blipFill>
        <p:spPr>
          <a:xfrm>
            <a:off x="1106410" y="991828"/>
            <a:ext cx="2642840" cy="1851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750096" y="1132549"/>
            <a:ext cx="36129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ফসলের ক্ষেতে আগাছা থাকলে ফসলরোগাক্রান্ত হয়ে পড়ে।তাই ফসলেররোগমুক্ত করার জন্য আগাছা পরিষ্কার করতে হবে</a:t>
            </a:r>
            <a:r>
              <a:rPr lang="bn-IN" sz="2400" b="1" dirty="0" smtClean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ln/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99" y="3361325"/>
            <a:ext cx="638965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u="sng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৪।রোগাক্রান্ত গাছ পুড়িয়ে ফেলা বা মাটিতে পুঁতে ফেলাঃ </a:t>
            </a:r>
            <a:endParaRPr lang="en-US" sz="2400" b="1" u="sng" dirty="0">
              <a:ln>
                <a:solidFill>
                  <a:srgbClr val="0070C0"/>
                </a:solidFill>
              </a:ln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/>
          <a:stretch/>
        </p:blipFill>
        <p:spPr>
          <a:xfrm>
            <a:off x="791044" y="4073758"/>
            <a:ext cx="2171640" cy="1773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1973072" y="5244869"/>
            <a:ext cx="665941" cy="601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8" y="4129965"/>
            <a:ext cx="2258238" cy="1773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5"/>
          <a:stretch/>
        </p:blipFill>
        <p:spPr>
          <a:xfrm>
            <a:off x="3351760" y="4073758"/>
            <a:ext cx="2288556" cy="1829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742556" y="3822990"/>
            <a:ext cx="312234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400" b="1" dirty="0" smtClean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একগাছ রোগাক্রান্ত হলে অন্য গাছেও ছড়িয়ে পড়ে। রোগ যেন পুরো মাঠে ছড়িয়ে না পড়ে তাই রোগাক্রান্ত গাছটি তুলে পুড়িয়ে বা মাটি খুঁড়ে পুঁতে ফেলতে হবে। 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1081669" y="278779"/>
            <a:ext cx="2910468" cy="2352909"/>
          </a:xfrm>
          <a:prstGeom prst="star32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25" y="637710"/>
            <a:ext cx="2752725" cy="2083187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71959" y="4293219"/>
            <a:ext cx="663497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 প্রতিকারের জন্য যে কোন ১ টি প্রযুক্তির ব্যবহার সম্পর্কে লিখ ।  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87" y="5464096"/>
            <a:ext cx="185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মিনিট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4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57239" y="85318"/>
            <a:ext cx="2631688" cy="1025913"/>
          </a:xfrm>
          <a:prstGeom prst="horizontalScroll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301" y="2214912"/>
            <a:ext cx="5296830" cy="584775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accent2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জীবেরা কার দ্বারা আক্রান্ত হয়-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1732" y="2164551"/>
            <a:ext cx="3033132" cy="707439"/>
          </a:xfrm>
          <a:prstGeom prst="rect">
            <a:avLst/>
          </a:prstGeom>
          <a:pattFill prst="pct80">
            <a:fgClr>
              <a:srgbClr val="00B0F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 অনুজীব  দ্বারা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242" y="3064378"/>
            <a:ext cx="5938024" cy="58477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পাতা ঝলসে যায় এটা কি ধরনের রোগ-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1732" y="3125933"/>
            <a:ext cx="1884557" cy="523220"/>
          </a:xfrm>
          <a:prstGeom prst="rect">
            <a:avLst/>
          </a:prstGeom>
          <a:pattFill prst="dkDnDiag">
            <a:fgClr>
              <a:srgbClr val="00B05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ধবসা রোগ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092" y="3847832"/>
            <a:ext cx="6060687" cy="8309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ফসলের বৃদ্ধি হচ্ছে না, দেখতে দূর্বল,ফুল অথবা ফল ঝরে যাচ্ছে এটাকে আমরা কি বলব ? 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1732" y="4050108"/>
            <a:ext cx="1906859" cy="597483"/>
          </a:xfrm>
          <a:prstGeom prst="rect">
            <a:avLst/>
          </a:prstGeom>
          <a:pattFill prst="pct75">
            <a:fgClr>
              <a:schemeClr val="accent2"/>
            </a:fgClr>
            <a:bgClr>
              <a:srgbClr val="00B0F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092" y="4910960"/>
            <a:ext cx="5809783" cy="583883"/>
          </a:xfrm>
          <a:prstGeom prst="rect">
            <a:avLst/>
          </a:prstGeom>
          <a:pattFill prst="pct60">
            <a:fgClr>
              <a:srgbClr val="00206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পাতা কুঁকড়িয়ে যাওয়া এটা কী জনিত রোগ-  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1732" y="4910960"/>
            <a:ext cx="2341757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ভাইরাসজনিত রোগ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091" y="5726974"/>
            <a:ext cx="5809783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tx1"/>
                </a:solidFill>
              </a:rPr>
              <a:t>৫</a:t>
            </a:r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জীবানুমুক্ত বীজ পেতে হলে কী করতে হবে-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1732" y="5635994"/>
            <a:ext cx="158068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বীজশোধন করতে হবে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42" y="1341228"/>
            <a:ext cx="389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 কথায় উত্তর দাও-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3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515" y="219382"/>
            <a:ext cx="257593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 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86" y="4059820"/>
            <a:ext cx="4638425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মোছাঃ নাজনীন খাতুন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কৃষি শিক্ষিকা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মির্জাপুর দক্ষিন পাড়া দাখিল মাদ্রাসা 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শেরপুর, বগুড়া।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4578" y="496711"/>
            <a:ext cx="2438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12" y="1382106"/>
            <a:ext cx="2158066" cy="2377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1397" y="4059820"/>
            <a:ext cx="374979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 কৃষি শিক্ষা  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শ্রেণীঃ অষ্টম</a:t>
            </a: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দ্বিতীয় অধ্যায়-কৃষি প্রযুক্তি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4" y="1125140"/>
            <a:ext cx="2628423" cy="25481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3908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494262" y="245326"/>
            <a:ext cx="2899318" cy="2598235"/>
          </a:xfrm>
          <a:prstGeom prst="star7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8" y="763393"/>
            <a:ext cx="2933700" cy="2314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63136" y="4159405"/>
            <a:ext cx="708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পাঠে উল্লেখিত যে কোন ২ টি রোগাক্রান্ত উদ্ভিদের নমুনা সংগ্রহ করে শ্রেণিতে আলোচনা ও উপস্থাপন করবে।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2020" y="5575610"/>
            <a:ext cx="215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 ৭ মিনিট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12" y="1471037"/>
            <a:ext cx="4097867" cy="2830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638" y="2400399"/>
            <a:ext cx="345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 স্বাগতম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11" y="1471037"/>
            <a:ext cx="4097867" cy="283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64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427" y="302489"/>
            <a:ext cx="585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চিত্রগুলো  লক্ষ্য কর         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8" y="1374426"/>
            <a:ext cx="2083645" cy="2394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44" y="1374427"/>
            <a:ext cx="2011019" cy="2394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422"/>
            <a:ext cx="2101935" cy="2394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7" y="1374426"/>
            <a:ext cx="2029306" cy="2394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59557" y="4997830"/>
            <a:ext cx="912142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 কিছু সুস্থ্য ও কিছু অসুস্থ্য ফসল দেখতে পাচ্ছি । </a:t>
            </a:r>
            <a:endParaRPr lang="en-US" sz="360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83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7776" y="270934"/>
            <a:ext cx="919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চিত্রগুলো দেখে আমরা কি অনুমান করতে পারছি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0073" y="1640105"/>
            <a:ext cx="3569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ফসল যেন রোগে আক্রান্ত না হয় তার প্রতিকারমূলক ব্যবস্থা করাই এই পাঠের মূল বিবেচ্য বিষয়।   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776" y="5251201"/>
            <a:ext cx="6829229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অতএব, আমাদের আজকের 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ফসলের রোগ ও তার প্রতিকার।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72" y="1796073"/>
            <a:ext cx="2619375" cy="224260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10" y="1796074"/>
            <a:ext cx="2642146" cy="224260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8107" y="4295913"/>
            <a:ext cx="228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রোগাক্রান্ত গাছ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7946" y="4255224"/>
            <a:ext cx="150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সুস্থ্য গাছ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0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360448" y="379141"/>
            <a:ext cx="3702206" cy="947854"/>
          </a:xfrm>
          <a:prstGeom prst="ribbon">
            <a:avLst/>
          </a:prstGeom>
          <a:ln>
            <a:solidFill>
              <a:srgbClr val="FF0000"/>
            </a:solidFill>
            <a:prstDash val="dash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320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758" y="2297151"/>
            <a:ext cx="101587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ফসলের রোগের ধারনা সম্পর্কে জানতে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ফসলের রোগ বলতে কি বুঝায় সে সম্পর্কে জানতে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ভিন্ন ভিন্ন ফসলের ভিন্ন ভিন্ন রোগের লক্ষণ সম্পর্কে জানতে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ফসলের রোগের প্রতিকার সম্পর্কে জানতে পারবে।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7867" y="654756"/>
            <a:ext cx="403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ফসলের রোগের ধারণা-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7" y="1529905"/>
            <a:ext cx="2223909" cy="262440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76" y="1556211"/>
            <a:ext cx="2259814" cy="2598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64" y="1556212"/>
            <a:ext cx="2309224" cy="2598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559739" y="4807532"/>
            <a:ext cx="634334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শিক্ষার্থীরা, প্রত্যেক জীবেরই জীবন আছে, রোগ আছে এবং মরণ আছে। 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1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022" y="395112"/>
            <a:ext cx="81270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00" b="1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হয়তো ভাবছো, মানুষের ও পশু-পাখির রোগ হয়, কিন্তু ফসলের আবার রোগ হয় নাকি ? হ্যাঁ, ফসলের ও রোগ হয়। 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9" y="1791067"/>
            <a:ext cx="2246488" cy="2114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72" y="1820215"/>
            <a:ext cx="2256896" cy="2085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30" y="1805640"/>
            <a:ext cx="2169979" cy="2085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 flipH="1">
            <a:off x="8902402" y="2376276"/>
            <a:ext cx="320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>
                  <a:solidFill>
                    <a:srgbClr val="00206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জীবের চারপাশে ভাইরাস,    ব্যাকটেরিয়াসহ অনেক  অনুজীব আছে,এ গুলোদ্বারা </a:t>
            </a:r>
          </a:p>
          <a:p>
            <a:r>
              <a:rPr lang="bn-IN" sz="2400" b="1" dirty="0" smtClean="0">
                <a:ln>
                  <a:solidFill>
                    <a:srgbClr val="00206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মানুষ, পশুপাখি, গাছ-পালা</a:t>
            </a:r>
          </a:p>
          <a:p>
            <a:r>
              <a:rPr lang="bn-IN" sz="2400" b="1" dirty="0" smtClean="0">
                <a:ln>
                  <a:solidFill>
                    <a:srgbClr val="00206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আক্রান্ত হয় এবং রোগাক্রান্ত</a:t>
            </a:r>
          </a:p>
          <a:p>
            <a:r>
              <a:rPr lang="bn-IN" sz="2400" b="1" dirty="0" smtClean="0">
                <a:ln>
                  <a:solidFill>
                    <a:srgbClr val="00206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হয়ে পড়ে। </a:t>
            </a:r>
            <a:endParaRPr lang="en-US" sz="2400" b="1" dirty="0">
              <a:ln>
                <a:solidFill>
                  <a:srgbClr val="00206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464" y="2798016"/>
            <a:ext cx="11599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ভাইরাস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266" y="2798016"/>
            <a:ext cx="15746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ব্যাকটেরিয়া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556" y="2690294"/>
            <a:ext cx="119333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অনুজীব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9" y="4258348"/>
            <a:ext cx="2136889" cy="2024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3004" y="4258348"/>
            <a:ext cx="1955205" cy="2043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1156400" y="4822256"/>
            <a:ext cx="1176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মানুষ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8267" y="5237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57" y="4194911"/>
            <a:ext cx="2123578" cy="2151107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11" y="4191314"/>
            <a:ext cx="1539722" cy="2154703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080632" y="5489956"/>
            <a:ext cx="1513183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পশু- পাখি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190" y="5360865"/>
            <a:ext cx="13161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গাছ-পালা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2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2" grpId="0"/>
      <p:bldP spid="13" grpId="0" animBg="1"/>
      <p:bldP spid="14" grpId="0" animBg="1"/>
      <p:bldP spid="15" grpId="0" animBg="1"/>
      <p:bldP spid="21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8" y="2878368"/>
            <a:ext cx="677085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রোগাক্রান্ত মানুষ ও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জীবজন্তুকে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যেমন চিকিৎসা করে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0" y="359513"/>
            <a:ext cx="2261770" cy="22375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2" y="3580520"/>
            <a:ext cx="2133600" cy="20651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94" y="3902654"/>
            <a:ext cx="2147503" cy="2065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204" y="388221"/>
            <a:ext cx="2314575" cy="22375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949" y="739382"/>
            <a:ext cx="1832515" cy="1535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03" y="739382"/>
            <a:ext cx="1693755" cy="1543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8117" y="3629499"/>
            <a:ext cx="196726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048132" y="5778371"/>
            <a:ext cx="5642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তেমনি রোগাক্রান্ত ফসলেরও চিকিৎসা করে 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7500405">
            <a:off x="7454038" y="3588899"/>
            <a:ext cx="1439448" cy="1351841"/>
          </a:xfrm>
          <a:prstGeom prst="cloudCallout">
            <a:avLst/>
          </a:prstGeom>
          <a:ln w="28575">
            <a:solidFill>
              <a:srgbClr val="FF0000"/>
            </a:solidFill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নিরোগকরা হয়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3" y="3629731"/>
            <a:ext cx="1793023" cy="184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loud Callout 8"/>
          <p:cNvSpPr/>
          <p:nvPr/>
        </p:nvSpPr>
        <p:spPr>
          <a:xfrm rot="17580984">
            <a:off x="6443718" y="408649"/>
            <a:ext cx="1571611" cy="1486159"/>
          </a:xfrm>
          <a:prstGeom prst="cloudCallout">
            <a:avLst/>
          </a:prstGeom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সুস্থ্য</a:t>
            </a: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 হয়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445" y="38420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চলো, আমরা এবার মাঠে যাই রোগের কিছু লক্ষন  দেখি -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5" y="935026"/>
            <a:ext cx="2529635" cy="2103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457" y="924795"/>
            <a:ext cx="2461900" cy="2114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8" y="3341870"/>
            <a:ext cx="2478133" cy="2103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732" y="3341870"/>
            <a:ext cx="2552210" cy="2103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587870" y="1305731"/>
            <a:ext cx="364631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কোনো ফসলের পাতায় বা কান্ডে নানা দাগ যেমনঃ ধান গাছ, কোনো ফসলের মোজাইকের মত হলুদ- সবুজ মেশানো ছোপ ছোপ রং যেমনঃ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ঢেড়শ গাছ।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9470" y="3628830"/>
            <a:ext cx="3443112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কোনো ফসলের শিকড় পচা যেমনঃকপি গাছের শিকড় পচা,আবার বীজ তলায়ও দেখা যায় ঢলে পরা গাছ যেমনঃ টমেটোর বীজের চারা।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3924" y="5595551"/>
            <a:ext cx="601225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 হলো রোগের লক্ষণ। এই লক্ষণ গুলো দেখে  কৃষকেরা সর্তক হন এবং প্রতিরোধের ব্যবস্থা করেন।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9518" r="11224"/>
          <a:stretch/>
        </p:blipFill>
        <p:spPr>
          <a:xfrm>
            <a:off x="10593660" y="203586"/>
            <a:ext cx="1025912" cy="9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770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568</cp:revision>
  <dcterms:created xsi:type="dcterms:W3CDTF">2021-10-05T10:47:04Z</dcterms:created>
  <dcterms:modified xsi:type="dcterms:W3CDTF">2021-10-20T14:13:44Z</dcterms:modified>
</cp:coreProperties>
</file>