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79DD6-0D3E-4A39-AC12-11BE73998D57}"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1B721-B42E-400E-A111-4C2AEC4A8573}" type="slidenum">
              <a:rPr lang="en-US" smtClean="0"/>
              <a:t>‹#›</a:t>
            </a:fld>
            <a:endParaRPr lang="en-US"/>
          </a:p>
        </p:txBody>
      </p:sp>
    </p:spTree>
    <p:extLst>
      <p:ext uri="{BB962C8B-B14F-4D97-AF65-F5344CB8AC3E}">
        <p14:creationId xmlns:p14="http://schemas.microsoft.com/office/powerpoint/2010/main" val="256314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3D06-4DD2-408A-B02B-0ECB8C446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B5679F-4004-4274-B0D1-7A4BF787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E258-6009-42ED-BC90-8E57319B423C}"/>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189E3FBF-B44A-48DB-9E83-B5952ED19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3F54D-D103-4956-8DFD-B8D151A06FBA}"/>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258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6849-B0BE-42EF-A097-42C1B37B63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551C1-BED0-400E-84F2-B2506B8F0B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5B422-619E-4079-8E0F-DA51C1A1596C}"/>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6F55BB2E-F2B3-4982-89A0-7467891F1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08A08-0E2D-43CC-8EF8-3E331035FABE}"/>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174249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CEB31-4EE0-46D9-94FD-ED264A85D9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2C0B7-F448-455E-ABF0-3F808C4CC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4C94C-530B-4903-ABAF-73EBC58F62F9}"/>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14FA419A-C4C6-458D-9B3C-90842AE9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91C2A-38A4-4190-B139-55321046B861}"/>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129388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DEC0-FEDF-4EE4-9A3C-79EAD4898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4323E-A7B1-458C-A715-502E940AF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93083-6EDE-4DC9-8765-A457289072E9}"/>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EFDC6C24-BF71-4762-8397-B485897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3B81A-9660-456A-B26F-C4505FDC9D95}"/>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21627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E60F-4821-4B11-ACC2-BEBB6E2D5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CDF372-DFC3-45B3-A2E9-C02F950DC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8A344-0B7A-4E69-88DE-5E65F06686F7}"/>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0FC2D6AA-9571-4A75-AD06-CE1DD62EF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82D4B-1CDE-4C18-8C3E-B639AE3FF9AD}"/>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143191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CCEE-A708-4BB8-ACDB-230753221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1434A-59D0-4ED4-AA4E-48F0DA121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92366-1454-4C01-8ECE-4EF11014F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1989D-7FDA-49B4-B0B9-E52DFDE9CB0A}"/>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6" name="Footer Placeholder 5">
            <a:extLst>
              <a:ext uri="{FF2B5EF4-FFF2-40B4-BE49-F238E27FC236}">
                <a16:creationId xmlns:a16="http://schemas.microsoft.com/office/drawing/2014/main" id="{0710E08D-E190-41F1-81FF-BD15E0A50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CD755-BCB8-4CA9-AB4F-7292B9012F40}"/>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12903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1882-77A3-454F-8067-FDF759187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E8E51-1877-41DB-A14F-D70DD5063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F5C56-72E2-44B9-96DA-BF0887070D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39963-ED0B-4624-AD93-10ED524C3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95785-FD1C-4939-B2EB-419FA1299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235AE-4F0F-4803-B980-9E3859541402}"/>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8" name="Footer Placeholder 7">
            <a:extLst>
              <a:ext uri="{FF2B5EF4-FFF2-40B4-BE49-F238E27FC236}">
                <a16:creationId xmlns:a16="http://schemas.microsoft.com/office/drawing/2014/main" id="{A53E6044-B898-41FA-BF2F-462118C71E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8E3AA-070E-4639-AEBF-D59E5B46F400}"/>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2617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3EA7-BA5F-4BAE-A7B7-0B6DBA579B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A0AAC-3444-4373-A164-71D8AE8EA734}"/>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4" name="Footer Placeholder 3">
            <a:extLst>
              <a:ext uri="{FF2B5EF4-FFF2-40B4-BE49-F238E27FC236}">
                <a16:creationId xmlns:a16="http://schemas.microsoft.com/office/drawing/2014/main" id="{67C0470B-5F69-492D-8738-5F218C45C1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A59C6-7ABA-4443-98B0-2B4CC0D14D01}"/>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184468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B62BB-3577-4F73-893F-5B24A1323504}"/>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3" name="Footer Placeholder 2">
            <a:extLst>
              <a:ext uri="{FF2B5EF4-FFF2-40B4-BE49-F238E27FC236}">
                <a16:creationId xmlns:a16="http://schemas.microsoft.com/office/drawing/2014/main" id="{54EE4AB4-FE4B-43D8-B968-BC848E04C3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FF2ABF-23AD-4C36-901E-BA29F458FBDF}"/>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294700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1F41-DF0B-4371-8E5C-2A4216352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E98EA-D8AD-4984-83BC-7ABA12A8F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6C043-1310-488F-84D6-83CEBB368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AD194-CA15-4E81-957F-0726A0942DF5}"/>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6" name="Footer Placeholder 5">
            <a:extLst>
              <a:ext uri="{FF2B5EF4-FFF2-40B4-BE49-F238E27FC236}">
                <a16:creationId xmlns:a16="http://schemas.microsoft.com/office/drawing/2014/main" id="{12212642-CD98-4427-B466-409BFA48E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9FB51-EDA9-4C6C-BEF6-6A13276266FC}"/>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28111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9C70-5823-42DE-8ED2-048B81659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9974C-0EE4-4D19-891F-40ECE98F0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3D7D1-C6E5-409B-9851-61F3CC4CF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CE31C-0D60-4ADA-8C2F-054FC048C088}"/>
              </a:ext>
            </a:extLst>
          </p:cNvPr>
          <p:cNvSpPr>
            <a:spLocks noGrp="1"/>
          </p:cNvSpPr>
          <p:nvPr>
            <p:ph type="dt" sz="half" idx="10"/>
          </p:nvPr>
        </p:nvSpPr>
        <p:spPr/>
        <p:txBody>
          <a:bodyPr/>
          <a:lstStyle/>
          <a:p>
            <a:fld id="{303C0D93-A257-42D3-8A51-F62E6D8E8307}" type="datetimeFigureOut">
              <a:rPr lang="en-US" smtClean="0"/>
              <a:t>10/21/2021</a:t>
            </a:fld>
            <a:endParaRPr lang="en-US"/>
          </a:p>
        </p:txBody>
      </p:sp>
      <p:sp>
        <p:nvSpPr>
          <p:cNvPr id="6" name="Footer Placeholder 5">
            <a:extLst>
              <a:ext uri="{FF2B5EF4-FFF2-40B4-BE49-F238E27FC236}">
                <a16:creationId xmlns:a16="http://schemas.microsoft.com/office/drawing/2014/main" id="{53F8AA2C-552A-4C3F-8CE7-DD3F63190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05E0-848F-4C33-9FFE-20E61D9C6C38}"/>
              </a:ext>
            </a:extLst>
          </p:cNvPr>
          <p:cNvSpPr>
            <a:spLocks noGrp="1"/>
          </p:cNvSpPr>
          <p:nvPr>
            <p:ph type="sldNum" sz="quarter" idx="12"/>
          </p:nvPr>
        </p:nvSpPr>
        <p:spPr/>
        <p:txBody>
          <a:bodyPr/>
          <a:lstStyle/>
          <a:p>
            <a:fld id="{F3E9094D-990E-4BBF-A8C9-9466F4025C9F}" type="slidenum">
              <a:rPr lang="en-US" smtClean="0"/>
              <a:t>‹#›</a:t>
            </a:fld>
            <a:endParaRPr lang="en-US"/>
          </a:p>
        </p:txBody>
      </p:sp>
    </p:spTree>
    <p:extLst>
      <p:ext uri="{BB962C8B-B14F-4D97-AF65-F5344CB8AC3E}">
        <p14:creationId xmlns:p14="http://schemas.microsoft.com/office/powerpoint/2010/main" val="378986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6DAEF-D107-49B3-A51A-44F922A1F6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E7E3F2-CE1C-4744-93DB-D8619CC36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BCEB3-8D50-4A01-95D8-557F4A54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C0D93-A257-42D3-8A51-F62E6D8E8307}" type="datetimeFigureOut">
              <a:rPr lang="en-US" smtClean="0"/>
              <a:t>10/21/2021</a:t>
            </a:fld>
            <a:endParaRPr lang="en-US"/>
          </a:p>
        </p:txBody>
      </p:sp>
      <p:sp>
        <p:nvSpPr>
          <p:cNvPr id="5" name="Footer Placeholder 4">
            <a:extLst>
              <a:ext uri="{FF2B5EF4-FFF2-40B4-BE49-F238E27FC236}">
                <a16:creationId xmlns:a16="http://schemas.microsoft.com/office/drawing/2014/main" id="{BEA56468-22A8-43C0-BA67-49F3C1102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8CC09-3614-4C72-96E7-6125016E4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9094D-990E-4BBF-A8C9-9466F4025C9F}" type="slidenum">
              <a:rPr lang="en-US" smtClean="0"/>
              <a:t>‹#›</a:t>
            </a:fld>
            <a:endParaRPr lang="en-US"/>
          </a:p>
        </p:txBody>
      </p:sp>
    </p:spTree>
    <p:extLst>
      <p:ext uri="{BB962C8B-B14F-4D97-AF65-F5344CB8AC3E}">
        <p14:creationId xmlns:p14="http://schemas.microsoft.com/office/powerpoint/2010/main" val="281588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AE69219-5581-445D-BF51-68A697FB1618}"/>
              </a:ext>
            </a:extLst>
          </p:cNvPr>
          <p:cNvSpPr txBox="1"/>
          <p:nvPr/>
        </p:nvSpPr>
        <p:spPr>
          <a:xfrm>
            <a:off x="160422" y="224590"/>
            <a:ext cx="9737557"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en-US" sz="6600" b="1" dirty="0" err="1">
                <a:ln/>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atin typeface="Kalpurush" panose="02000600000000000000" pitchFamily="2" charset="0"/>
                <a:cs typeface="Kalpurush" panose="02000600000000000000" pitchFamily="2" charset="0"/>
              </a:rPr>
              <a:t>আজকের</a:t>
            </a:r>
            <a:r>
              <a:rPr lang="en-US" sz="6600" b="1" dirty="0">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atin typeface="Kalpurush" panose="02000600000000000000" pitchFamily="2" charset="0"/>
                <a:cs typeface="Kalpurush" panose="02000600000000000000" pitchFamily="2" charset="0"/>
              </a:rPr>
              <a:t> </a:t>
            </a:r>
            <a:r>
              <a:rPr lang="en-US" sz="6600" b="1" dirty="0" err="1">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atin typeface="Kalpurush" panose="02000600000000000000" pitchFamily="2" charset="0"/>
                <a:cs typeface="Kalpurush" panose="02000600000000000000" pitchFamily="2" charset="0"/>
              </a:rPr>
              <a:t>ক্লাসে</a:t>
            </a:r>
            <a:r>
              <a:rPr lang="en-US" sz="6600" b="1" dirty="0">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atin typeface="Kalpurush" panose="02000600000000000000" pitchFamily="2" charset="0"/>
                <a:cs typeface="Kalpurush" panose="02000600000000000000" pitchFamily="2" charset="0"/>
              </a:rPr>
              <a:t> </a:t>
            </a:r>
            <a:r>
              <a:rPr lang="en-US" sz="6600" b="1" dirty="0" err="1">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atin typeface="Kalpurush" panose="02000600000000000000" pitchFamily="2" charset="0"/>
                <a:cs typeface="Kalpurush" panose="02000600000000000000" pitchFamily="2" charset="0"/>
              </a:rPr>
              <a:t>সবাইকে</a:t>
            </a:r>
            <a:r>
              <a:rPr lang="en-US" sz="6600" b="1" dirty="0">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atin typeface="Kalpurush" panose="02000600000000000000" pitchFamily="2" charset="0"/>
                <a:cs typeface="Kalpurush" panose="02000600000000000000" pitchFamily="2" charset="0"/>
              </a:rPr>
              <a:t> </a:t>
            </a:r>
            <a:r>
              <a:rPr lang="en-US" sz="6600" b="1" dirty="0" err="1">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atin typeface="Kalpurush" panose="02000600000000000000" pitchFamily="2" charset="0"/>
                <a:cs typeface="Kalpurush" panose="02000600000000000000" pitchFamily="2" charset="0"/>
              </a:rPr>
              <a:t>স্বাগত</a:t>
            </a:r>
            <a:r>
              <a:rPr lang="en-US" sz="6600" b="1" dirty="0">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atin typeface="Kalpurush" panose="02000600000000000000" pitchFamily="2" charset="0"/>
                <a:cs typeface="Kalpurush" panose="02000600000000000000" pitchFamily="2" charset="0"/>
              </a:rPr>
              <a:t> </a:t>
            </a:r>
          </a:p>
        </p:txBody>
      </p:sp>
      <p:pic>
        <p:nvPicPr>
          <p:cNvPr id="5" name="Picture 4">
            <a:extLst>
              <a:ext uri="{FF2B5EF4-FFF2-40B4-BE49-F238E27FC236}">
                <a16:creationId xmlns:a16="http://schemas.microsoft.com/office/drawing/2014/main" id="{1093E83F-B903-44D0-A1C6-42BF810E4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34" y="1668379"/>
            <a:ext cx="7570271" cy="4253530"/>
          </a:xfrm>
          <a:prstGeom prst="rect">
            <a:avLst/>
          </a:prstGeom>
          <a:ln>
            <a:noFill/>
          </a:ln>
          <a:effectLst>
            <a:softEdge rad="112500"/>
          </a:effectLst>
        </p:spPr>
      </p:pic>
      <p:pic>
        <p:nvPicPr>
          <p:cNvPr id="7" name="Picture 6">
            <a:extLst>
              <a:ext uri="{FF2B5EF4-FFF2-40B4-BE49-F238E27FC236}">
                <a16:creationId xmlns:a16="http://schemas.microsoft.com/office/drawing/2014/main" id="{9716B676-AADC-48EA-A7DC-2B7F23FEF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139249"/>
            <a:ext cx="1758114" cy="1335621"/>
          </a:xfrm>
          <a:prstGeom prst="rect">
            <a:avLst/>
          </a:prstGeom>
        </p:spPr>
      </p:pic>
    </p:spTree>
    <p:extLst>
      <p:ext uri="{BB962C8B-B14F-4D97-AF65-F5344CB8AC3E}">
        <p14:creationId xmlns:p14="http://schemas.microsoft.com/office/powerpoint/2010/main" val="2459987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B03B37D-8F33-4F23-8D65-BB7E71FB3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007" y="1118935"/>
            <a:ext cx="5163552" cy="30981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a:extLst>
              <a:ext uri="{FF2B5EF4-FFF2-40B4-BE49-F238E27FC236}">
                <a16:creationId xmlns:a16="http://schemas.microsoft.com/office/drawing/2014/main" id="{251F9F31-C116-4EAD-A1C0-4C44F1A02B77}"/>
              </a:ext>
            </a:extLst>
          </p:cNvPr>
          <p:cNvSpPr txBox="1"/>
          <p:nvPr/>
        </p:nvSpPr>
        <p:spPr>
          <a:xfrm>
            <a:off x="192504" y="208548"/>
            <a:ext cx="11726780"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400" b="1" dirty="0">
                <a:ln/>
                <a:solidFill>
                  <a:sysClr val="windowText" lastClr="000000"/>
                </a:solidFill>
                <a:latin typeface="Kalpurush" panose="02000600000000000000" pitchFamily="2" charset="0"/>
                <a:cs typeface="Kalpurush" panose="02000600000000000000" pitchFamily="2" charset="0"/>
              </a:rPr>
              <a:t>তোমরা কি বলতে পার নিচের চিত্র ধারা কি বুঝানো হচ্ছে ? </a:t>
            </a:r>
            <a:endParaRPr lang="en-US" sz="4400" b="1" dirty="0">
              <a:ln/>
              <a:solidFill>
                <a:sysClr val="windowText" lastClr="000000"/>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93001285-9E76-4072-B447-91379ADCDF4C}"/>
              </a:ext>
            </a:extLst>
          </p:cNvPr>
          <p:cNvSpPr txBox="1"/>
          <p:nvPr/>
        </p:nvSpPr>
        <p:spPr>
          <a:xfrm>
            <a:off x="2983831" y="4507831"/>
            <a:ext cx="5325979"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400" b="1" dirty="0">
                <a:ln/>
                <a:solidFill>
                  <a:sysClr val="windowText" lastClr="000000"/>
                </a:solidFill>
                <a:latin typeface="Kalpurush" panose="02000600000000000000" pitchFamily="2" charset="0"/>
                <a:cs typeface="Kalpurush" panose="02000600000000000000" pitchFamily="2" charset="0"/>
              </a:rPr>
              <a:t>রাজনৈতিক জীবনে বঙ্গবন্ধু</a:t>
            </a:r>
            <a:endParaRPr lang="en-US" sz="4400" b="1" dirty="0">
              <a:ln/>
              <a:solidFill>
                <a:sysClr val="windowText" lastClr="000000"/>
              </a:solidFill>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72C8743B-F741-4FD1-9F79-6C9FE2E3A316}"/>
              </a:ext>
            </a:extLst>
          </p:cNvPr>
          <p:cNvSpPr txBox="1"/>
          <p:nvPr/>
        </p:nvSpPr>
        <p:spPr>
          <a:xfrm>
            <a:off x="752262" y="4324065"/>
            <a:ext cx="10486545" cy="1754326"/>
          </a:xfrm>
          <a:prstGeom prst="rect">
            <a:avLst/>
          </a:prstGeom>
          <a:noFill/>
        </p:spPr>
        <p:txBody>
          <a:bodyPr wrap="square" rtlCol="0">
            <a:spAutoFit/>
          </a:bodyPr>
          <a:lstStyle/>
          <a:p>
            <a:pPr algn="just"/>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ছাত্র জীবন থেকেই বঙ্গবন্ধু রাজনীতিতে যুক্ত হন। ভাষা আন্দোলন </a:t>
            </a:r>
            <a:endParaRPr lang="bn-IN"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just"/>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 বিভিন্ন গণতান্ত্রিক আন্দোলনে যোগ দিয়ে </a:t>
            </a:r>
            <a:endParaRPr lang="bn-IN"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just"/>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বহুবার গ্রেফতার ও কারাবরণ করেছেন।</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BB5574F6-6103-4C19-A864-930FD6435B5D}"/>
              </a:ext>
            </a:extLst>
          </p:cNvPr>
          <p:cNvSpPr txBox="1"/>
          <p:nvPr/>
        </p:nvSpPr>
        <p:spPr>
          <a:xfrm>
            <a:off x="299258" y="4344333"/>
            <a:ext cx="11471564"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bn-BD" sz="3600" b="1" dirty="0">
                <a:ln/>
                <a:solidFill>
                  <a:schemeClr val="accent1"/>
                </a:solidFill>
                <a:latin typeface="Kalpurush" panose="02000600000000000000" pitchFamily="2" charset="0"/>
                <a:cs typeface="Kalpurush" panose="02000600000000000000" pitchFamily="2" charset="0"/>
              </a:rPr>
              <a:t>১৯৪৭ সালে উর্দু ভাষাকে চাপিয়ে দেয়ার প্রতিবাদে বিক্ষোভ, ১৯৫২ সালের ভাষা আন্দোলন, ১৯৫৪ সালের নির্বাচনে যুক্তফ্রন্টের বিজয়, ১৯৬৬ সালের ছয়দফা কর্মসূচি ঘোষণা এবং ১৯৬৮ সালে জেলে থাকা অবস্থায় তাঁর বিরুদ্ধে আগরতলা ষড়যন্ত্র মামলা দায়ের করা হয়।</a:t>
            </a:r>
            <a:endParaRPr lang="en-US" sz="3600" b="1" dirty="0">
              <a:ln/>
              <a:solidFill>
                <a:schemeClr val="accent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151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1000"/>
                                        <p:tgtEl>
                                          <p:spTgt spid="8">
                                            <p:txEl>
                                              <p:pRg st="1" end="1"/>
                                            </p:txEl>
                                          </p:spTgt>
                                        </p:tgtEl>
                                      </p:cBhvr>
                                    </p:animEffect>
                                    <p:anim calcmode="lin" valueType="num">
                                      <p:cBhvr>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1000"/>
                                        <p:tgtEl>
                                          <p:spTgt spid="8">
                                            <p:txEl>
                                              <p:pRg st="2" end="2"/>
                                            </p:txEl>
                                          </p:spTgt>
                                        </p:tgtEl>
                                      </p:cBhvr>
                                    </p:animEffect>
                                    <p:anim calcmode="lin" valueType="num">
                                      <p:cBhvr>
                                        <p:cTn id="3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0" nodeType="clickEffect">
                                  <p:stCondLst>
                                    <p:cond delay="0"/>
                                  </p:stCondLst>
                                  <p:childTnLst>
                                    <p:animEffect transition="out" filter="fade">
                                      <p:cBhvr>
                                        <p:cTn id="43" dur="1000"/>
                                        <p:tgtEl>
                                          <p:spTgt spid="8">
                                            <p:txEl>
                                              <p:pRg st="0" end="0"/>
                                            </p:txEl>
                                          </p:spTgt>
                                        </p:tgtEl>
                                      </p:cBhvr>
                                    </p:animEffect>
                                    <p:anim calcmode="lin" valueType="num">
                                      <p:cBhvr>
                                        <p:cTn id="44"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45" dur="1000"/>
                                        <p:tgtEl>
                                          <p:spTgt spid="8">
                                            <p:txEl>
                                              <p:pRg st="0" end="0"/>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8">
                                            <p:txEl>
                                              <p:pRg st="0" end="0"/>
                                            </p:txEl>
                                          </p:spTgt>
                                        </p:tgtEl>
                                        <p:attrNameLst>
                                          <p:attrName>style.visibility</p:attrName>
                                        </p:attrNameLst>
                                      </p:cBhvr>
                                      <p:to>
                                        <p:strVal val="hidden"/>
                                      </p:to>
                                    </p:set>
                                  </p:childTnLst>
                                </p:cTn>
                              </p:par>
                            </p:childTnLst>
                          </p:cTn>
                        </p:par>
                        <p:par>
                          <p:cTn id="47" fill="hold">
                            <p:stCondLst>
                              <p:cond delay="1000"/>
                            </p:stCondLst>
                            <p:childTnLst>
                              <p:par>
                                <p:cTn id="48" presetID="42" presetClass="exit" presetSubtype="0" fill="hold" grpId="0" nodeType="afterEffect">
                                  <p:stCondLst>
                                    <p:cond delay="0"/>
                                  </p:stCondLst>
                                  <p:childTnLst>
                                    <p:animEffect transition="out" filter="fade">
                                      <p:cBhvr>
                                        <p:cTn id="49" dur="1000"/>
                                        <p:tgtEl>
                                          <p:spTgt spid="8">
                                            <p:txEl>
                                              <p:pRg st="1" end="1"/>
                                            </p:txEl>
                                          </p:spTgt>
                                        </p:tgtEl>
                                      </p:cBhvr>
                                    </p:animEffect>
                                    <p:anim calcmode="lin" valueType="num">
                                      <p:cBhvr>
                                        <p:cTn id="50" dur="1000"/>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p:tgtEl>
                                          <p:spTgt spid="8">
                                            <p:txEl>
                                              <p:pRg st="1" end="1"/>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8">
                                            <p:txEl>
                                              <p:pRg st="1" end="1"/>
                                            </p:txEl>
                                          </p:spTgt>
                                        </p:tgtEl>
                                        <p:attrNameLst>
                                          <p:attrName>style.visibility</p:attrName>
                                        </p:attrNameLst>
                                      </p:cBhvr>
                                      <p:to>
                                        <p:strVal val="hidden"/>
                                      </p:to>
                                    </p:set>
                                  </p:childTnLst>
                                </p:cTn>
                              </p:par>
                            </p:childTnLst>
                          </p:cTn>
                        </p:par>
                        <p:par>
                          <p:cTn id="53" fill="hold">
                            <p:stCondLst>
                              <p:cond delay="2000"/>
                            </p:stCondLst>
                            <p:childTnLst>
                              <p:par>
                                <p:cTn id="54" presetID="42" presetClass="exit" presetSubtype="0" fill="hold" grpId="0" nodeType="afterEffect">
                                  <p:stCondLst>
                                    <p:cond delay="0"/>
                                  </p:stCondLst>
                                  <p:childTnLst>
                                    <p:animEffect transition="out" filter="fade">
                                      <p:cBhvr>
                                        <p:cTn id="55" dur="1000"/>
                                        <p:tgtEl>
                                          <p:spTgt spid="8">
                                            <p:txEl>
                                              <p:pRg st="2" end="2"/>
                                            </p:txEl>
                                          </p:spTgt>
                                        </p:tgtEl>
                                      </p:cBhvr>
                                    </p:animEffect>
                                    <p:anim calcmode="lin" valueType="num">
                                      <p:cBhvr>
                                        <p:cTn id="56" dur="1000"/>
                                        <p:tgtEl>
                                          <p:spTgt spid="8">
                                            <p:txEl>
                                              <p:pRg st="2" end="2"/>
                                            </p:txEl>
                                          </p:spTgt>
                                        </p:tgtEl>
                                        <p:attrNameLst>
                                          <p:attrName>ppt_x</p:attrName>
                                        </p:attrNameLst>
                                      </p:cBhvr>
                                      <p:tavLst>
                                        <p:tav tm="0">
                                          <p:val>
                                            <p:strVal val="ppt_x"/>
                                          </p:val>
                                        </p:tav>
                                        <p:tav tm="100000">
                                          <p:val>
                                            <p:strVal val="ppt_x"/>
                                          </p:val>
                                        </p:tav>
                                      </p:tavLst>
                                    </p:anim>
                                    <p:anim calcmode="lin" valueType="num">
                                      <p:cBhvr>
                                        <p:cTn id="57" dur="1000"/>
                                        <p:tgtEl>
                                          <p:spTgt spid="8">
                                            <p:txEl>
                                              <p:pRg st="2" end="2"/>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8">
                                            <p:txEl>
                                              <p:pRg st="2" end="2"/>
                                            </p:txEl>
                                          </p:spTgt>
                                        </p:tgtEl>
                                        <p:attrNameLst>
                                          <p:attrName>style.visibility</p:attrName>
                                        </p:attrNameLst>
                                      </p:cBhvr>
                                      <p:to>
                                        <p:strVal val="hidden"/>
                                      </p:to>
                                    </p:set>
                                  </p:childTnLst>
                                </p:cTn>
                              </p:par>
                              <p:par>
                                <p:cTn id="59" presetID="42" presetClass="entr" presetSubtype="0" fill="hold" nodeType="with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fade">
                                      <p:cBhvr>
                                        <p:cTn id="61" dur="1000"/>
                                        <p:tgtEl>
                                          <p:spTgt spid="9">
                                            <p:txEl>
                                              <p:pRg st="0" end="0"/>
                                            </p:txEl>
                                          </p:spTgt>
                                        </p:tgtEl>
                                      </p:cBhvr>
                                    </p:animEffect>
                                    <p:anim calcmode="lin" valueType="num">
                                      <p:cBhvr>
                                        <p:cTn id="6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pic>
        <p:nvPicPr>
          <p:cNvPr id="5" name="Picture 4">
            <a:extLst>
              <a:ext uri="{FF2B5EF4-FFF2-40B4-BE49-F238E27FC236}">
                <a16:creationId xmlns:a16="http://schemas.microsoft.com/office/drawing/2014/main" id="{6E62661B-6BCB-49E2-9FCC-584C6AA47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80" y="1529543"/>
            <a:ext cx="6419086" cy="3674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a:extLst>
              <a:ext uri="{FF2B5EF4-FFF2-40B4-BE49-F238E27FC236}">
                <a16:creationId xmlns:a16="http://schemas.microsoft.com/office/drawing/2014/main" id="{6787911F-D070-46ED-B63F-DAA5A9E87C00}"/>
              </a:ext>
            </a:extLst>
          </p:cNvPr>
          <p:cNvSpPr txBox="1"/>
          <p:nvPr/>
        </p:nvSpPr>
        <p:spPr>
          <a:xfrm>
            <a:off x="4156365" y="415637"/>
            <a:ext cx="309233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400" b="1" dirty="0">
                <a:ln/>
                <a:solidFill>
                  <a:schemeClr val="accent3"/>
                </a:solidFill>
                <a:latin typeface="Kalpurush" panose="02000600000000000000" pitchFamily="2" charset="0"/>
                <a:cs typeface="Kalpurush" panose="02000600000000000000" pitchFamily="2" charset="0"/>
              </a:rPr>
              <a:t> </a:t>
            </a:r>
            <a:r>
              <a:rPr lang="bn-IN" sz="4400" b="1" dirty="0">
                <a:ln/>
                <a:latin typeface="Kalpurush" panose="02000600000000000000" pitchFamily="2" charset="0"/>
                <a:cs typeface="Kalpurush" panose="02000600000000000000" pitchFamily="2" charset="0"/>
              </a:rPr>
              <a:t>জোড়ায় কাজ </a:t>
            </a:r>
            <a:endParaRPr lang="en-US" sz="4400" b="1" dirty="0">
              <a:ln/>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242A37F3-6563-4F7A-A6CF-031098207C63}"/>
              </a:ext>
            </a:extLst>
          </p:cNvPr>
          <p:cNvSpPr txBox="1"/>
          <p:nvPr/>
        </p:nvSpPr>
        <p:spPr>
          <a:xfrm>
            <a:off x="931027" y="5503026"/>
            <a:ext cx="10640290"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000" b="1" dirty="0">
                <a:ln/>
                <a:latin typeface="Kalpurush" panose="02000600000000000000" pitchFamily="2" charset="0"/>
                <a:cs typeface="Kalpurush" panose="02000600000000000000" pitchFamily="2" charset="0"/>
              </a:rPr>
              <a:t>বঙ্গবন্ধু শেখ মুজিবুর রহমানের জীবনী আলোচনা করে লিখ।  </a:t>
            </a:r>
            <a:endParaRPr lang="en-US" sz="4000" b="1" dirty="0">
              <a:ln/>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2828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1AFFEC01-6DE1-41FF-87B6-4D7DD0CC8B38}"/>
              </a:ext>
            </a:extLst>
          </p:cNvPr>
          <p:cNvSpPr txBox="1"/>
          <p:nvPr/>
        </p:nvSpPr>
        <p:spPr>
          <a:xfrm>
            <a:off x="2477193" y="157093"/>
            <a:ext cx="7065818" cy="1323439"/>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জান</a:t>
            </a:r>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কিভাবে বঙ্গবন্ধু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উপাধি লাভ করেন?</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5CB04793-9033-43A9-A3EF-E89DEED678EF}"/>
              </a:ext>
            </a:extLst>
          </p:cNvPr>
          <p:cNvPicPr>
            <a:picLocks noChangeAspect="1"/>
          </p:cNvPicPr>
          <p:nvPr/>
        </p:nvPicPr>
        <p:blipFill rotWithShape="1">
          <a:blip r:embed="rId3">
            <a:extLst>
              <a:ext uri="{28A0092B-C50C-407E-A947-70E740481C1C}">
                <a14:useLocalDpi xmlns:a14="http://schemas.microsoft.com/office/drawing/2010/main" val="0"/>
              </a:ext>
            </a:extLst>
          </a:blip>
          <a:srcRect r="114" b="10468"/>
          <a:stretch/>
        </p:blipFill>
        <p:spPr>
          <a:xfrm>
            <a:off x="2751982" y="1454527"/>
            <a:ext cx="6275640" cy="29531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a:extLst>
              <a:ext uri="{FF2B5EF4-FFF2-40B4-BE49-F238E27FC236}">
                <a16:creationId xmlns:a16="http://schemas.microsoft.com/office/drawing/2014/main" id="{860BD059-4222-4A1C-A614-2C8642263B9F}"/>
              </a:ext>
            </a:extLst>
          </p:cNvPr>
          <p:cNvSpPr txBox="1"/>
          <p:nvPr/>
        </p:nvSpPr>
        <p:spPr>
          <a:xfrm>
            <a:off x="3773979" y="4738255"/>
            <a:ext cx="3807228"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000" b="1" dirty="0">
                <a:ln/>
                <a:latin typeface="Kalpurush" panose="02000600000000000000" pitchFamily="2" charset="0"/>
                <a:cs typeface="Kalpurush" panose="02000600000000000000" pitchFamily="2" charset="0"/>
              </a:rPr>
              <a:t>বঙ্গবন্ধু উপাধি লাভ </a:t>
            </a:r>
            <a:endParaRPr lang="en-US" sz="4000" b="1" dirty="0">
              <a:ln/>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6C5028B5-2398-4FBA-B34F-7EA00936E32A}"/>
              </a:ext>
            </a:extLst>
          </p:cNvPr>
          <p:cNvSpPr txBox="1"/>
          <p:nvPr/>
        </p:nvSpPr>
        <p:spPr>
          <a:xfrm>
            <a:off x="232756" y="4682033"/>
            <a:ext cx="11837324"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bn-BD" sz="3600" b="1" dirty="0">
                <a:ln/>
                <a:solidFill>
                  <a:schemeClr val="accent1"/>
                </a:solidFill>
                <a:latin typeface="Kalpurush" panose="02000600000000000000" pitchFamily="2" charset="0"/>
                <a:cs typeface="Kalpurush" panose="02000600000000000000" pitchFamily="2" charset="0"/>
              </a:rPr>
              <a:t>১৯৬৯ সালে প্রবল আন্দোলনের মুখে আইয়ুব খান শেখ মুজিবকে মুক্তি দিতে বাধ্য হন। ২৩শে ফেব্রুয়ারি ঢাকা রেসকোর্স ময়দানে ছাত্র-জনতার বিশাল জনসভায় তাঁকে ‘বঙ্গবন্ধু’ আখ্যা দেওয়া হয়। </a:t>
            </a:r>
            <a:endParaRPr lang="en-US" sz="3600" b="1" dirty="0">
              <a:ln/>
              <a:solidFill>
                <a:schemeClr val="accent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1680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DBB511A3-E18A-4225-8177-15DA3FC2C23F}"/>
              </a:ext>
            </a:extLst>
          </p:cNvPr>
          <p:cNvSpPr txBox="1"/>
          <p:nvPr/>
        </p:nvSpPr>
        <p:spPr>
          <a:xfrm>
            <a:off x="315884" y="305499"/>
            <a:ext cx="9709265"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 দেখি বঙ্গবন্ধুর ভাষণ এর মধ্যে অন্যতম কোনটি?</a:t>
            </a:r>
            <a:endPar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9ADBFD5D-D2FB-463C-9E0D-7F96B1AB7CF1}"/>
              </a:ext>
            </a:extLst>
          </p:cNvPr>
          <p:cNvSpPr txBox="1"/>
          <p:nvPr/>
        </p:nvSpPr>
        <p:spPr>
          <a:xfrm>
            <a:off x="2848327" y="4774473"/>
            <a:ext cx="5148516"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৭ই মার্চের ঐতিহাসিক ভাষণ</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E8E1AB55-9B2F-4C23-A254-44E78E0F4DFD}"/>
              </a:ext>
            </a:extLst>
          </p:cNvPr>
          <p:cNvSpPr txBox="1"/>
          <p:nvPr/>
        </p:nvSpPr>
        <p:spPr>
          <a:xfrm>
            <a:off x="488185" y="5312700"/>
            <a:ext cx="10806542" cy="1200329"/>
          </a:xfrm>
          <a:prstGeom prst="rect">
            <a:avLst/>
          </a:prstGeom>
          <a:noFill/>
        </p:spPr>
        <p:txBody>
          <a:bodyPr wrap="square" rtlCol="0">
            <a:spAutoFit/>
          </a:bodyPr>
          <a:lstStyle/>
          <a:p>
            <a:pPr algn="just"/>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৭ই মার্চ তৎকালীন ঢাকার রেসকোর্স ময়দানে প্রায় দশ লাখ লোকের উপস্থিতিতে বঙ্গবন্ধু এক ঐতিহাসিক ভাষণ দেন। </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0" name="Picture 9">
            <a:extLst>
              <a:ext uri="{FF2B5EF4-FFF2-40B4-BE49-F238E27FC236}">
                <a16:creationId xmlns:a16="http://schemas.microsoft.com/office/drawing/2014/main" id="{42EC6F42-C835-4C96-8E72-20AC2BF2B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446" y="1227426"/>
            <a:ext cx="5901158" cy="3377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662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2BC3BA66-1BC4-4EA8-812A-491B34063B4A}"/>
              </a:ext>
            </a:extLst>
          </p:cNvPr>
          <p:cNvSpPr txBox="1"/>
          <p:nvPr/>
        </p:nvSpPr>
        <p:spPr>
          <a:xfrm>
            <a:off x="336884" y="222321"/>
            <a:ext cx="10122568" cy="923330"/>
          </a:xfrm>
          <a:prstGeom prst="rect">
            <a:avLst/>
          </a:prstGeom>
          <a:noFill/>
        </p:spPr>
        <p:txBody>
          <a:bodyPr wrap="square" rtlCol="0">
            <a:spAutoFit/>
          </a:bodyPr>
          <a:lstStyle/>
          <a:p>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 কী দেখতে পাচ্ছ?</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314D968-5A2D-4DC2-95F1-BEF8CC457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204" y="1158960"/>
            <a:ext cx="4891088" cy="3254797"/>
          </a:xfrm>
          <a:prstGeom prst="rect">
            <a:avLst/>
          </a:prstGeom>
          <a:ln w="57150">
            <a:solidFill>
              <a:schemeClr val="accent6"/>
            </a:solidFill>
          </a:ln>
          <a:scene3d>
            <a:camera prst="orthographicFront"/>
            <a:lightRig rig="threePt" dir="t"/>
          </a:scene3d>
          <a:sp3d>
            <a:bevelT w="139700" h="139700" prst="divot"/>
          </a:sp3d>
        </p:spPr>
      </p:pic>
      <p:sp>
        <p:nvSpPr>
          <p:cNvPr id="7" name="TextBox 6">
            <a:extLst>
              <a:ext uri="{FF2B5EF4-FFF2-40B4-BE49-F238E27FC236}">
                <a16:creationId xmlns:a16="http://schemas.microsoft.com/office/drawing/2014/main" id="{B912C881-BDED-4D4A-B114-9A51AC003EA4}"/>
              </a:ext>
            </a:extLst>
          </p:cNvPr>
          <p:cNvSpPr txBox="1"/>
          <p:nvPr/>
        </p:nvSpPr>
        <p:spPr>
          <a:xfrm>
            <a:off x="3096127" y="4635591"/>
            <a:ext cx="5727031" cy="769441"/>
          </a:xfrm>
          <a:prstGeom prst="rect">
            <a:avLst/>
          </a:prstGeom>
          <a:noFill/>
        </p:spPr>
        <p:txBody>
          <a:bodyPr wrap="square" rtlCol="0">
            <a:spAutoFit/>
          </a:bodyPr>
          <a:lstStyle/>
          <a:p>
            <a:r>
              <a:rPr lang="bn-BD" sz="44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বঙ্গবন্ধুর স্বদেশ প্রত্যাবর্তন</a:t>
            </a:r>
            <a:endParaRPr lang="en-US" sz="44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1C64A742-A0E6-402B-899B-F372AFBFE128}"/>
              </a:ext>
            </a:extLst>
          </p:cNvPr>
          <p:cNvSpPr txBox="1"/>
          <p:nvPr/>
        </p:nvSpPr>
        <p:spPr>
          <a:xfrm>
            <a:off x="208548" y="4599816"/>
            <a:ext cx="11774904" cy="193899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১৯৭১ সালের ২৫শে মার্চ মধ্যরাতে বঙ্গবন্ধু পাক হানাদার বাহিনীর হাতে বন্দি হন। ১৯৭১ সালের ১৬ই ডিসেম্বর বাংলাদেশ স্বাধীনতা </a:t>
            </a:r>
            <a:endPar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লাভ করে।</a:t>
            </a:r>
            <a:endPar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25B55C72-2A04-4366-BFD5-B66E2709EA9E}"/>
              </a:ext>
            </a:extLst>
          </p:cNvPr>
          <p:cNvSpPr txBox="1"/>
          <p:nvPr/>
        </p:nvSpPr>
        <p:spPr>
          <a:xfrm>
            <a:off x="208548" y="4611438"/>
            <a:ext cx="11598442" cy="1938992"/>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পাকিস্তানি কারাগার থেকে মুক্ত হয়ে ১৯৭২ সালের ১০ই জানুয়ারি বঙ্গবন্ধু তাঁর প্রিয় দেশবাসীর কাছে ফিরে আসেন। তাঁর নেতৃত্বে </a:t>
            </a:r>
            <a:r>
              <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r>
              <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শুরু হয় দেশ গড়ার নতুন সংগ্রাম।</a:t>
            </a:r>
            <a:endPar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044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7"/>
                                        </p:tgtEl>
                                      </p:cBhvr>
                                    </p:animEffect>
                                    <p:anim calcmode="lin" valueType="num">
                                      <p:cBhvr>
                                        <p:cTn id="25" dur="1000"/>
                                        <p:tgtEl>
                                          <p:spTgt spid="7"/>
                                        </p:tgtEl>
                                        <p:attrNameLst>
                                          <p:attrName>ppt_x</p:attrName>
                                        </p:attrNameLst>
                                      </p:cBhvr>
                                      <p:tavLst>
                                        <p:tav tm="0">
                                          <p:val>
                                            <p:strVal val="ppt_x"/>
                                          </p:val>
                                        </p:tav>
                                        <p:tav tm="100000">
                                          <p:val>
                                            <p:strVal val="ppt_x"/>
                                          </p:val>
                                        </p:tav>
                                      </p:tavLst>
                                    </p:anim>
                                    <p:anim calcmode="lin" valueType="num">
                                      <p:cBhvr>
                                        <p:cTn id="26" dur="1000"/>
                                        <p:tgtEl>
                                          <p:spTgt spid="7"/>
                                        </p:tgtEl>
                                        <p:attrNameLst>
                                          <p:attrName>ppt_y</p:attrName>
                                        </p:attrNameLst>
                                      </p:cBhvr>
                                      <p:tavLst>
                                        <p:tav tm="0">
                                          <p:val>
                                            <p:strVal val="ppt_y"/>
                                          </p:val>
                                        </p:tav>
                                        <p:tav tm="100000">
                                          <p:val>
                                            <p:strVal val="ppt_y+.1"/>
                                          </p:val>
                                        </p:tav>
                                      </p:tavLst>
                                    </p:anim>
                                    <p:set>
                                      <p:cBhvr>
                                        <p:cTn id="27" dur="1" fill="hold">
                                          <p:stCondLst>
                                            <p:cond delay="999"/>
                                          </p:stCondLst>
                                        </p:cTn>
                                        <p:tgtEl>
                                          <p:spTgt spid="7"/>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par>
                                <p:cTn id="40" presetID="42"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1000"/>
                                        <p:tgtEl>
                                          <p:spTgt spid="9">
                                            <p:txEl>
                                              <p:pRg st="1" end="1"/>
                                            </p:txEl>
                                          </p:spTgt>
                                        </p:tgtEl>
                                      </p:cBhvr>
                                    </p:animEffect>
                                    <p:anim calcmode="lin" valueType="num">
                                      <p:cBhvr>
                                        <p:cTn id="4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10117DD-6352-482F-90BE-9A5C72646A61}"/>
              </a:ext>
            </a:extLst>
          </p:cNvPr>
          <p:cNvSpPr txBox="1"/>
          <p:nvPr/>
        </p:nvSpPr>
        <p:spPr>
          <a:xfrm>
            <a:off x="608870" y="270703"/>
            <a:ext cx="11278330" cy="707886"/>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বলতে পারবে শেখ মুজিবের শাসনামল কত দিন স্থায়ী ছিল?</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1" name="Picture 10">
            <a:extLst>
              <a:ext uri="{FF2B5EF4-FFF2-40B4-BE49-F238E27FC236}">
                <a16:creationId xmlns:a16="http://schemas.microsoft.com/office/drawing/2014/main" id="{FBE33463-A1C0-4C6F-B32E-8C81352C9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698" y="1116019"/>
            <a:ext cx="5070624" cy="3423896"/>
          </a:xfrm>
          <a:prstGeom prst="rect">
            <a:avLst/>
          </a:prstGeom>
          <a:ln>
            <a:solidFill>
              <a:srgbClr val="44546A">
                <a:lumMod val="40000"/>
                <a:lumOff val="60000"/>
              </a:srgbClr>
            </a:solidFill>
          </a:ln>
          <a:scene3d>
            <a:camera prst="orthographicFront"/>
            <a:lightRig rig="threePt" dir="t"/>
          </a:scene3d>
          <a:sp3d>
            <a:bevelT prst="slope"/>
          </a:sp3d>
        </p:spPr>
      </p:pic>
      <p:sp>
        <p:nvSpPr>
          <p:cNvPr id="12" name="TextBox 11">
            <a:extLst>
              <a:ext uri="{FF2B5EF4-FFF2-40B4-BE49-F238E27FC236}">
                <a16:creationId xmlns:a16="http://schemas.microsoft.com/office/drawing/2014/main" id="{7B71525B-E743-4FC5-A05A-640F66A65121}"/>
              </a:ext>
            </a:extLst>
          </p:cNvPr>
          <p:cNvSpPr txBox="1"/>
          <p:nvPr/>
        </p:nvSpPr>
        <p:spPr>
          <a:xfrm>
            <a:off x="2454077" y="4868735"/>
            <a:ext cx="6465334" cy="70788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শেখ মুজিবের শাসনামল</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B280E48F-4D38-419B-ABE7-12E20B69A2DC}"/>
              </a:ext>
            </a:extLst>
          </p:cNvPr>
          <p:cNvSpPr txBox="1"/>
          <p:nvPr/>
        </p:nvSpPr>
        <p:spPr>
          <a:xfrm>
            <a:off x="480909" y="4549676"/>
            <a:ext cx="11711091" cy="2308324"/>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১৯৭১ সালের ১৭ই এপ্রিল আওয়ামী লীগ বঙ্গবন্ধুকে রাষ্ট্রপতি করে স্বাধীন গণপ্রজাতন্ত্রী বাংলাদেশের বিপ্লবী সরকার গঠন করে। ১৯৭২ সালের ১১ই জানুয়ারি অস্থায়ী সংবিধান আদেশ জারি করে বাংলাদেশের সাংবিধানিক যাত্রার শুভ সূচনা হয়। সময়ের দিক থেকে তাঁর শাসনামল ছিল স্বল্পস্থায়ী</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36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4"/>
                                        </p:tgtEl>
                                        <p:attrNameLst>
                                          <p:attrName>ppt_w</p:attrName>
                                        </p:attrNameLst>
                                      </p:cBhvr>
                                      <p:tavLst>
                                        <p:tav tm="0">
                                          <p:val>
                                            <p:strVal val="ppt_w"/>
                                          </p:val>
                                        </p:tav>
                                        <p:tav tm="100000">
                                          <p:val>
                                            <p:strVal val="ppt_w*0.70"/>
                                          </p:val>
                                        </p:tav>
                                      </p:tavLst>
                                    </p:anim>
                                    <p:anim calcmode="lin" valueType="num">
                                      <p:cBhvr>
                                        <p:cTn id="14" dur="1000"/>
                                        <p:tgtEl>
                                          <p:spTgt spid="4"/>
                                        </p:tgtEl>
                                        <p:attrNameLst>
                                          <p:attrName>ppt_h</p:attrName>
                                        </p:attrNameLst>
                                      </p:cBhvr>
                                      <p:tavLst>
                                        <p:tav tm="0">
                                          <p:val>
                                            <p:strVal val="ppt_h"/>
                                          </p:val>
                                        </p:tav>
                                        <p:tav tm="100000">
                                          <p:val>
                                            <p:strVal val="ppt_h"/>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par>
                                <p:cTn id="17" presetID="55" presetClass="exit" presetSubtype="0" fill="hold" grpId="0" nodeType="withEffect">
                                  <p:stCondLst>
                                    <p:cond delay="0"/>
                                  </p:stCondLst>
                                  <p:childTnLst>
                                    <p:anim calcmode="lin" valueType="num">
                                      <p:cBhvr>
                                        <p:cTn id="18" dur="1000"/>
                                        <p:tgtEl>
                                          <p:spTgt spid="12"/>
                                        </p:tgtEl>
                                        <p:attrNameLst>
                                          <p:attrName>ppt_w</p:attrName>
                                        </p:attrNameLst>
                                      </p:cBhvr>
                                      <p:tavLst>
                                        <p:tav tm="0">
                                          <p:val>
                                            <p:strVal val="ppt_w"/>
                                          </p:val>
                                        </p:tav>
                                        <p:tav tm="100000">
                                          <p:val>
                                            <p:strVal val="ppt_w*0.70"/>
                                          </p:val>
                                        </p:tav>
                                      </p:tavLst>
                                    </p:anim>
                                    <p:anim calcmode="lin" valueType="num">
                                      <p:cBhvr>
                                        <p:cTn id="19" dur="1000"/>
                                        <p:tgtEl>
                                          <p:spTgt spid="12"/>
                                        </p:tgtEl>
                                        <p:attrNameLst>
                                          <p:attrName>ppt_h</p:attrName>
                                        </p:attrNameLst>
                                      </p:cBhvr>
                                      <p:tavLst>
                                        <p:tav tm="0">
                                          <p:val>
                                            <p:strVal val="ppt_h"/>
                                          </p:val>
                                        </p:tav>
                                        <p:tav tm="100000">
                                          <p:val>
                                            <p:strVal val="ppt_h"/>
                                          </p:val>
                                        </p:tav>
                                      </p:tavLst>
                                    </p:anim>
                                    <p:animEffect transition="out" filter="fade">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pic>
        <p:nvPicPr>
          <p:cNvPr id="5" name="Picture 4">
            <a:extLst>
              <a:ext uri="{FF2B5EF4-FFF2-40B4-BE49-F238E27FC236}">
                <a16:creationId xmlns:a16="http://schemas.microsoft.com/office/drawing/2014/main" id="{90B5BFB4-BE6B-4CF0-B657-6F431D403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452" y="1238342"/>
            <a:ext cx="3755881" cy="3560169"/>
          </a:xfrm>
          <a:prstGeom prst="rect">
            <a:avLst/>
          </a:prstGeom>
          <a:ln w="38100">
            <a:solidFill>
              <a:srgbClr val="44546A">
                <a:lumMod val="40000"/>
                <a:lumOff val="60000"/>
              </a:srgbClr>
            </a:solidFill>
          </a:ln>
          <a:scene3d>
            <a:camera prst="orthographicFront"/>
            <a:lightRig rig="threePt" dir="t"/>
          </a:scene3d>
          <a:sp3d>
            <a:bevelT prst="slope"/>
          </a:sp3d>
        </p:spPr>
      </p:pic>
      <p:sp>
        <p:nvSpPr>
          <p:cNvPr id="6" name="TextBox 5">
            <a:extLst>
              <a:ext uri="{FF2B5EF4-FFF2-40B4-BE49-F238E27FC236}">
                <a16:creationId xmlns:a16="http://schemas.microsoft.com/office/drawing/2014/main" id="{9A7EDD7A-C2D5-4386-8D45-DBA54A9625AE}"/>
              </a:ext>
            </a:extLst>
          </p:cNvPr>
          <p:cNvSpPr txBox="1"/>
          <p:nvPr/>
        </p:nvSpPr>
        <p:spPr>
          <a:xfrm>
            <a:off x="629813" y="0"/>
            <a:ext cx="10118398" cy="1323439"/>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 জান বঙ্গবন্ধু শেখ মুজিবুর রহমান কত সালে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মৃত্যু বরণ করেন?</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0751915C-6093-45AD-8AFB-8DE568170060}"/>
              </a:ext>
            </a:extLst>
          </p:cNvPr>
          <p:cNvSpPr txBox="1"/>
          <p:nvPr/>
        </p:nvSpPr>
        <p:spPr>
          <a:xfrm>
            <a:off x="3801979" y="5064976"/>
            <a:ext cx="4186990"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বঙ্গবন্ধুর পরিবার</a:t>
            </a:r>
            <a:endParaRPr lang="en-US" sz="44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13388741-5E61-4BD1-B5C8-8ECC87853D09}"/>
              </a:ext>
            </a:extLst>
          </p:cNvPr>
          <p:cNvSpPr txBox="1"/>
          <p:nvPr/>
        </p:nvSpPr>
        <p:spPr>
          <a:xfrm>
            <a:off x="737941" y="4726761"/>
            <a:ext cx="10860502" cy="2308324"/>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মাত্র সাড়ে তিন বছরের মধ্যে যুদ্ধবিধ্বস্ত দেশ গড়ে তোলার প্রাথমিক কাজ সম্পাদন করেছিলেন বঙ্গবন্ধু শেখ মুজিব।  ১৯৭৫ সালের ১৫ই আগস্ট সামরিক বাহিনীর কতিপয় বিপথগামী সদস্যের হাতে বঙ্গবন্ধু </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স্বপরিবারে নিহত হন।</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3324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7A955D12-C90B-4CFE-A8FA-C90D801B2261}"/>
              </a:ext>
            </a:extLst>
          </p:cNvPr>
          <p:cNvSpPr txBox="1"/>
          <p:nvPr/>
        </p:nvSpPr>
        <p:spPr>
          <a:xfrm>
            <a:off x="4351420" y="269209"/>
            <a:ext cx="3188369"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 কাজ</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5" name="Picture 4">
            <a:extLst>
              <a:ext uri="{FF2B5EF4-FFF2-40B4-BE49-F238E27FC236}">
                <a16:creationId xmlns:a16="http://schemas.microsoft.com/office/drawing/2014/main" id="{46ABCEB1-53E9-4985-9289-CEFA3EDE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564" y="1220803"/>
            <a:ext cx="5672890" cy="3403734"/>
          </a:xfrm>
          <a:prstGeom prst="rect">
            <a:avLst/>
          </a:prstGeom>
          <a:ln w="38100">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a:extLst>
              <a:ext uri="{FF2B5EF4-FFF2-40B4-BE49-F238E27FC236}">
                <a16:creationId xmlns:a16="http://schemas.microsoft.com/office/drawing/2014/main" id="{13AABCC3-FE02-41AA-A795-8B9E983F0DC3}"/>
              </a:ext>
            </a:extLst>
          </p:cNvPr>
          <p:cNvSpPr txBox="1"/>
          <p:nvPr/>
        </p:nvSpPr>
        <p:spPr>
          <a:xfrm>
            <a:off x="1149926" y="5343253"/>
            <a:ext cx="10721232" cy="646331"/>
          </a:xfrm>
          <a:prstGeom prst="rect">
            <a:avLst/>
          </a:prstGeom>
          <a:noFill/>
        </p:spPr>
        <p:txBody>
          <a:bodyPr wrap="square" rtlCol="0">
            <a:spAutoFit/>
          </a:bodyPr>
          <a:lstStyle/>
          <a:p>
            <a:pPr marL="571500" indent="-571500">
              <a:buFont typeface="Wingdings" panose="05000000000000000000" pitchFamily="2" charset="2"/>
              <a:buChar char="ü"/>
            </a:pPr>
            <a:r>
              <a:rPr lang="bn-BD" sz="3600"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বঙ্গবন্ধুর ৭ই মার্চের ঐতিহাসিক ভাষণ এর  গুরুত্ব ব্যাখ্যা কর।</a:t>
            </a:r>
            <a:endParaRPr lang="en-US" sz="3600"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537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D361816F-7E54-445F-80AC-3309F24D0FEE}"/>
              </a:ext>
            </a:extLst>
          </p:cNvPr>
          <p:cNvSpPr txBox="1"/>
          <p:nvPr/>
        </p:nvSpPr>
        <p:spPr>
          <a:xfrm>
            <a:off x="4090737" y="423657"/>
            <a:ext cx="2758513"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B198E95B-0194-43EC-A389-A247238FB59C}"/>
              </a:ext>
            </a:extLst>
          </p:cNvPr>
          <p:cNvSpPr txBox="1"/>
          <p:nvPr/>
        </p:nvSpPr>
        <p:spPr>
          <a:xfrm>
            <a:off x="914401" y="2022764"/>
            <a:ext cx="8325852"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আমাদের</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স্বাধীন</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বাংলাদেশ</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রাষ্ট্রের</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স্থপতি</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sp>
        <p:nvSpPr>
          <p:cNvPr id="6" name="TextBox 5">
            <a:extLst>
              <a:ext uri="{FF2B5EF4-FFF2-40B4-BE49-F238E27FC236}">
                <a16:creationId xmlns:a16="http://schemas.microsoft.com/office/drawing/2014/main" id="{51555723-EA6C-4BB5-ACC9-1334B8F1360C}"/>
              </a:ext>
            </a:extLst>
          </p:cNvPr>
          <p:cNvSpPr txBox="1"/>
          <p:nvPr/>
        </p:nvSpPr>
        <p:spPr>
          <a:xfrm>
            <a:off x="914401" y="2828789"/>
            <a:ext cx="9801725" cy="646331"/>
          </a:xfrm>
          <a:prstGeom prst="rect">
            <a:avLst/>
          </a:prstGeom>
          <a:noFill/>
        </p:spPr>
        <p:txBody>
          <a:bodyPr wrap="square" rtlCol="0">
            <a:spAutoFit/>
          </a:bodyPr>
          <a:lstStyle/>
          <a:p>
            <a:pPr marL="285750" indent="-285750">
              <a:buClr>
                <a:srgbClr val="00B050"/>
              </a:buClr>
              <a:buFont typeface="Wingdings" panose="05000000000000000000" pitchFamily="2" charset="2"/>
              <a:buChar char="v"/>
            </a:pP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 শেখ মুজিবুর রহমান কত সালে জন্মগ্রহণ করেন?</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F9C82088-D76B-4D40-9857-1F33536D204F}"/>
              </a:ext>
            </a:extLst>
          </p:cNvPr>
          <p:cNvSpPr txBox="1"/>
          <p:nvPr/>
        </p:nvSpPr>
        <p:spPr>
          <a:xfrm>
            <a:off x="914401" y="3634814"/>
            <a:ext cx="7411452" cy="646331"/>
          </a:xfrm>
          <a:prstGeom prst="rect">
            <a:avLst/>
          </a:prstGeom>
          <a:noFill/>
        </p:spPr>
        <p:txBody>
          <a:bodyPr wrap="square" rtlCol="0">
            <a:spAutoFit/>
          </a:bodyPr>
          <a:lstStyle/>
          <a:p>
            <a:pPr marL="285750" indent="-285750">
              <a:buClr>
                <a:srgbClr val="0070C0"/>
              </a:buClr>
              <a:buFont typeface="Wingdings" panose="05000000000000000000" pitchFamily="2" charset="2"/>
              <a:buChar char="v"/>
            </a:pP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সালে বঙ্গবন্ধু ম্যাট্রিক পাস করেন?</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D84111E7-E3C9-42F7-B9FD-9EA88663F1CF}"/>
              </a:ext>
            </a:extLst>
          </p:cNvPr>
          <p:cNvSpPr txBox="1"/>
          <p:nvPr/>
        </p:nvSpPr>
        <p:spPr>
          <a:xfrm>
            <a:off x="914401" y="4440382"/>
            <a:ext cx="9432757" cy="646331"/>
          </a:xfrm>
          <a:prstGeom prst="rect">
            <a:avLst/>
          </a:prstGeom>
          <a:noFill/>
        </p:spPr>
        <p:txBody>
          <a:bodyPr wrap="square" rtlCol="0">
            <a:spAutoFit/>
          </a:bodyPr>
          <a:lstStyle/>
          <a:p>
            <a:pPr marL="285750" indent="-285750">
              <a:buClr>
                <a:srgbClr val="FF0000"/>
              </a:buClr>
              <a:buFont typeface="Wingdings" panose="05000000000000000000" pitchFamily="2" charset="2"/>
              <a:buChar char="v"/>
            </a:pP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সালে আগরতলা ষড়যন্ত্র মামলা দায়ের করা হয়?</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F09C7975-BB23-40A4-B200-4FBCA0FA596C}"/>
              </a:ext>
            </a:extLst>
          </p:cNvPr>
          <p:cNvSpPr txBox="1"/>
          <p:nvPr/>
        </p:nvSpPr>
        <p:spPr>
          <a:xfrm>
            <a:off x="914401" y="5245950"/>
            <a:ext cx="8967536" cy="646331"/>
          </a:xfrm>
          <a:prstGeom prst="rect">
            <a:avLst/>
          </a:prstGeom>
          <a:noFill/>
        </p:spPr>
        <p:txBody>
          <a:bodyPr wrap="square" rtlCol="0">
            <a:spAutoFit/>
          </a:bodyPr>
          <a:lstStyle/>
          <a:p>
            <a:pPr marL="285750" indent="-285750">
              <a:buClr>
                <a:srgbClr val="00B0F0"/>
              </a:buClr>
              <a:buFont typeface="Wingdings" panose="05000000000000000000" pitchFamily="2" charset="2"/>
              <a:buChar char="v"/>
            </a:pP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সালে বঙ্গবন্ধুকে রাষ্ট্রপতি ঘোষণা করা হয়?</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190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8DC3A23B-3EC4-406B-A8CE-8869CA72745C}"/>
              </a:ext>
            </a:extLst>
          </p:cNvPr>
          <p:cNvSpPr txBox="1"/>
          <p:nvPr/>
        </p:nvSpPr>
        <p:spPr>
          <a:xfrm>
            <a:off x="4539186" y="295320"/>
            <a:ext cx="2904352" cy="830997"/>
          </a:xfrm>
          <a:prstGeom prst="rect">
            <a:avLst/>
          </a:prstGeom>
          <a:noFill/>
        </p:spPr>
        <p:txBody>
          <a:bodyPr wrap="square" rtlCol="0">
            <a:spAutoFit/>
          </a:bodyPr>
          <a:lstStyle/>
          <a:p>
            <a:r>
              <a:rPr lang="bn-BD"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বাড়ির কাজ</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85A1DEB0-6894-4FCA-B9E9-0947D9874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930" y="1158401"/>
            <a:ext cx="6566576" cy="3711544"/>
          </a:xfrm>
          <a:prstGeom prst="rect">
            <a:avLst/>
          </a:prstGeom>
          <a:ln w="38100">
            <a:solidFill>
              <a:srgbClr val="44546A">
                <a:lumMod val="40000"/>
                <a:lumOff val="60000"/>
              </a:srgbClr>
            </a:solidFill>
          </a:ln>
          <a:scene3d>
            <a:camera prst="orthographicFront"/>
            <a:lightRig rig="threePt" dir="t"/>
          </a:scene3d>
          <a:sp3d>
            <a:bevelT prst="angle"/>
          </a:sp3d>
        </p:spPr>
      </p:pic>
      <p:sp>
        <p:nvSpPr>
          <p:cNvPr id="7" name="TextBox 6">
            <a:extLst>
              <a:ext uri="{FF2B5EF4-FFF2-40B4-BE49-F238E27FC236}">
                <a16:creationId xmlns:a16="http://schemas.microsoft.com/office/drawing/2014/main" id="{86BAA767-C792-4020-BAE5-E32A3CA1741F}"/>
              </a:ext>
            </a:extLst>
          </p:cNvPr>
          <p:cNvSpPr txBox="1"/>
          <p:nvPr/>
        </p:nvSpPr>
        <p:spPr>
          <a:xfrm>
            <a:off x="570283" y="5222071"/>
            <a:ext cx="10915863" cy="1200329"/>
          </a:xfrm>
          <a:prstGeom prst="rect">
            <a:avLst/>
          </a:prstGeom>
          <a:noFill/>
          <a:ln>
            <a:solidFill>
              <a:srgbClr val="00B0F0"/>
            </a:solidFill>
          </a:ln>
        </p:spPr>
        <p:txBody>
          <a:bodyPr wrap="square" rtlCol="0">
            <a:spAutoFit/>
          </a:bodyPr>
          <a:lstStyle/>
          <a:p>
            <a:pPr marL="571500" indent="-571500">
              <a:buClr>
                <a:srgbClr val="00B0F0"/>
              </a:buClr>
              <a:buFont typeface="Wingdings" panose="05000000000000000000" pitchFamily="2" charset="2"/>
              <a:buChar char="ü"/>
            </a:pP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বঙ্গবন্ধুর আদর্শকে অনুসরণ করে আমরা কিভাবে দেশ সেবার কাজে আত্বনিয়োগ করব সে সম্পর্কে ৫ টি বাক্য লিখে আনবে।</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1116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49237"/>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A5AB1D5-C744-4375-9504-AE7A2BAED4A4}"/>
              </a:ext>
            </a:extLst>
          </p:cNvPr>
          <p:cNvSpPr txBox="1"/>
          <p:nvPr/>
        </p:nvSpPr>
        <p:spPr>
          <a:xfrm>
            <a:off x="618979" y="3094893"/>
            <a:ext cx="6457071" cy="29546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5400" b="1" dirty="0">
                <a:ln/>
                <a:solidFill>
                  <a:srgbClr val="002060"/>
                </a:solidFill>
                <a:latin typeface="Kalpurush" panose="02000600000000000000" pitchFamily="2" charset="0"/>
                <a:cs typeface="Kalpurush" panose="02000600000000000000" pitchFamily="2" charset="0"/>
              </a:rPr>
              <a:t>মোঃ সাইফুল ইসলাম </a:t>
            </a:r>
          </a:p>
          <a:p>
            <a:pPr algn="l"/>
            <a:r>
              <a:rPr lang="bn-IN" sz="4400" b="1" dirty="0">
                <a:ln/>
                <a:solidFill>
                  <a:srgbClr val="002060"/>
                </a:solidFill>
                <a:latin typeface="Kalpurush" panose="02000600000000000000" pitchFamily="2" charset="0"/>
                <a:cs typeface="Kalpurush" panose="02000600000000000000" pitchFamily="2" charset="0"/>
              </a:rPr>
              <a:t>  সহকারী প্রধান শিক্ষক </a:t>
            </a:r>
          </a:p>
          <a:p>
            <a:pPr algn="l"/>
            <a:r>
              <a:rPr lang="bn-IN" sz="4400" b="1" dirty="0">
                <a:ln/>
                <a:solidFill>
                  <a:srgbClr val="002060"/>
                </a:solidFill>
                <a:latin typeface="Kalpurush" panose="02000600000000000000" pitchFamily="2" charset="0"/>
                <a:cs typeface="Kalpurush" panose="02000600000000000000" pitchFamily="2" charset="0"/>
              </a:rPr>
              <a:t> হবিগঞ্জ বালিকা উচ্চ বিদ্যালয়,</a:t>
            </a:r>
          </a:p>
          <a:p>
            <a:pPr algn="l"/>
            <a:r>
              <a:rPr lang="bn-IN" sz="4400" b="1" dirty="0">
                <a:ln/>
                <a:solidFill>
                  <a:srgbClr val="002060"/>
                </a:solidFill>
                <a:latin typeface="Kalpurush" panose="02000600000000000000" pitchFamily="2" charset="0"/>
                <a:cs typeface="Kalpurush" panose="02000600000000000000" pitchFamily="2" charset="0"/>
              </a:rPr>
              <a:t>      হবিগঞ্জ সদর। </a:t>
            </a:r>
            <a:endParaRPr lang="en-US" sz="3600" b="1" dirty="0">
              <a:ln/>
              <a:solidFill>
                <a:srgbClr val="002060"/>
              </a:solidFill>
              <a:latin typeface="Kalpurush" panose="02000600000000000000" pitchFamily="2" charset="0"/>
              <a:cs typeface="Kalpurush" panose="02000600000000000000" pitchFamily="2" charset="0"/>
            </a:endParaRPr>
          </a:p>
        </p:txBody>
      </p:sp>
      <p:sp>
        <p:nvSpPr>
          <p:cNvPr id="5" name="Hexagon 4">
            <a:extLst>
              <a:ext uri="{FF2B5EF4-FFF2-40B4-BE49-F238E27FC236}">
                <a16:creationId xmlns:a16="http://schemas.microsoft.com/office/drawing/2014/main" id="{8484F25A-DC54-4392-8C49-A1167092EC8A}"/>
              </a:ext>
            </a:extLst>
          </p:cNvPr>
          <p:cNvSpPr/>
          <p:nvPr/>
        </p:nvSpPr>
        <p:spPr>
          <a:xfrm>
            <a:off x="1772530" y="316524"/>
            <a:ext cx="2912012" cy="2461846"/>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Kalpurush" panose="02000600000000000000" pitchFamily="2" charset="0"/>
              <a:cs typeface="Kalpurush" panose="02000600000000000000" pitchFamily="2" charset="0"/>
            </a:endParaRPr>
          </a:p>
        </p:txBody>
      </p:sp>
      <p:cxnSp>
        <p:nvCxnSpPr>
          <p:cNvPr id="7" name="Straight Arrow Connector 6">
            <a:extLst>
              <a:ext uri="{FF2B5EF4-FFF2-40B4-BE49-F238E27FC236}">
                <a16:creationId xmlns:a16="http://schemas.microsoft.com/office/drawing/2014/main" id="{4602B9B2-0C9D-4C80-9828-E186E1F2290E}"/>
              </a:ext>
            </a:extLst>
          </p:cNvPr>
          <p:cNvCxnSpPr/>
          <p:nvPr/>
        </p:nvCxnSpPr>
        <p:spPr>
          <a:xfrm>
            <a:off x="6977575" y="2405575"/>
            <a:ext cx="0" cy="3784210"/>
          </a:xfrm>
          <a:prstGeom prst="straightConnector1">
            <a:avLst/>
          </a:prstGeom>
          <a:ln w="762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6683DE47-3598-451C-8552-ECB033DDB79A}"/>
              </a:ext>
            </a:extLst>
          </p:cNvPr>
          <p:cNvCxnSpPr/>
          <p:nvPr/>
        </p:nvCxnSpPr>
        <p:spPr>
          <a:xfrm>
            <a:off x="7129975" y="2557975"/>
            <a:ext cx="0" cy="3784210"/>
          </a:xfrm>
          <a:prstGeom prst="straightConnector1">
            <a:avLst/>
          </a:prstGeom>
          <a:ln w="76200">
            <a:solidFill>
              <a:schemeClr val="accent6">
                <a:lumMod val="50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596B7AC6-01FF-4699-9A16-FB89DB0EA8EF}"/>
              </a:ext>
            </a:extLst>
          </p:cNvPr>
          <p:cNvCxnSpPr/>
          <p:nvPr/>
        </p:nvCxnSpPr>
        <p:spPr>
          <a:xfrm>
            <a:off x="7282375" y="2710375"/>
            <a:ext cx="0" cy="3784210"/>
          </a:xfrm>
          <a:prstGeom prst="straightConnector1">
            <a:avLst/>
          </a:prstGeom>
          <a:ln w="7620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4E79E742-E4C2-435F-98A9-19C895BE5544}"/>
              </a:ext>
            </a:extLst>
          </p:cNvPr>
          <p:cNvSpPr txBox="1"/>
          <p:nvPr/>
        </p:nvSpPr>
        <p:spPr>
          <a:xfrm>
            <a:off x="5352758" y="515815"/>
            <a:ext cx="2208627" cy="923330"/>
          </a:xfrm>
          <a:prstGeom prst="rect">
            <a:avLst/>
          </a:prstGeom>
          <a:noFill/>
          <a:ln>
            <a:solidFill>
              <a:schemeClr val="accent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5400" b="1" dirty="0">
                <a:ln/>
                <a:solidFill>
                  <a:srgbClr val="00B0F0"/>
                </a:solidFill>
                <a:latin typeface="Kalpurush" panose="02000600000000000000" pitchFamily="2" charset="0"/>
                <a:cs typeface="Kalpurush" panose="02000600000000000000" pitchFamily="2" charset="0"/>
              </a:rPr>
              <a:t>পরিচিতি </a:t>
            </a:r>
            <a:endParaRPr lang="en-US" sz="5400" b="1" dirty="0">
              <a:ln/>
              <a:solidFill>
                <a:srgbClr val="00B0F0"/>
              </a:solidFill>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0A7657B3-B17F-4523-8093-5232537B8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845" y="2229852"/>
            <a:ext cx="2807368" cy="3761874"/>
          </a:xfrm>
          <a:prstGeom prst="rect">
            <a:avLst/>
          </a:prstGeom>
          <a:ln w="381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50128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pic>
        <p:nvPicPr>
          <p:cNvPr id="5" name="Picture 4">
            <a:extLst>
              <a:ext uri="{FF2B5EF4-FFF2-40B4-BE49-F238E27FC236}">
                <a16:creationId xmlns:a16="http://schemas.microsoft.com/office/drawing/2014/main" id="{00C7F32B-3722-46B7-89EC-071638D80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15" y="1631562"/>
            <a:ext cx="7008016" cy="4239850"/>
          </a:xfrm>
          <a:prstGeom prst="can">
            <a:avLst/>
          </a:prstGeom>
        </p:spPr>
      </p:pic>
      <p:sp>
        <p:nvSpPr>
          <p:cNvPr id="6" name="TextBox 5">
            <a:extLst>
              <a:ext uri="{FF2B5EF4-FFF2-40B4-BE49-F238E27FC236}">
                <a16:creationId xmlns:a16="http://schemas.microsoft.com/office/drawing/2014/main" id="{B29B3DB7-D8A3-436F-9183-A12441A91B99}"/>
              </a:ext>
            </a:extLst>
          </p:cNvPr>
          <p:cNvSpPr txBox="1"/>
          <p:nvPr/>
        </p:nvSpPr>
        <p:spPr>
          <a:xfrm>
            <a:off x="1337092" y="152214"/>
            <a:ext cx="8486274"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l"/>
            <a:r>
              <a:rPr lang="bn-IN" sz="8800" dirty="0">
                <a:latin typeface="Kalpurush" panose="02000600000000000000" pitchFamily="2" charset="0"/>
                <a:cs typeface="Kalpurush" panose="02000600000000000000" pitchFamily="2" charset="0"/>
              </a:rPr>
              <a:t>  সবাই কে ধন্যবাদ </a:t>
            </a:r>
            <a:endParaRPr lang="en-US" sz="88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14945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5" name="TextBox 4">
            <a:extLst>
              <a:ext uri="{FF2B5EF4-FFF2-40B4-BE49-F238E27FC236}">
                <a16:creationId xmlns:a16="http://schemas.microsoft.com/office/drawing/2014/main" id="{700C3168-227A-4B9A-9E06-C900D324422C}"/>
              </a:ext>
            </a:extLst>
          </p:cNvPr>
          <p:cNvSpPr txBox="1"/>
          <p:nvPr/>
        </p:nvSpPr>
        <p:spPr>
          <a:xfrm>
            <a:off x="1925053" y="5630779"/>
            <a:ext cx="8309812"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l"/>
            <a:r>
              <a:rPr lang="bn-IN" sz="4800" dirty="0">
                <a:ln>
                  <a:solidFill>
                    <a:schemeClr val="tx1"/>
                  </a:solidFill>
                </a:ln>
                <a:latin typeface="Kalpurush" panose="02000600000000000000" pitchFamily="2" charset="0"/>
                <a:cs typeface="Kalpurush" panose="02000600000000000000" pitchFamily="2" charset="0"/>
              </a:rPr>
              <a:t>তোমরা কি জান এই মহান ব্যক্তি কে? </a:t>
            </a:r>
            <a:endParaRPr lang="en-US" sz="4800" dirty="0">
              <a:ln>
                <a:solidFill>
                  <a:schemeClr val="tx1"/>
                </a:solidFill>
              </a:ln>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18A181C7-DFF0-410F-B01E-B4992B780999}"/>
              </a:ext>
            </a:extLst>
          </p:cNvPr>
          <p:cNvSpPr txBox="1"/>
          <p:nvPr/>
        </p:nvSpPr>
        <p:spPr>
          <a:xfrm>
            <a:off x="401053" y="176463"/>
            <a:ext cx="9577137" cy="830997"/>
          </a:xfrm>
          <a:prstGeom prst="rect">
            <a:avLst/>
          </a:prstGeom>
          <a:noFill/>
        </p:spPr>
        <p:txBody>
          <a:bodyPr wrap="square" rtlCol="0">
            <a:spAutoFit/>
          </a:bodyPr>
          <a:lstStyle/>
          <a:p>
            <a:pPr algn="l"/>
            <a:r>
              <a:rPr lang="bn-IN" sz="4800" b="1" spc="50" dirty="0">
                <a:ln w="0">
                  <a:solidFill>
                    <a:schemeClr val="tx1"/>
                  </a:solidFill>
                </a:ln>
                <a:solidFill>
                  <a:sysClr val="windowText" lastClr="000000"/>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তোমরা ভিডিও টি মনোযোগ সহকারে দেখ? </a:t>
            </a:r>
            <a:endParaRPr lang="en-US" sz="4800" b="1" spc="50" dirty="0">
              <a:ln w="0">
                <a:solidFill>
                  <a:schemeClr val="tx1"/>
                </a:solidFill>
              </a:ln>
              <a:solidFill>
                <a:sysClr val="windowText" lastClr="000000"/>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endParaRPr>
          </a:p>
        </p:txBody>
      </p:sp>
      <p:pic>
        <p:nvPicPr>
          <p:cNvPr id="7" name="বঙ্গবন্ধুর ঐতিহাসিক ৭ই মার্চের ভাষণ...[1]">
            <a:hlinkClick r:id="" action="ppaction://media"/>
            <a:extLst>
              <a:ext uri="{FF2B5EF4-FFF2-40B4-BE49-F238E27FC236}">
                <a16:creationId xmlns:a16="http://schemas.microsoft.com/office/drawing/2014/main" id="{8E05722D-D5E8-47EB-B020-CB917DD4DE8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83520" y="914890"/>
            <a:ext cx="7842624" cy="4411476"/>
          </a:xfrm>
          <a:prstGeom prst="rect">
            <a:avLst/>
          </a:prstGeom>
        </p:spPr>
      </p:pic>
    </p:spTree>
    <p:extLst>
      <p:ext uri="{BB962C8B-B14F-4D97-AF65-F5344CB8AC3E}">
        <p14:creationId xmlns:p14="http://schemas.microsoft.com/office/powerpoint/2010/main" val="3359882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001" fill="hold"/>
                                        <p:tgtEl>
                                          <p:spTgt spid="7"/>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indefinite"/>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 </a:t>
            </a:r>
            <a:endParaRPr lang="en-US" dirty="0"/>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4" y="187376"/>
            <a:ext cx="1758114" cy="1335621"/>
          </a:xfrm>
          <a:prstGeom prst="rect">
            <a:avLst/>
          </a:prstGeom>
        </p:spPr>
      </p:pic>
      <p:pic>
        <p:nvPicPr>
          <p:cNvPr id="5" name="Picture 4">
            <a:extLst>
              <a:ext uri="{FF2B5EF4-FFF2-40B4-BE49-F238E27FC236}">
                <a16:creationId xmlns:a16="http://schemas.microsoft.com/office/drawing/2014/main" id="{6DD95689-E032-4AC5-9631-5881A431A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984" y="1262075"/>
            <a:ext cx="3881605" cy="3842789"/>
          </a:xfrm>
          <a:prstGeom prst="rect">
            <a:avLst/>
          </a:prstGeom>
        </p:spPr>
      </p:pic>
      <p:sp>
        <p:nvSpPr>
          <p:cNvPr id="4" name="TextBox 3">
            <a:extLst>
              <a:ext uri="{FF2B5EF4-FFF2-40B4-BE49-F238E27FC236}">
                <a16:creationId xmlns:a16="http://schemas.microsoft.com/office/drawing/2014/main" id="{EE640C2F-DC12-41D2-B804-D49BB9AD8C3A}"/>
              </a:ext>
            </a:extLst>
          </p:cNvPr>
          <p:cNvSpPr txBox="1"/>
          <p:nvPr/>
        </p:nvSpPr>
        <p:spPr>
          <a:xfrm>
            <a:off x="3176338" y="433137"/>
            <a:ext cx="693019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800" b="1" dirty="0">
                <a:ln>
                  <a:solidFill>
                    <a:schemeClr val="tx1"/>
                  </a:solidFill>
                </a:ln>
                <a:solidFill>
                  <a:sysClr val="windowText" lastClr="000000"/>
                </a:solidFill>
                <a:latin typeface="Kalpurush" panose="02000600000000000000" pitchFamily="2" charset="0"/>
                <a:cs typeface="Kalpurush" panose="02000600000000000000" pitchFamily="2" charset="0"/>
              </a:rPr>
              <a:t>বঙ্গবন্ধু শেখ মুজিবুর রহমান </a:t>
            </a:r>
            <a:endParaRPr lang="en-US" sz="4800" b="1" dirty="0">
              <a:ln>
                <a:solidFill>
                  <a:schemeClr val="tx1"/>
                </a:solidFill>
              </a:ln>
              <a:solidFill>
                <a:sysClr val="windowText" lastClr="000000"/>
              </a:solidFill>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B8A31F65-6186-4954-9F83-3B918E7D777A}"/>
              </a:ext>
            </a:extLst>
          </p:cNvPr>
          <p:cNvSpPr txBox="1"/>
          <p:nvPr/>
        </p:nvSpPr>
        <p:spPr>
          <a:xfrm>
            <a:off x="266008" y="4970671"/>
            <a:ext cx="11754196" cy="1754326"/>
          </a:xfrm>
          <a:prstGeom prst="rect">
            <a:avLst/>
          </a:prstGeom>
          <a:noFill/>
        </p:spPr>
        <p:txBody>
          <a:bodyPr wrap="square" rtlCol="0">
            <a:spAutoFit/>
          </a:bodyPr>
          <a:lstStyle/>
          <a:p>
            <a:pPr algn="l"/>
            <a:r>
              <a:rPr lang="bn-IN" sz="5400" dirty="0">
                <a:latin typeface="Kalpurush" panose="02000600000000000000" pitchFamily="2" charset="0"/>
                <a:cs typeface="Kalpurush" panose="02000600000000000000" pitchFamily="2" charset="0"/>
              </a:rPr>
              <a:t>তোমরা কি অনুমান করতে পার আজকের পাঠের</a:t>
            </a:r>
          </a:p>
          <a:p>
            <a:pPr algn="l"/>
            <a:r>
              <a:rPr lang="bn-IN" sz="5400" dirty="0">
                <a:latin typeface="Kalpurush" panose="02000600000000000000" pitchFamily="2" charset="0"/>
                <a:cs typeface="Kalpurush" panose="02000600000000000000" pitchFamily="2" charset="0"/>
              </a:rPr>
              <a:t>           বিষয় কি হতে পারে? </a:t>
            </a:r>
            <a:endParaRPr lang="en-US" sz="5400" dirty="0">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94877075-978E-429A-9E00-70276390471F}"/>
              </a:ext>
            </a:extLst>
          </p:cNvPr>
          <p:cNvSpPr txBox="1"/>
          <p:nvPr/>
        </p:nvSpPr>
        <p:spPr>
          <a:xfrm>
            <a:off x="2144684" y="382384"/>
            <a:ext cx="9277004" cy="830997"/>
          </a:xfrm>
          <a:prstGeom prst="rect">
            <a:avLst/>
          </a:prstGeom>
          <a:noFill/>
        </p:spPr>
        <p:txBody>
          <a:bodyPr wrap="square" rtlCol="0">
            <a:spAutoFit/>
          </a:bodyPr>
          <a:lstStyle/>
          <a:p>
            <a:pPr algn="l"/>
            <a:r>
              <a:rPr lang="bn-IN" sz="4800" dirty="0">
                <a:latin typeface="Kalpurush" panose="02000600000000000000" pitchFamily="2" charset="0"/>
                <a:cs typeface="Kalpurush" panose="02000600000000000000" pitchFamily="2" charset="0"/>
              </a:rPr>
              <a:t> জাতির পিতা বঙ্গবন্ধু শেখ মুজিবুর রহমান </a:t>
            </a:r>
            <a:endParaRPr lang="en-US" sz="48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56849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6" presetClass="exit" presetSubtype="21" fill="hold" grpId="1" nodeType="afterEffect">
                                  <p:stCondLst>
                                    <p:cond delay="0"/>
                                  </p:stCondLst>
                                  <p:childTnLst>
                                    <p:animEffect transition="out" filter="barn(inVertic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 </a:t>
            </a:r>
            <a:r>
              <a:rPr lang="en-US" dirty="0"/>
              <a:t> </a:t>
            </a:r>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600041B0-A11C-453C-A9EA-4F1A1DA3DDC8}"/>
              </a:ext>
            </a:extLst>
          </p:cNvPr>
          <p:cNvSpPr txBox="1"/>
          <p:nvPr/>
        </p:nvSpPr>
        <p:spPr>
          <a:xfrm>
            <a:off x="4904511" y="365759"/>
            <a:ext cx="2427316" cy="830997"/>
          </a:xfrm>
          <a:prstGeom prst="rect">
            <a:avLst/>
          </a:prstGeom>
          <a:noFill/>
          <a:ln>
            <a:solidFill>
              <a:schemeClr val="accent1"/>
            </a:solidFill>
          </a:ln>
        </p:spPr>
        <p:txBody>
          <a:bodyPr wrap="square" rtlCol="0">
            <a:spAutoFit/>
          </a:bodyPr>
          <a:lstStyle/>
          <a:p>
            <a:pPr algn="l"/>
            <a:r>
              <a:rPr lang="en-US" sz="4800" dirty="0">
                <a:latin typeface="Kalpurush" panose="02000600000000000000" pitchFamily="2" charset="0"/>
                <a:cs typeface="Kalpurush" panose="02000600000000000000" pitchFamily="2" charset="0"/>
              </a:rPr>
              <a:t> </a:t>
            </a:r>
            <a:r>
              <a:rPr lang="bn-IN" sz="4800" dirty="0">
                <a:latin typeface="Kalpurush" panose="02000600000000000000" pitchFamily="2" charset="0"/>
                <a:cs typeface="Kalpurush" panose="02000600000000000000" pitchFamily="2" charset="0"/>
              </a:rPr>
              <a:t>শিখনফল </a:t>
            </a:r>
            <a:endParaRPr lang="en-US" sz="4800" dirty="0">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FACA7423-7607-434F-A304-856BF517A079}"/>
              </a:ext>
            </a:extLst>
          </p:cNvPr>
          <p:cNvSpPr txBox="1"/>
          <p:nvPr/>
        </p:nvSpPr>
        <p:spPr>
          <a:xfrm>
            <a:off x="615141" y="1396538"/>
            <a:ext cx="8063345" cy="769441"/>
          </a:xfrm>
          <a:prstGeom prst="rect">
            <a:avLst/>
          </a:prstGeom>
          <a:noFill/>
        </p:spPr>
        <p:txBody>
          <a:bodyPr wrap="square" rtlCol="0">
            <a:spAutoFit/>
          </a:bodyPr>
          <a:lstStyle/>
          <a:p>
            <a:pPr algn="l"/>
            <a:r>
              <a:rPr lang="bn-IN" sz="4000" dirty="0">
                <a:latin typeface="Kalpurush" panose="02000600000000000000" pitchFamily="2" charset="0"/>
                <a:cs typeface="Kalpurush" panose="02000600000000000000" pitchFamily="2" charset="0"/>
              </a:rPr>
              <a:t>এই পাঠ শেষে শিক্ষার্থীরা জানবে-</a:t>
            </a:r>
            <a:r>
              <a:rPr lang="bn-IN" sz="4400" dirty="0">
                <a:latin typeface="Kalpurush" panose="02000600000000000000" pitchFamily="2" charset="0"/>
                <a:cs typeface="Kalpurush" panose="02000600000000000000" pitchFamily="2" charset="0"/>
              </a:rPr>
              <a:t>-</a:t>
            </a:r>
            <a:endParaRPr lang="en-US" sz="4400" dirty="0">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356777FC-8E79-4EBE-A3E5-F06009D4B39D}"/>
              </a:ext>
            </a:extLst>
          </p:cNvPr>
          <p:cNvSpPr txBox="1"/>
          <p:nvPr/>
        </p:nvSpPr>
        <p:spPr>
          <a:xfrm>
            <a:off x="199504" y="2344189"/>
            <a:ext cx="11848115" cy="769441"/>
          </a:xfrm>
          <a:prstGeom prst="rect">
            <a:avLst/>
          </a:prstGeom>
          <a:noFill/>
        </p:spPr>
        <p:txBody>
          <a:bodyPr wrap="square" rtlCol="0">
            <a:spAutoFit/>
          </a:bodyPr>
          <a:lstStyle/>
          <a:p>
            <a:pPr marL="571500" indent="-571500" algn="l">
              <a:buClr>
                <a:srgbClr val="FF0000"/>
              </a:buClr>
              <a:buFont typeface="Wingdings" panose="05000000000000000000" pitchFamily="2" charset="2"/>
              <a:buChar char="Ø"/>
            </a:pPr>
            <a:r>
              <a:rPr lang="bn-IN" sz="4400" dirty="0">
                <a:latin typeface="Kalpurush" panose="02000600000000000000" pitchFamily="2" charset="0"/>
                <a:cs typeface="Kalpurush" panose="02000600000000000000" pitchFamily="2" charset="0"/>
              </a:rPr>
              <a:t>১। বঙ্গবন্ধু শেখ মুজিবুর রহমানের পরিচয় বলতে পারবে।</a:t>
            </a:r>
            <a:endParaRPr lang="en-US" sz="4400" dirty="0">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7C648CD6-6778-4F9D-BE1D-F39B746E1EC2}"/>
              </a:ext>
            </a:extLst>
          </p:cNvPr>
          <p:cNvSpPr txBox="1"/>
          <p:nvPr/>
        </p:nvSpPr>
        <p:spPr>
          <a:xfrm>
            <a:off x="256673" y="3253777"/>
            <a:ext cx="10786466" cy="1446550"/>
          </a:xfrm>
          <a:prstGeom prst="rect">
            <a:avLst/>
          </a:prstGeom>
          <a:noFill/>
        </p:spPr>
        <p:txBody>
          <a:bodyPr wrap="square" rtlCol="0">
            <a:spAutoFit/>
          </a:bodyPr>
          <a:lstStyle/>
          <a:p>
            <a:pPr marL="571500" indent="-571500" algn="l">
              <a:buClr>
                <a:srgbClr val="00B0F0"/>
              </a:buClr>
              <a:buFont typeface="Wingdings" panose="05000000000000000000" pitchFamily="2" charset="2"/>
              <a:buChar char="Ø"/>
            </a:pPr>
            <a:r>
              <a:rPr lang="bn-IN" sz="4400" dirty="0">
                <a:latin typeface="Kalpurush" panose="02000600000000000000" pitchFamily="2" charset="0"/>
                <a:cs typeface="Kalpurush" panose="02000600000000000000" pitchFamily="2" charset="0"/>
              </a:rPr>
              <a:t>২। বঙ্গবন্ধু শেখ </a:t>
            </a:r>
            <a:r>
              <a:rPr lang="en-US" sz="4400" dirty="0" err="1">
                <a:latin typeface="Kalpurush" panose="02000600000000000000" pitchFamily="2" charset="0"/>
                <a:cs typeface="Kalpurush" panose="02000600000000000000" pitchFamily="2" charset="0"/>
              </a:rPr>
              <a:t>মু</a:t>
            </a:r>
            <a:r>
              <a:rPr lang="bn-IN" sz="4400" dirty="0">
                <a:latin typeface="Kalpurush" panose="02000600000000000000" pitchFamily="2" charset="0"/>
                <a:cs typeface="Kalpurush" panose="02000600000000000000" pitchFamily="2" charset="0"/>
              </a:rPr>
              <a:t>জিবুর রহমানের জীবনী বর্ণনা </a:t>
            </a:r>
          </a:p>
          <a:p>
            <a:pPr algn="l"/>
            <a:r>
              <a:rPr lang="bn-IN" sz="4400" dirty="0">
                <a:latin typeface="Kalpurush" panose="02000600000000000000" pitchFamily="2" charset="0"/>
                <a:cs typeface="Kalpurush" panose="02000600000000000000" pitchFamily="2" charset="0"/>
              </a:rPr>
              <a:t>          করতেপারবে।</a:t>
            </a:r>
            <a:endParaRPr lang="en-US" sz="4400" dirty="0">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D3E833AE-2804-4F28-9399-312D3F4FEF22}"/>
              </a:ext>
            </a:extLst>
          </p:cNvPr>
          <p:cNvSpPr txBox="1"/>
          <p:nvPr/>
        </p:nvSpPr>
        <p:spPr>
          <a:xfrm>
            <a:off x="200525" y="4737672"/>
            <a:ext cx="11847093" cy="1446550"/>
          </a:xfrm>
          <a:prstGeom prst="rect">
            <a:avLst/>
          </a:prstGeom>
          <a:noFill/>
        </p:spPr>
        <p:txBody>
          <a:bodyPr wrap="square" rtlCol="0">
            <a:spAutoFit/>
          </a:bodyPr>
          <a:lstStyle/>
          <a:p>
            <a:pPr marL="571500" indent="-571500" algn="l">
              <a:buClr>
                <a:srgbClr val="00B050"/>
              </a:buClr>
              <a:buFont typeface="Wingdings" panose="05000000000000000000" pitchFamily="2" charset="2"/>
              <a:buChar char="Ø"/>
            </a:pPr>
            <a:r>
              <a:rPr lang="bn-IN" sz="4400" dirty="0">
                <a:latin typeface="Kalpurush" panose="02000600000000000000" pitchFamily="2" charset="0"/>
                <a:cs typeface="Kalpurush" panose="02000600000000000000" pitchFamily="2" charset="0"/>
              </a:rPr>
              <a:t>৩। বঙ্গবন্ধু শেখ </a:t>
            </a:r>
            <a:r>
              <a:rPr lang="en-US" sz="4400" dirty="0" err="1">
                <a:latin typeface="Kalpurush" panose="02000600000000000000" pitchFamily="2" charset="0"/>
                <a:cs typeface="Kalpurush" panose="02000600000000000000" pitchFamily="2" charset="0"/>
              </a:rPr>
              <a:t>মু</a:t>
            </a:r>
            <a:r>
              <a:rPr lang="bn-IN" sz="4400" dirty="0">
                <a:latin typeface="Kalpurush" panose="02000600000000000000" pitchFamily="2" charset="0"/>
                <a:cs typeface="Kalpurush" panose="02000600000000000000" pitchFamily="2" charset="0"/>
              </a:rPr>
              <a:t>জিবুর রহমানের নেতৃত্বের গুরুত্ব বর্ণনা </a:t>
            </a:r>
          </a:p>
          <a:p>
            <a:pPr algn="l"/>
            <a:r>
              <a:rPr lang="bn-IN" sz="4400" dirty="0">
                <a:latin typeface="Kalpurush" panose="02000600000000000000" pitchFamily="2" charset="0"/>
                <a:cs typeface="Kalpurush" panose="02000600000000000000" pitchFamily="2" charset="0"/>
              </a:rPr>
              <a:t>          করতেপারবে।</a:t>
            </a:r>
            <a:endParaRPr lang="en-US" sz="44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857888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  </a:t>
            </a:r>
            <a:endParaRPr lang="en-US" dirty="0"/>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pic>
        <p:nvPicPr>
          <p:cNvPr id="10" name="Picture 9">
            <a:extLst>
              <a:ext uri="{FF2B5EF4-FFF2-40B4-BE49-F238E27FC236}">
                <a16:creationId xmlns:a16="http://schemas.microsoft.com/office/drawing/2014/main" id="{0B69BBC5-90EE-44B4-9023-2A9D00600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00" y="1283370"/>
            <a:ext cx="7055947" cy="3951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a:extLst>
              <a:ext uri="{FF2B5EF4-FFF2-40B4-BE49-F238E27FC236}">
                <a16:creationId xmlns:a16="http://schemas.microsoft.com/office/drawing/2014/main" id="{5F27BCFC-15C4-427E-AC85-59A3412EEDFB}"/>
              </a:ext>
            </a:extLst>
          </p:cNvPr>
          <p:cNvSpPr txBox="1"/>
          <p:nvPr/>
        </p:nvSpPr>
        <p:spPr>
          <a:xfrm>
            <a:off x="1732547" y="256674"/>
            <a:ext cx="8133347"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800" b="1" dirty="0">
                <a:ln/>
                <a:solidFill>
                  <a:sysClr val="windowText" lastClr="000000"/>
                </a:solidFill>
                <a:latin typeface="Kalpurush" panose="02000600000000000000" pitchFamily="2" charset="0"/>
                <a:cs typeface="Kalpurush" panose="02000600000000000000" pitchFamily="2" charset="0"/>
              </a:rPr>
              <a:t>তোমরা কি জান ছবির লোকটা কে ? </a:t>
            </a:r>
            <a:endParaRPr lang="en-US" sz="4800" b="1" dirty="0">
              <a:ln/>
              <a:solidFill>
                <a:sysClr val="windowText" lastClr="000000"/>
              </a:solidFill>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2071B926-3F44-4DD3-B677-F8A390CF9700}"/>
              </a:ext>
            </a:extLst>
          </p:cNvPr>
          <p:cNvSpPr txBox="1"/>
          <p:nvPr/>
        </p:nvSpPr>
        <p:spPr>
          <a:xfrm>
            <a:off x="980902" y="199506"/>
            <a:ext cx="9277003"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800" b="1" dirty="0">
                <a:ln/>
                <a:solidFill>
                  <a:sysClr val="windowText" lastClr="000000"/>
                </a:solidFill>
                <a:latin typeface="Kalpurush" panose="02000600000000000000" pitchFamily="2" charset="0"/>
                <a:cs typeface="Kalpurush" panose="02000600000000000000" pitchFamily="2" charset="0"/>
              </a:rPr>
              <a:t>জাতির জনক বঙ্গবন্ধু শেখ মুজিবুর রহমান </a:t>
            </a:r>
            <a:endParaRPr lang="en-US" sz="4800" b="1" dirty="0">
              <a:ln/>
              <a:solidFill>
                <a:sysClr val="windowText" lastClr="000000"/>
              </a:solidFill>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E8894D80-F78C-4C1D-A8DE-6A7B8C9BFBBD}"/>
              </a:ext>
            </a:extLst>
          </p:cNvPr>
          <p:cNvSpPr txBox="1"/>
          <p:nvPr/>
        </p:nvSpPr>
        <p:spPr>
          <a:xfrm>
            <a:off x="382385" y="5843712"/>
            <a:ext cx="11488189"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000" b="1" dirty="0">
                <a:ln/>
                <a:solidFill>
                  <a:sysClr val="windowText" lastClr="000000"/>
                </a:solidFill>
                <a:latin typeface="Kalpurush" panose="02000600000000000000" pitchFamily="2" charset="0"/>
                <a:cs typeface="Kalpurush" panose="02000600000000000000" pitchFamily="2" charset="0"/>
              </a:rPr>
              <a:t>জন্মঃ ১৯২০ সালের ১৭ মার্চ গোপালগঞ্জ জেলার টুঙ্গিপাড়া গ্রামে।</a:t>
            </a:r>
            <a:endParaRPr lang="en-US" sz="4000" b="1" dirty="0">
              <a:ln/>
              <a:solidFill>
                <a:sysClr val="windowText" lastClr="000000"/>
              </a:solidFill>
              <a:latin typeface="Kalpurush" panose="02000600000000000000" pitchFamily="2" charset="0"/>
              <a:cs typeface="Kalpurush" panose="02000600000000000000" pitchFamily="2" charset="0"/>
            </a:endParaRPr>
          </a:p>
        </p:txBody>
      </p:sp>
      <p:pic>
        <p:nvPicPr>
          <p:cNvPr id="14" name="Picture 13">
            <a:extLst>
              <a:ext uri="{FF2B5EF4-FFF2-40B4-BE49-F238E27FC236}">
                <a16:creationId xmlns:a16="http://schemas.microsoft.com/office/drawing/2014/main" id="{93CC7A2F-8D95-4D9F-B3CF-EB8FC40DA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29" y="1313411"/>
            <a:ext cx="7049193" cy="4043158"/>
          </a:xfrm>
          <a:prstGeom prst="rect">
            <a:avLst/>
          </a:prstGeom>
          <a:ln w="38100">
            <a:solidFill>
              <a:schemeClr val="tx2">
                <a:lumMod val="40000"/>
                <a:lumOff val="60000"/>
              </a:schemeClr>
            </a:solidFill>
          </a:ln>
          <a:scene3d>
            <a:camera prst="orthographicFront"/>
            <a:lightRig rig="threePt" dir="t"/>
          </a:scene3d>
          <a:sp3d>
            <a:bevelT w="101600" prst="riblet"/>
          </a:sp3d>
        </p:spPr>
      </p:pic>
      <p:sp>
        <p:nvSpPr>
          <p:cNvPr id="4" name="TextBox 3">
            <a:extLst>
              <a:ext uri="{FF2B5EF4-FFF2-40B4-BE49-F238E27FC236}">
                <a16:creationId xmlns:a16="http://schemas.microsoft.com/office/drawing/2014/main" id="{D3200279-17AE-4C4B-8D06-CBE8B553307F}"/>
              </a:ext>
            </a:extLst>
          </p:cNvPr>
          <p:cNvSpPr txBox="1"/>
          <p:nvPr/>
        </p:nvSpPr>
        <p:spPr>
          <a:xfrm>
            <a:off x="401053" y="5857119"/>
            <a:ext cx="11790947"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l"/>
            <a:r>
              <a:rPr lang="bn-IN" sz="4000" b="1" dirty="0">
                <a:ln/>
                <a:solidFill>
                  <a:sysClr val="windowText" lastClr="000000"/>
                </a:solidFill>
                <a:latin typeface="Kalpurush" panose="02000600000000000000" pitchFamily="2" charset="0"/>
                <a:cs typeface="Kalpurush" panose="02000600000000000000" pitchFamily="2" charset="0"/>
              </a:rPr>
              <a:t>পিতার নাম শেখ লুৎফুর রহমান এবং মাতার নাম সায়েরা খাতুন। </a:t>
            </a:r>
            <a:endParaRPr lang="en-US" sz="4000" b="1" dirty="0">
              <a:ln/>
              <a:solidFill>
                <a:sysClr val="windowText" lastClr="0000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92548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0C0DA941-CCE7-48BF-BC54-4593952FAE3A}"/>
              </a:ext>
            </a:extLst>
          </p:cNvPr>
          <p:cNvSpPr txBox="1"/>
          <p:nvPr/>
        </p:nvSpPr>
        <p:spPr>
          <a:xfrm>
            <a:off x="4621876" y="299259"/>
            <a:ext cx="2560320" cy="76944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bn-IN" sz="4400" dirty="0">
                <a:latin typeface="Kalpurush" panose="02000600000000000000" pitchFamily="2" charset="0"/>
                <a:cs typeface="Kalpurush" panose="02000600000000000000" pitchFamily="2" charset="0"/>
              </a:rPr>
              <a:t>একক কাজ </a:t>
            </a:r>
            <a:endParaRPr lang="en-US" sz="4400" dirty="0">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02079190-D738-4E9F-BD20-989E18CE2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64" y="1386565"/>
            <a:ext cx="6616931" cy="39701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B8EE9489-299E-4A22-BB95-7C2EB08758FF}"/>
              </a:ext>
            </a:extLst>
          </p:cNvPr>
          <p:cNvSpPr txBox="1"/>
          <p:nvPr/>
        </p:nvSpPr>
        <p:spPr>
          <a:xfrm>
            <a:off x="615141" y="5636030"/>
            <a:ext cx="10889673"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bn-IN" sz="4400" b="1" dirty="0">
                <a:ln/>
                <a:solidFill>
                  <a:sysClr val="windowText" lastClr="000000"/>
                </a:solidFill>
                <a:latin typeface="Kalpurush" panose="02000600000000000000" pitchFamily="2" charset="0"/>
                <a:cs typeface="Kalpurush" panose="02000600000000000000" pitchFamily="2" charset="0"/>
              </a:rPr>
              <a:t>বঙ্গবন্ধু শেখ মুজিবুর রহমানের পরিচয় সংক্ষেপে লিখ?</a:t>
            </a:r>
            <a:endParaRPr lang="en-US" sz="4400" b="1" dirty="0">
              <a:ln/>
              <a:solidFill>
                <a:sysClr val="windowText" lastClr="0000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683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CC795ABD-23F5-4656-8E70-C1813A956C4C}"/>
              </a:ext>
            </a:extLst>
          </p:cNvPr>
          <p:cNvSpPr txBox="1"/>
          <p:nvPr/>
        </p:nvSpPr>
        <p:spPr>
          <a:xfrm>
            <a:off x="581891" y="4569872"/>
            <a:ext cx="11122429"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err="1">
                <a:ln/>
                <a:solidFill>
                  <a:srgbClr val="0070C0"/>
                </a:solidFill>
                <a:latin typeface="Kalpurush" panose="02000600000000000000" pitchFamily="2" charset="0"/>
                <a:cs typeface="Kalpurush" panose="02000600000000000000" pitchFamily="2" charset="0"/>
              </a:rPr>
              <a:t>ছোটবেলা</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শেখ</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মুজিব</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ছিলেন</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ছিপছিপে</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গড়নের</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বাড়ির</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সবাই</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তাকে</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খোকা</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বলে</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ডাকত</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খুব</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চটপটে</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স্বভাবের</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ছিলেন</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তিনি</a:t>
            </a:r>
            <a:r>
              <a:rPr lang="en-US" sz="4000" b="1" dirty="0">
                <a:ln/>
                <a:solidFill>
                  <a:srgbClr val="0070C0"/>
                </a:solidFill>
                <a:latin typeface="Kalpurush" panose="02000600000000000000" pitchFamily="2" charset="0"/>
                <a:cs typeface="Kalpurush" panose="02000600000000000000" pitchFamily="2" charset="0"/>
              </a:rPr>
              <a:t>।   </a:t>
            </a:r>
          </a:p>
          <a:p>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খেলাধুলায়ও</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ছিলেন</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বেশ</a:t>
            </a:r>
            <a:r>
              <a:rPr lang="en-US" sz="4000" b="1" dirty="0">
                <a:ln/>
                <a:solidFill>
                  <a:srgbClr val="0070C0"/>
                </a:solidFill>
                <a:latin typeface="Kalpurush" panose="02000600000000000000" pitchFamily="2" charset="0"/>
                <a:cs typeface="Kalpurush" panose="02000600000000000000" pitchFamily="2" charset="0"/>
              </a:rPr>
              <a:t>  </a:t>
            </a:r>
            <a:r>
              <a:rPr lang="en-US" sz="4000" b="1" dirty="0" err="1">
                <a:ln/>
                <a:solidFill>
                  <a:srgbClr val="0070C0"/>
                </a:solidFill>
                <a:latin typeface="Kalpurush" panose="02000600000000000000" pitchFamily="2" charset="0"/>
                <a:cs typeface="Kalpurush" panose="02000600000000000000" pitchFamily="2" charset="0"/>
              </a:rPr>
              <a:t>ভাল</a:t>
            </a:r>
            <a:r>
              <a:rPr lang="en-US" sz="4000" b="1" dirty="0">
                <a:ln/>
                <a:solidFill>
                  <a:srgbClr val="0070C0"/>
                </a:solidFill>
                <a:latin typeface="Kalpurush" panose="02000600000000000000" pitchFamily="2" charset="0"/>
                <a:cs typeface="Kalpurush" panose="02000600000000000000" pitchFamily="2" charset="0"/>
              </a:rPr>
              <a:t>।</a:t>
            </a:r>
          </a:p>
        </p:txBody>
      </p:sp>
      <p:sp>
        <p:nvSpPr>
          <p:cNvPr id="6" name="TextBox 5">
            <a:extLst>
              <a:ext uri="{FF2B5EF4-FFF2-40B4-BE49-F238E27FC236}">
                <a16:creationId xmlns:a16="http://schemas.microsoft.com/office/drawing/2014/main" id="{DDDD5D53-E091-4990-A612-32ECB32B3AE8}"/>
              </a:ext>
            </a:extLst>
          </p:cNvPr>
          <p:cNvSpPr txBox="1"/>
          <p:nvPr/>
        </p:nvSpPr>
        <p:spPr>
          <a:xfrm>
            <a:off x="448887" y="299258"/>
            <a:ext cx="9410007"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en-US" sz="4400" b="1" dirty="0">
                <a:ln/>
                <a:solidFill>
                  <a:sysClr val="windowText" lastClr="000000"/>
                </a:solidFill>
                <a:latin typeface="Kalpurush" panose="02000600000000000000" pitchFamily="2" charset="0"/>
                <a:cs typeface="Kalpurush" panose="02000600000000000000" pitchFamily="2" charset="0"/>
              </a:rPr>
              <a:t>  </a:t>
            </a:r>
            <a:r>
              <a:rPr lang="bn-IN" sz="4400" b="1" dirty="0">
                <a:ln/>
                <a:solidFill>
                  <a:sysClr val="windowText" lastClr="000000"/>
                </a:solidFill>
                <a:latin typeface="Kalpurush" panose="02000600000000000000" pitchFamily="2" charset="0"/>
                <a:cs typeface="Kalpurush" panose="02000600000000000000" pitchFamily="2" charset="0"/>
              </a:rPr>
              <a:t>তোমরা কি জান ছোটবেলায় কেমন ছিলেন? </a:t>
            </a:r>
            <a:endParaRPr lang="en-US" sz="4400" b="1" dirty="0">
              <a:ln/>
              <a:solidFill>
                <a:sysClr val="windowText" lastClr="000000"/>
              </a:solidFill>
              <a:latin typeface="Kalpurush" panose="02000600000000000000" pitchFamily="2" charset="0"/>
              <a:cs typeface="Kalpurush" panose="02000600000000000000" pitchFamily="2" charset="0"/>
            </a:endParaRPr>
          </a:p>
        </p:txBody>
      </p:sp>
      <p:grpSp>
        <p:nvGrpSpPr>
          <p:cNvPr id="13" name="Group 12">
            <a:extLst>
              <a:ext uri="{FF2B5EF4-FFF2-40B4-BE49-F238E27FC236}">
                <a16:creationId xmlns:a16="http://schemas.microsoft.com/office/drawing/2014/main" id="{14F5D374-F88A-4CF3-8932-8E9A86DD87BB}"/>
              </a:ext>
            </a:extLst>
          </p:cNvPr>
          <p:cNvGrpSpPr/>
          <p:nvPr/>
        </p:nvGrpSpPr>
        <p:grpSpPr>
          <a:xfrm>
            <a:off x="1509830" y="1187116"/>
            <a:ext cx="8083349" cy="3112168"/>
            <a:chOff x="1285240" y="1348306"/>
            <a:chExt cx="7310119" cy="2936030"/>
          </a:xfrm>
        </p:grpSpPr>
        <p:pic>
          <p:nvPicPr>
            <p:cNvPr id="8" name="Picture 7">
              <a:extLst>
                <a:ext uri="{FF2B5EF4-FFF2-40B4-BE49-F238E27FC236}">
                  <a16:creationId xmlns:a16="http://schemas.microsoft.com/office/drawing/2014/main" id="{CB138839-4352-468E-98BA-1F72071CE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240" y="1350025"/>
              <a:ext cx="5115560" cy="2923177"/>
            </a:xfrm>
            <a:prstGeom prst="rect">
              <a:avLst/>
            </a:prstGeom>
          </p:spPr>
        </p:pic>
        <p:pic>
          <p:nvPicPr>
            <p:cNvPr id="10" name="Picture 9">
              <a:extLst>
                <a:ext uri="{FF2B5EF4-FFF2-40B4-BE49-F238E27FC236}">
                  <a16:creationId xmlns:a16="http://schemas.microsoft.com/office/drawing/2014/main" id="{4B805A22-BE82-4872-83C7-943363B10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348306"/>
              <a:ext cx="2194559" cy="2936030"/>
            </a:xfrm>
            <a:prstGeom prst="rect">
              <a:avLst/>
            </a:prstGeom>
          </p:spPr>
        </p:pic>
      </p:grpSp>
    </p:spTree>
    <p:extLst>
      <p:ext uri="{BB962C8B-B14F-4D97-AF65-F5344CB8AC3E}">
        <p14:creationId xmlns:p14="http://schemas.microsoft.com/office/powerpoint/2010/main" val="38542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F1C8C-1B52-4EEC-89B5-4D2FA6F99074}"/>
              </a:ext>
            </a:extLst>
          </p:cNvPr>
          <p:cNvSpPr/>
          <p:nvPr/>
        </p:nvSpPr>
        <p:spPr>
          <a:xfrm>
            <a:off x="0" y="0"/>
            <a:ext cx="12192000" cy="6858000"/>
          </a:xfrm>
          <a:prstGeom prst="rect">
            <a:avLst/>
          </a:prstGeom>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B5AB620-004B-455B-A3AF-A00F541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506" y="155291"/>
            <a:ext cx="1758114" cy="1335621"/>
          </a:xfrm>
          <a:prstGeom prst="rect">
            <a:avLst/>
          </a:prstGeom>
        </p:spPr>
      </p:pic>
      <p:sp>
        <p:nvSpPr>
          <p:cNvPr id="4" name="TextBox 3">
            <a:extLst>
              <a:ext uri="{FF2B5EF4-FFF2-40B4-BE49-F238E27FC236}">
                <a16:creationId xmlns:a16="http://schemas.microsoft.com/office/drawing/2014/main" id="{6944C4CD-BEEA-4302-A4C0-B15FD5536F6C}"/>
              </a:ext>
            </a:extLst>
          </p:cNvPr>
          <p:cNvSpPr txBox="1"/>
          <p:nvPr/>
        </p:nvSpPr>
        <p:spPr>
          <a:xfrm>
            <a:off x="299259" y="266860"/>
            <a:ext cx="9692639"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rgbClr val="0070C0"/>
                </a:solidFill>
                <a:latin typeface="Kalpurush" panose="02000600000000000000" pitchFamily="2" charset="0"/>
                <a:cs typeface="Kalpurush" panose="02000600000000000000" pitchFamily="2" charset="0"/>
              </a:rPr>
              <a:t> </a:t>
            </a:r>
            <a:r>
              <a:rPr lang="bn-IN" sz="4000" b="1" dirty="0">
                <a:ln/>
                <a:solidFill>
                  <a:srgbClr val="0070C0"/>
                </a:solidFill>
                <a:latin typeface="Kalpurush" panose="02000600000000000000" pitchFamily="2" charset="0"/>
                <a:cs typeface="Kalpurush" panose="02000600000000000000" pitchFamily="2" charset="0"/>
              </a:rPr>
              <a:t>তোমরা কি </a:t>
            </a:r>
            <a:r>
              <a:rPr lang="bn-BD" sz="4000" b="1" dirty="0">
                <a:ln/>
                <a:solidFill>
                  <a:srgbClr val="0070C0"/>
                </a:solidFill>
                <a:latin typeface="Kalpurush" panose="02000600000000000000" pitchFamily="2" charset="0"/>
                <a:cs typeface="Kalpurush" panose="02000600000000000000" pitchFamily="2" charset="0"/>
              </a:rPr>
              <a:t>বলতে পারবে কোন কোন শিক্ষা প্রতিষ্ঠান</a:t>
            </a:r>
            <a:r>
              <a:rPr lang="bn-IN" sz="4000" b="1" dirty="0">
                <a:ln/>
                <a:solidFill>
                  <a:srgbClr val="0070C0"/>
                </a:solidFill>
                <a:latin typeface="Kalpurush" panose="02000600000000000000" pitchFamily="2" charset="0"/>
                <a:cs typeface="Kalpurush" panose="02000600000000000000" pitchFamily="2" charset="0"/>
              </a:rPr>
              <a:t> </a:t>
            </a:r>
          </a:p>
          <a:p>
            <a:r>
              <a:rPr lang="bn-IN" sz="4000" b="1" dirty="0">
                <a:ln/>
                <a:solidFill>
                  <a:srgbClr val="0070C0"/>
                </a:solidFill>
                <a:latin typeface="Kalpurush" panose="02000600000000000000" pitchFamily="2" charset="0"/>
                <a:cs typeface="Kalpurush" panose="02000600000000000000" pitchFamily="2" charset="0"/>
              </a:rPr>
              <a:t>        </a:t>
            </a:r>
            <a:r>
              <a:rPr lang="bn-BD" sz="4000" b="1" dirty="0">
                <a:ln/>
                <a:solidFill>
                  <a:srgbClr val="0070C0"/>
                </a:solidFill>
                <a:latin typeface="Kalpurush" panose="02000600000000000000" pitchFamily="2" charset="0"/>
                <a:cs typeface="Kalpurush" panose="02000600000000000000" pitchFamily="2" charset="0"/>
              </a:rPr>
              <a:t>হতে বঙ্গবন্ধু</a:t>
            </a:r>
            <a:r>
              <a:rPr lang="en-US" sz="4000" b="1" dirty="0">
                <a:ln/>
                <a:solidFill>
                  <a:srgbClr val="0070C0"/>
                </a:solidFill>
                <a:latin typeface="Kalpurush" panose="02000600000000000000" pitchFamily="2" charset="0"/>
                <a:cs typeface="Kalpurush" panose="02000600000000000000" pitchFamily="2" charset="0"/>
              </a:rPr>
              <a:t> </a:t>
            </a:r>
            <a:r>
              <a:rPr lang="bn-BD" sz="4000" b="1" dirty="0">
                <a:ln/>
                <a:solidFill>
                  <a:srgbClr val="0070C0"/>
                </a:solidFill>
                <a:latin typeface="Kalpurush" panose="02000600000000000000" pitchFamily="2" charset="0"/>
                <a:cs typeface="Kalpurush" panose="02000600000000000000" pitchFamily="2" charset="0"/>
              </a:rPr>
              <a:t>শিক্ষা লাভ করেছেন?</a:t>
            </a:r>
            <a:endParaRPr lang="en-US" sz="4000" b="1" dirty="0">
              <a:ln/>
              <a:solidFill>
                <a:srgbClr val="0070C0"/>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52E812D8-1DA6-463A-A9AB-9A2A2BBFB935}"/>
              </a:ext>
            </a:extLst>
          </p:cNvPr>
          <p:cNvSpPr txBox="1"/>
          <p:nvPr/>
        </p:nvSpPr>
        <p:spPr>
          <a:xfrm>
            <a:off x="316136" y="4860965"/>
            <a:ext cx="3723849" cy="1569660"/>
          </a:xfrm>
          <a:prstGeom prst="rect">
            <a:avLst/>
          </a:prstGeom>
          <a:noFill/>
          <a:ln w="28575">
            <a:solidFill>
              <a:schemeClr val="tx2">
                <a:lumMod val="40000"/>
                <a:lumOff val="60000"/>
              </a:schemeClr>
            </a:solidFill>
          </a:ln>
        </p:spPr>
        <p:txBody>
          <a:bodyPr wrap="square" rtlCol="0">
            <a:spAutoFit/>
          </a:bodyPr>
          <a:lstStyle/>
          <a:p>
            <a:pPr algn="just"/>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১৯৪২</a:t>
            </a:r>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সালে গোপালগঞ্জ </a:t>
            </a:r>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pPr algn="just"/>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মিশনারি</a:t>
            </a:r>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স্কুল </a:t>
            </a:r>
            <a:endPar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just"/>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থেকে </a:t>
            </a:r>
            <a:r>
              <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ম্যাট্রিক পাস</a:t>
            </a:r>
            <a:endParaRPr lang="en-US" sz="32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8" name="Picture 7">
            <a:extLst>
              <a:ext uri="{FF2B5EF4-FFF2-40B4-BE49-F238E27FC236}">
                <a16:creationId xmlns:a16="http://schemas.microsoft.com/office/drawing/2014/main" id="{7674BB76-3E20-4A43-A3D1-1AE8AC22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12" y="1887619"/>
            <a:ext cx="3390657" cy="2015751"/>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9" name="Picture 8">
            <a:extLst>
              <a:ext uri="{FF2B5EF4-FFF2-40B4-BE49-F238E27FC236}">
                <a16:creationId xmlns:a16="http://schemas.microsoft.com/office/drawing/2014/main" id="{C0391E1E-E129-4F13-A0FA-10CEBB138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33" y="1943469"/>
            <a:ext cx="3376318" cy="2028186"/>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11" name="Picture 10">
            <a:extLst>
              <a:ext uri="{FF2B5EF4-FFF2-40B4-BE49-F238E27FC236}">
                <a16:creationId xmlns:a16="http://schemas.microsoft.com/office/drawing/2014/main" id="{82019380-AAB9-4215-A707-F75D2E06C0AF}"/>
              </a:ext>
            </a:extLst>
          </p:cNvPr>
          <p:cNvPicPr>
            <a:picLocks noChangeAspect="1"/>
          </p:cNvPicPr>
          <p:nvPr/>
        </p:nvPicPr>
        <p:blipFill rotWithShape="1">
          <a:blip r:embed="rId5">
            <a:extLst>
              <a:ext uri="{28A0092B-C50C-407E-A947-70E740481C1C}">
                <a14:useLocalDpi xmlns:a14="http://schemas.microsoft.com/office/drawing/2010/main" val="0"/>
              </a:ext>
            </a:extLst>
          </a:blip>
          <a:srcRect l="13336" r="10460"/>
          <a:stretch/>
        </p:blipFill>
        <p:spPr>
          <a:xfrm>
            <a:off x="348550" y="1789423"/>
            <a:ext cx="3591100" cy="2370945"/>
          </a:xfrm>
          <a:prstGeom prst="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a:extLst>
              <a:ext uri="{FF2B5EF4-FFF2-40B4-BE49-F238E27FC236}">
                <a16:creationId xmlns:a16="http://schemas.microsoft.com/office/drawing/2014/main" id="{0ADD12F2-1CF5-451E-9C7D-77BADF5FD263}"/>
              </a:ext>
            </a:extLst>
          </p:cNvPr>
          <p:cNvSpPr txBox="1"/>
          <p:nvPr/>
        </p:nvSpPr>
        <p:spPr>
          <a:xfrm>
            <a:off x="4322619" y="5054137"/>
            <a:ext cx="4123112" cy="1200329"/>
          </a:xfrm>
          <a:prstGeom prst="rect">
            <a:avLst/>
          </a:prstGeom>
          <a:noFill/>
          <a:ln w="28575">
            <a:solidFill>
              <a:schemeClr val="tx2">
                <a:lumMod val="40000"/>
                <a:lumOff val="60000"/>
              </a:schemeClr>
            </a:solidFill>
          </a:ln>
        </p:spPr>
        <p:txBody>
          <a:bodyPr wrap="square" rtlCol="0">
            <a:spAutoFit/>
          </a:bodyPr>
          <a:lstStyle/>
          <a:p>
            <a:pPr algn="just"/>
            <a:r>
              <a:rPr lang="bn-BD"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১৯৪২</a:t>
            </a:r>
            <a:r>
              <a:rPr lang="en-US"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সালে</a:t>
            </a:r>
            <a:r>
              <a:rPr lang="en-US"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কলকাতা ইসলামিয়া</a:t>
            </a:r>
            <a:r>
              <a:rPr lang="en-US"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কলেজে ভর্তি</a:t>
            </a:r>
            <a:endParaRPr lang="en-US" sz="3600"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C14E67F4-2DA8-47F5-B935-80DEF06905B7}"/>
              </a:ext>
            </a:extLst>
          </p:cNvPr>
          <p:cNvSpPr txBox="1"/>
          <p:nvPr/>
        </p:nvSpPr>
        <p:spPr>
          <a:xfrm>
            <a:off x="8711786" y="5043845"/>
            <a:ext cx="3269543" cy="1200329"/>
          </a:xfrm>
          <a:prstGeom prst="rect">
            <a:avLst/>
          </a:prstGeom>
          <a:noFill/>
          <a:ln w="28575">
            <a:solidFill>
              <a:schemeClr val="tx2">
                <a:lumMod val="40000"/>
                <a:lumOff val="60000"/>
              </a:schemeClr>
            </a:solidFill>
          </a:ln>
        </p:spPr>
        <p:txBody>
          <a:bodyPr wrap="square" rtlCol="0">
            <a:spAutoFit/>
          </a:bodyPr>
          <a:lstStyle/>
          <a:p>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১৯৪৭ সালে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ঢাকা</a:t>
            </a:r>
            <a:r>
              <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বিশ্ববিদ্যা</a:t>
            </a:r>
            <a:r>
              <a:rPr lang="bn-BD"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লয়ে ভর্তি</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9818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path" presetSubtype="0" accel="50000" decel="50000" fill="hold" nodeType="clickEffect">
                                  <p:stCondLst>
                                    <p:cond delay="0"/>
                                  </p:stCondLst>
                                  <p:childTnLst>
                                    <p:animMotion origin="layout" path="M -0.00273 0.05324 L 0.32735 0.05394 " pathEditMode="relative" rAng="0" ptsTypes="AA">
                                      <p:cBhvr>
                                        <p:cTn id="19" dur="2000" fill="hold"/>
                                        <p:tgtEl>
                                          <p:spTgt spid="8"/>
                                        </p:tgtEl>
                                        <p:attrNameLst>
                                          <p:attrName>ppt_x</p:attrName>
                                          <p:attrName>ppt_y</p:attrName>
                                        </p:attrNameLst>
                                      </p:cBhvr>
                                      <p:rCtr x="16497" y="23"/>
                                    </p:animMotion>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3.33333E-6 0.04838 L 0.64519 0.05 " pathEditMode="relative" rAng="0" ptsTypes="AA">
                                      <p:cBhvr>
                                        <p:cTn id="28" dur="2000" fill="hold"/>
                                        <p:tgtEl>
                                          <p:spTgt spid="9"/>
                                        </p:tgtEl>
                                        <p:attrNameLst>
                                          <p:attrName>ppt_x</p:attrName>
                                          <p:attrName>ppt_y</p:attrName>
                                        </p:attrNameLst>
                                      </p:cBhvr>
                                      <p:rCtr x="32253" y="69"/>
                                    </p:animMotion>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rgbClr val="00B0F0"/>
          </a:solidFill>
        </a:ln>
        <a:effectLst/>
        <a:scene3d>
          <a:camera prst="orthographicFront">
            <a:rot lat="0" lon="0" rev="0"/>
          </a:camera>
          <a:lightRig rig="chilly" dir="t">
            <a:rot lat="0" lon="0" rev="18480000"/>
          </a:lightRig>
        </a:scene3d>
        <a:sp3d prstMaterial="clear">
          <a:bevelT h="63500"/>
        </a:sp3d>
      </a:spPr>
      <a:bodyPr rtlCol="0" anchor="ctr"/>
      <a:lstStyle>
        <a:defPPr algn="ctr">
          <a:defRPr sz="3600" dirty="0">
            <a:latin typeface="Kalpurush" panose="02000600000000000000" pitchFamily="2" charset="0"/>
            <a:cs typeface="Kalpurush" panose="020006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3600" dirty="0">
            <a:latin typeface="Kalpurush" panose="02000600000000000000" pitchFamily="2" charset="0"/>
            <a:cs typeface="Kalpurush" panose="02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637</Words>
  <Application>Microsoft Office PowerPoint</Application>
  <PresentationFormat>Widescreen</PresentationFormat>
  <Paragraphs>78</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59</cp:revision>
  <dcterms:created xsi:type="dcterms:W3CDTF">2021-07-07T01:02:28Z</dcterms:created>
  <dcterms:modified xsi:type="dcterms:W3CDTF">2021-10-21T11:13:14Z</dcterms:modified>
</cp:coreProperties>
</file>