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406" r:id="rId2"/>
    <p:sldId id="486" r:id="rId3"/>
    <p:sldId id="487" r:id="rId4"/>
    <p:sldId id="408" r:id="rId5"/>
    <p:sldId id="446" r:id="rId6"/>
    <p:sldId id="447" r:id="rId7"/>
    <p:sldId id="409" r:id="rId8"/>
    <p:sldId id="410" r:id="rId9"/>
    <p:sldId id="442" r:id="rId10"/>
    <p:sldId id="443" r:id="rId11"/>
    <p:sldId id="444" r:id="rId12"/>
    <p:sldId id="411" r:id="rId13"/>
    <p:sldId id="445" r:id="rId14"/>
    <p:sldId id="432" r:id="rId15"/>
    <p:sldId id="448" r:id="rId16"/>
    <p:sldId id="458" r:id="rId17"/>
    <p:sldId id="449" r:id="rId18"/>
    <p:sldId id="450" r:id="rId19"/>
    <p:sldId id="451" r:id="rId20"/>
    <p:sldId id="459" r:id="rId21"/>
    <p:sldId id="452" r:id="rId22"/>
    <p:sldId id="453" r:id="rId23"/>
    <p:sldId id="454" r:id="rId24"/>
    <p:sldId id="457" r:id="rId25"/>
    <p:sldId id="460" r:id="rId26"/>
    <p:sldId id="420" r:id="rId27"/>
    <p:sldId id="439" r:id="rId28"/>
    <p:sldId id="440" r:id="rId29"/>
    <p:sldId id="418" r:id="rId30"/>
    <p:sldId id="47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16C5-17A3-4A51-822E-943DC21A77C2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B751-307B-4AB1-B7CD-059B93A12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20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897E4-813D-408C-8D61-B2CC9146C6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33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B7FAE-8DA9-4EDF-A575-B49ABB07D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2659CA-2B21-40E9-B5AB-A919B955D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D6B1E-E651-45C0-AA57-5CDC27FB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4C61-0EC9-4997-A3F1-DA003DEEB3DE}" type="datetime5">
              <a:rPr lang="en-US" smtClean="0"/>
              <a:pPr/>
              <a:t>20-Oct-21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66D9C-1442-4F38-8CD8-B07BA98DE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7D48A-2C1D-436A-A816-6B64BE8D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3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BB14E-6590-4E2A-84E0-29D7B281C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E197F0-C564-4598-8167-76B085FA7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23254-F5E3-4620-8A92-097C69E2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841E-430E-472F-98DB-C00FBAD6F1F7}" type="datetime5">
              <a:rPr lang="en-US" smtClean="0"/>
              <a:pPr/>
              <a:t>20-Oct-21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5ED57-0972-41C3-9464-643034D1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62D2A-8D23-4468-AD24-AC355ACBA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2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8458F9-5DB2-4333-9B3E-7854F15BFB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C2DBE7-8F33-4257-BB2F-90734A761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0C9B4-0A9A-4768-99ED-FDDDEBFD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5DD1-DB80-4D5D-857E-3452BF77E0C8}" type="datetime5">
              <a:rPr lang="en-US" smtClean="0"/>
              <a:pPr/>
              <a:t>20-Oct-21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91451-FA2A-4CBE-A6E4-81D103D9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D08AA-4B71-4FB4-91E6-2592D58B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9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25BCF-9813-4976-922B-26DFE0DD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6344A-5FC7-4581-8C0E-C58C93E71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59A32-9FFC-47AA-8FC8-0614D593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055-4B32-41D0-B073-B47FD5064563}" type="datetime5">
              <a:rPr lang="en-US" smtClean="0"/>
              <a:pPr/>
              <a:t>20-Oct-21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0EB33-6AE6-422A-9F78-3C7A6DCB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CC957-A529-4431-83B4-F9BE7DCC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1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07A7C-B5E2-480A-A4C0-3A167F99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2B7C7-96F4-4DE2-BBD4-D9F36BFD9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EA2DE-E6C0-4A5B-A53C-31E4611D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31FE-D3D5-49F9-B5E6-A59D93710E57}" type="datetime5">
              <a:rPr lang="en-US" smtClean="0"/>
              <a:pPr/>
              <a:t>20-Oct-21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0C9D2-B5EC-4FB8-B1D9-4FF3D46D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DF121-6A82-4FF2-976C-1696C376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65E89-F882-464D-AFC8-3618B72E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78712-9FC6-4603-A80B-9D3F7D29A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000A58-85DC-4FDA-A778-24021CD68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E1CAB-12E6-4C98-B206-A1087230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0240-6FEF-4108-B190-842596504402}" type="datetime5">
              <a:rPr lang="en-US" smtClean="0"/>
              <a:pPr/>
              <a:t>20-Oct-21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FBC51-C4D9-4E71-97C9-5C1D3371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639E2-DD67-4E5B-A532-0AB09525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8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2051D-D6FE-46D7-8BC8-B3791C291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4BFC2-A51C-4C72-9D59-0C8EC325D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89DF6-E33E-493A-9E2B-7BD7100E7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0B81DD-5012-4089-A488-60A79ED0B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452378-5E8F-4087-A19C-18C0CDC2F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A2B733-589E-4DC5-B9D9-7878AB65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C3B0-4F9F-4760-90EB-7264BA530CC5}" type="datetime5">
              <a:rPr lang="en-US" smtClean="0"/>
              <a:pPr/>
              <a:t>20-Oct-21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B3291F-B076-4FBA-BE8B-1AAA5BD4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F5DE49-6E12-498F-B529-B5105418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9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CAC3-910B-4CEB-A775-B2C25B4DE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9B6C70-79CD-47A6-ABB0-F4B7032F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5DE4-B46B-4AAF-AF74-4C38C2B26BC4}" type="datetime5">
              <a:rPr lang="en-US" smtClean="0"/>
              <a:pPr/>
              <a:t>20-Oct-21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75B235-D805-47B1-B1BE-5B1FA4CE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4519D7-224D-4BF0-8D29-68584799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6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75A24A-FA3C-44F1-8A2B-6664D6FAC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B36E-C6DB-4562-9121-14D15AABA54A}" type="datetime5">
              <a:rPr lang="en-US" smtClean="0"/>
              <a:pPr/>
              <a:t>20-Oct-21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D303A7-4499-44D6-9AA0-769AEBCA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B1B8D-E42A-49B8-AD83-4470CE41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8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A59AE-51CD-4E06-9F29-3DF6D2E0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786F3-16D9-4496-A811-58C2316AF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8BFE2-86D8-4C07-90B7-F4994B41E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607D3-A637-4928-88EA-6C606003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7F2B-D8F4-4C1D-A882-F1F8568FE3A6}" type="datetime5">
              <a:rPr lang="en-US" smtClean="0"/>
              <a:pPr/>
              <a:t>20-Oct-21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A1399-A026-4EB1-B400-A787AFD8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822C1-60BD-4D20-9F71-05B18E11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5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44BE7-536D-45DA-81BE-EDD39DA8C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375DEE-92A8-4847-B6CF-B6E809DE6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EAC98-6975-4644-A661-FCEB96D49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FFF2D-9B66-42E6-B055-DBE7B55E7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7453-1836-4066-80BA-345294880C1B}" type="datetime5">
              <a:rPr lang="en-US" smtClean="0"/>
              <a:pPr/>
              <a:t>20-Oct-21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4994C-63B6-4863-8531-ECB1F7728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1DEEC-31FB-48BF-BE4C-289ADA37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0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0604C2-A021-4D55-B030-657F0AAF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36696-397C-458B-8A2A-59068F39C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10FE8-48CE-480D-AF1E-0ECFBE053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7F31D-49AB-4A6D-8F63-D6131C19C17C}" type="datetime5">
              <a:rPr lang="en-US" smtClean="0"/>
              <a:pPr/>
              <a:t>20-Oct-21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C8DF6-A935-4427-B35E-7269EDB90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03D55-E45B-4E22-A4CE-CBF9A1473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4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jpg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0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gif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gif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>
            <a:extLst>
              <a:ext uri="{FF2B5EF4-FFF2-40B4-BE49-F238E27FC236}">
                <a16:creationId xmlns:a16="http://schemas.microsoft.com/office/drawing/2014/main" id="{454542E5-2B77-471B-BCAD-7B0CA27ED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760" y="723900"/>
            <a:ext cx="9651890" cy="545541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03512DA-3A0E-48DF-A749-E70EC86AFBA6}"/>
              </a:ext>
            </a:extLst>
          </p:cNvPr>
          <p:cNvSpPr txBox="1"/>
          <p:nvPr/>
        </p:nvSpPr>
        <p:spPr>
          <a:xfrm>
            <a:off x="3044085" y="1406743"/>
            <a:ext cx="5300453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8000" b="1" spc="113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</a:t>
            </a:r>
            <a:r>
              <a:rPr lang="en-US" sz="8000" b="1" spc="113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b="1" spc="113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endParaRPr lang="en-US" sz="8000" b="1" spc="113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8000" b="1" spc="113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 জানাচ্ছি।</a:t>
            </a:r>
            <a:endParaRPr lang="en-US" sz="8000" b="1" spc="113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C1AF69C-379C-42B2-95BF-A258A69584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32517" y="35245"/>
            <a:ext cx="6019800" cy="667682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76C5D68-A6CF-4173-AA32-68ABD5A0A9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095167" y="100598"/>
            <a:ext cx="5868170" cy="663775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AB83BDE-125D-4BE9-8C05-9B85E3208988}"/>
              </a:ext>
            </a:extLst>
          </p:cNvPr>
          <p:cNvGrpSpPr/>
          <p:nvPr/>
        </p:nvGrpSpPr>
        <p:grpSpPr>
          <a:xfrm>
            <a:off x="57150" y="57150"/>
            <a:ext cx="12058649" cy="6724649"/>
            <a:chOff x="57150" y="57150"/>
            <a:chExt cx="12058649" cy="672464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D8A5C84-D005-4F1E-81FE-68412BB3427A}"/>
                </a:ext>
              </a:extLst>
            </p:cNvPr>
            <p:cNvSpPr/>
            <p:nvPr/>
          </p:nvSpPr>
          <p:spPr>
            <a:xfrm>
              <a:off x="57150" y="57150"/>
              <a:ext cx="12058649" cy="6724649"/>
            </a:xfrm>
            <a:prstGeom prst="rect">
              <a:avLst/>
            </a:prstGeom>
            <a:noFill/>
            <a:ln w="1016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A60B88E-3374-46FD-9DE8-5D4D63BB2238}"/>
                </a:ext>
              </a:extLst>
            </p:cNvPr>
            <p:cNvSpPr/>
            <p:nvPr/>
          </p:nvSpPr>
          <p:spPr>
            <a:xfrm>
              <a:off x="132517" y="131870"/>
              <a:ext cx="11885577" cy="6550700"/>
            </a:xfrm>
            <a:prstGeom prst="rect">
              <a:avLst/>
            </a:prstGeom>
            <a:noFill/>
            <a:ln w="104775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</p:grp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09C60C3-D8B1-4383-BB74-2C41BF5B9F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945378"/>
              </p:ext>
            </p:extLst>
          </p:nvPr>
        </p:nvGraphicFramePr>
        <p:xfrm>
          <a:off x="6423832" y="1684041"/>
          <a:ext cx="5131579" cy="3582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Image" r:id="rId4" imgW="12977640" imgH="9701280" progId="Photoshop.Image.7">
                  <p:embed/>
                </p:oleObj>
              </mc:Choice>
              <mc:Fallback>
                <p:oleObj name="Image" r:id="rId4" imgW="12977640" imgH="9701280" progId="Photoshop.Image.7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A09C60C3-D8B1-4383-BB74-2C41BF5B9F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23832" y="1684041"/>
                        <a:ext cx="5131579" cy="3582445"/>
                      </a:xfrm>
                      <a:prstGeom prst="rect">
                        <a:avLst/>
                      </a:prstGeom>
                      <a:ln w="76200"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4CBA76A-2A8D-4B0C-A609-A2FBC96124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38" y="1684041"/>
            <a:ext cx="4882375" cy="3582445"/>
          </a:xfrm>
          <a:prstGeom prst="rect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6735111-904F-4F60-A824-3E3B6CA52FA7}"/>
              </a:ext>
            </a:extLst>
          </p:cNvPr>
          <p:cNvSpPr txBox="1"/>
          <p:nvPr/>
        </p:nvSpPr>
        <p:spPr>
          <a:xfrm>
            <a:off x="3200400" y="338235"/>
            <a:ext cx="6030845" cy="1015663"/>
          </a:xfrm>
          <a:prstGeom prst="rect">
            <a:avLst/>
          </a:prstGeom>
          <a:noFill/>
          <a:scene3d>
            <a:camera prst="orthographicFront"/>
            <a:lightRig rig="sunset" dir="t"/>
          </a:scene3d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DB4C22-482D-45ED-B8A9-0F55AFF73021}"/>
              </a:ext>
            </a:extLst>
          </p:cNvPr>
          <p:cNvSpPr txBox="1"/>
          <p:nvPr/>
        </p:nvSpPr>
        <p:spPr>
          <a:xfrm>
            <a:off x="1058629" y="346855"/>
            <a:ext cx="10314385" cy="1015663"/>
          </a:xfrm>
          <a:prstGeom prst="rect">
            <a:avLst/>
          </a:prstGeom>
          <a:noFill/>
          <a:scene3d>
            <a:camera prst="orthographicFront"/>
            <a:lightRig rig="sunset" dir="t"/>
          </a:scene3d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তথ্য সংগ্রহ ও বিনিময় মাধ্যম।</a:t>
            </a:r>
            <a:endParaRPr 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085777-FAFB-47D4-AC51-50014BE73F15}"/>
              </a:ext>
            </a:extLst>
          </p:cNvPr>
          <p:cNvSpPr txBox="1"/>
          <p:nvPr/>
        </p:nvSpPr>
        <p:spPr>
          <a:xfrm>
            <a:off x="809196" y="5442636"/>
            <a:ext cx="4923717" cy="1015663"/>
          </a:xfrm>
          <a:prstGeom prst="rect">
            <a:avLst/>
          </a:prstGeom>
          <a:noFill/>
          <a:scene3d>
            <a:camera prst="orthographicFront"/>
            <a:lightRig rig="sunset" dir="t"/>
          </a:scene3d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মোবাইলে কথা বলা</a:t>
            </a:r>
            <a:endParaRPr lang="en-US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101DB2-CB70-42B5-B62E-4A1CA6823A2A}"/>
              </a:ext>
            </a:extLst>
          </p:cNvPr>
          <p:cNvSpPr txBox="1"/>
          <p:nvPr/>
        </p:nvSpPr>
        <p:spPr>
          <a:xfrm>
            <a:off x="6442465" y="5392761"/>
            <a:ext cx="5732910" cy="1015663"/>
          </a:xfrm>
          <a:prstGeom prst="rect">
            <a:avLst/>
          </a:prstGeom>
          <a:noFill/>
          <a:scene3d>
            <a:camera prst="orthographicFront"/>
            <a:lightRig rig="sunset" dir="t"/>
          </a:scene3d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ইমেইল আদান-প্রদান</a:t>
            </a:r>
            <a:endParaRPr lang="en-US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92E1051-CE22-46C0-9E44-E9CF0302FCB4}"/>
              </a:ext>
            </a:extLst>
          </p:cNvPr>
          <p:cNvGrpSpPr/>
          <p:nvPr/>
        </p:nvGrpSpPr>
        <p:grpSpPr>
          <a:xfrm>
            <a:off x="57150" y="57150"/>
            <a:ext cx="12058649" cy="6724649"/>
            <a:chOff x="57150" y="57150"/>
            <a:chExt cx="12058649" cy="672464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1D8A00D-8926-4E25-BF5C-DF7F72E81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0126" y="240994"/>
              <a:ext cx="969302" cy="91979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DF116AC-043B-4CDE-ADC2-A49A978100C0}"/>
                </a:ext>
              </a:extLst>
            </p:cNvPr>
            <p:cNvSpPr/>
            <p:nvPr/>
          </p:nvSpPr>
          <p:spPr>
            <a:xfrm>
              <a:off x="57150" y="57150"/>
              <a:ext cx="12058649" cy="6724649"/>
            </a:xfrm>
            <a:prstGeom prst="rect">
              <a:avLst/>
            </a:prstGeom>
            <a:noFill/>
            <a:ln w="1016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DA4558-0A5F-44DE-A970-F3BBAE128ECC}"/>
                </a:ext>
              </a:extLst>
            </p:cNvPr>
            <p:cNvSpPr/>
            <p:nvPr/>
          </p:nvSpPr>
          <p:spPr>
            <a:xfrm>
              <a:off x="132517" y="131870"/>
              <a:ext cx="11885577" cy="6550700"/>
            </a:xfrm>
            <a:prstGeom prst="rect">
              <a:avLst/>
            </a:prstGeom>
            <a:noFill/>
            <a:ln w="104775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539163C-1740-437E-A858-F6214813A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962061" y="228872"/>
              <a:ext cx="972513" cy="91675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66F8D92-E9DD-4A37-A2A5-B25CE6E3E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16" y="5691223"/>
              <a:ext cx="972514" cy="91675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FD4BF58-5699-4557-942B-AEED24918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985611" y="5677359"/>
              <a:ext cx="969303" cy="91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793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979" y="1893742"/>
            <a:ext cx="4303529" cy="36965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20F637-BC35-4304-962B-A5F8FB2342D7}"/>
              </a:ext>
            </a:extLst>
          </p:cNvPr>
          <p:cNvSpPr txBox="1"/>
          <p:nvPr/>
        </p:nvSpPr>
        <p:spPr>
          <a:xfrm>
            <a:off x="3200400" y="321610"/>
            <a:ext cx="6030845" cy="1015663"/>
          </a:xfrm>
          <a:prstGeom prst="rect">
            <a:avLst/>
          </a:prstGeom>
          <a:noFill/>
          <a:scene3d>
            <a:camera prst="orthographicFront"/>
            <a:lightRig rig="sunset" dir="t"/>
          </a:scene3d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66FECF-CD06-48CD-BDC5-DCF76A0359DD}"/>
              </a:ext>
            </a:extLst>
          </p:cNvPr>
          <p:cNvSpPr txBox="1"/>
          <p:nvPr/>
        </p:nvSpPr>
        <p:spPr>
          <a:xfrm>
            <a:off x="1220041" y="330721"/>
            <a:ext cx="10314385" cy="1015663"/>
          </a:xfrm>
          <a:prstGeom prst="rect">
            <a:avLst/>
          </a:prstGeom>
          <a:noFill/>
          <a:scene3d>
            <a:camera prst="orthographicFront"/>
            <a:lightRig rig="sunset" dir="t"/>
          </a:scene3d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তথ্য সংগ্রহ ও বিনিময় মাধ্যম।</a:t>
            </a:r>
            <a:endParaRPr 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52194F-64CE-4D13-BAEB-3E11F8F6783A}"/>
              </a:ext>
            </a:extLst>
          </p:cNvPr>
          <p:cNvGrpSpPr/>
          <p:nvPr/>
        </p:nvGrpSpPr>
        <p:grpSpPr>
          <a:xfrm>
            <a:off x="57150" y="57150"/>
            <a:ext cx="12058649" cy="6724649"/>
            <a:chOff x="57150" y="57150"/>
            <a:chExt cx="12058649" cy="672464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AD4B280-741D-416E-8980-6F465C043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0126" y="240994"/>
              <a:ext cx="969302" cy="919793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581F6AB-88C3-4652-960B-91EE98132E1D}"/>
                </a:ext>
              </a:extLst>
            </p:cNvPr>
            <p:cNvSpPr/>
            <p:nvPr/>
          </p:nvSpPr>
          <p:spPr>
            <a:xfrm>
              <a:off x="57150" y="57150"/>
              <a:ext cx="12058649" cy="6724649"/>
            </a:xfrm>
            <a:prstGeom prst="rect">
              <a:avLst/>
            </a:prstGeom>
            <a:noFill/>
            <a:ln w="1016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BF5CF37-8FF2-495E-9702-D54A29937640}"/>
                </a:ext>
              </a:extLst>
            </p:cNvPr>
            <p:cNvSpPr/>
            <p:nvPr/>
          </p:nvSpPr>
          <p:spPr>
            <a:xfrm>
              <a:off x="132517" y="131870"/>
              <a:ext cx="11885577" cy="6550700"/>
            </a:xfrm>
            <a:prstGeom prst="rect">
              <a:avLst/>
            </a:prstGeom>
            <a:noFill/>
            <a:ln w="104775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9E9F210-B839-4086-B862-92CAC5DFA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962061" y="228872"/>
              <a:ext cx="972513" cy="91675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7E075D9-29AC-4DA3-8B58-A64FC0F84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16" y="5691223"/>
              <a:ext cx="972514" cy="91675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C9F9CA5-5CD5-4680-A1D0-3AFC92AF5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985611" y="5677359"/>
              <a:ext cx="969303" cy="919793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D65ACC5-A539-47FD-B3A0-5AEFD3181CF5}"/>
              </a:ext>
            </a:extLst>
          </p:cNvPr>
          <p:cNvSpPr txBox="1"/>
          <p:nvPr/>
        </p:nvSpPr>
        <p:spPr>
          <a:xfrm>
            <a:off x="1518880" y="5461894"/>
            <a:ext cx="4160513" cy="1015663"/>
          </a:xfrm>
          <a:prstGeom prst="rect">
            <a:avLst/>
          </a:prstGeom>
          <a:noFill/>
          <a:scene3d>
            <a:camera prst="orthographicFront"/>
            <a:lightRig rig="sunset" dir="t"/>
          </a:scene3d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0C1C61-7BEF-411F-BF9D-81A5DFBA265A}"/>
              </a:ext>
            </a:extLst>
          </p:cNvPr>
          <p:cNvSpPr txBox="1"/>
          <p:nvPr/>
        </p:nvSpPr>
        <p:spPr>
          <a:xfrm>
            <a:off x="6766561" y="5680442"/>
            <a:ext cx="4160513" cy="830997"/>
          </a:xfrm>
          <a:prstGeom prst="rect">
            <a:avLst/>
          </a:prstGeom>
          <a:noFill/>
          <a:scene3d>
            <a:camera prst="orthographicFront"/>
            <a:lightRig rig="sunset" dir="t"/>
          </a:scene3d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ব্যবহার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1F3B52-BED2-414A-AE16-9F6728462F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68" y="2260599"/>
            <a:ext cx="4352925" cy="299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1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144674" y="235921"/>
            <a:ext cx="97415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bn-IN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হচ্ছে পৃথিবীর বিভিন্ন প্রান্তের কম্পিউটারগুলোকে সংযুক্তকারী বিশাল নেটওয়ার্ক।</a:t>
            </a:r>
            <a:endParaRPr lang="en-US" sz="4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A21C8A-7AE6-4D5B-998C-9DA2E7217106}"/>
              </a:ext>
            </a:extLst>
          </p:cNvPr>
          <p:cNvGrpSpPr/>
          <p:nvPr/>
        </p:nvGrpSpPr>
        <p:grpSpPr>
          <a:xfrm>
            <a:off x="57150" y="57150"/>
            <a:ext cx="12058649" cy="6724649"/>
            <a:chOff x="57150" y="57150"/>
            <a:chExt cx="12058649" cy="672464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43034C9-CEE7-4FFE-842C-F2DE7C835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0126" y="240994"/>
              <a:ext cx="969302" cy="91979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173191A-3362-4672-9D3C-B627F64A32C8}"/>
                </a:ext>
              </a:extLst>
            </p:cNvPr>
            <p:cNvSpPr/>
            <p:nvPr/>
          </p:nvSpPr>
          <p:spPr>
            <a:xfrm>
              <a:off x="57150" y="57150"/>
              <a:ext cx="12058649" cy="6724649"/>
            </a:xfrm>
            <a:prstGeom prst="rect">
              <a:avLst/>
            </a:prstGeom>
            <a:noFill/>
            <a:ln w="1016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24CF1B-3E89-4D5E-9B43-7D87D045D66B}"/>
                </a:ext>
              </a:extLst>
            </p:cNvPr>
            <p:cNvSpPr/>
            <p:nvPr/>
          </p:nvSpPr>
          <p:spPr>
            <a:xfrm>
              <a:off x="132517" y="131870"/>
              <a:ext cx="11885577" cy="6550700"/>
            </a:xfrm>
            <a:prstGeom prst="rect">
              <a:avLst/>
            </a:prstGeom>
            <a:noFill/>
            <a:ln w="104775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670AB4F-FF28-410D-9D2E-9C7B620E1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962061" y="228872"/>
              <a:ext cx="972513" cy="91675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C0647AD-969D-478A-ACD0-182157B18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16" y="5691223"/>
              <a:ext cx="972514" cy="91675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1098BB5-223E-48EF-9EE9-25855BBC9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985611" y="5677359"/>
              <a:ext cx="969303" cy="919793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855D12D-4F13-4B7D-9CA9-F2636DDE3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959" y="1949674"/>
            <a:ext cx="7762039" cy="39846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46724D5-853D-44FF-B781-B472ED3DE836}"/>
              </a:ext>
            </a:extLst>
          </p:cNvPr>
          <p:cNvSpPr txBox="1"/>
          <p:nvPr/>
        </p:nvSpPr>
        <p:spPr>
          <a:xfrm>
            <a:off x="984225" y="371842"/>
            <a:ext cx="10267975" cy="938719"/>
          </a:xfrm>
          <a:prstGeom prst="rect">
            <a:avLst/>
          </a:prstGeom>
          <a:noFill/>
          <a:scene3d>
            <a:camera prst="orthographicFront"/>
            <a:lightRig rig="sunset" dir="t"/>
          </a:scene3d>
        </p:spPr>
        <p:txBody>
          <a:bodyPr wrap="square" rtlCol="0">
            <a:spAutoFit/>
          </a:bodyPr>
          <a:lstStyle/>
          <a:p>
            <a:r>
              <a:rPr lang="en-US" sz="55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মাধ্যম হতে সহজে তথ্য সংগ্রহ করা যায়?</a:t>
            </a:r>
            <a:endParaRPr lang="en-US" sz="55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480925-A94E-436F-AD10-20FE71A61B2D}"/>
              </a:ext>
            </a:extLst>
          </p:cNvPr>
          <p:cNvSpPr txBox="1"/>
          <p:nvPr/>
        </p:nvSpPr>
        <p:spPr>
          <a:xfrm>
            <a:off x="2841297" y="248797"/>
            <a:ext cx="10736825" cy="1015663"/>
          </a:xfrm>
          <a:prstGeom prst="rect">
            <a:avLst/>
          </a:prstGeom>
          <a:noFill/>
          <a:scene3d>
            <a:camera prst="orthographicFront"/>
            <a:lightRig rig="sunset" dir="t"/>
          </a:scene3d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দেখে কী বুঝা যাচ্ছে?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FE020C-6D6D-4D93-B7A7-7D27C3081802}"/>
              </a:ext>
            </a:extLst>
          </p:cNvPr>
          <p:cNvSpPr txBox="1"/>
          <p:nvPr/>
        </p:nvSpPr>
        <p:spPr>
          <a:xfrm>
            <a:off x="4712815" y="5927648"/>
            <a:ext cx="2471229" cy="923330"/>
          </a:xfrm>
          <a:prstGeom prst="rect">
            <a:avLst/>
          </a:prstGeom>
          <a:noFill/>
          <a:scene3d>
            <a:camera prst="orthographicFront"/>
            <a:lightRig rig="sunset" dir="t"/>
          </a:scene3d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  <p:bldP spid="16" grpId="1"/>
      <p:bldP spid="20" grpId="0"/>
      <p:bldP spid="20" grpId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05" y="1555115"/>
            <a:ext cx="3625370" cy="43147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596412" y="5897790"/>
            <a:ext cx="3214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google</a:t>
            </a:r>
            <a:endParaRPr lang="en-US" sz="36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1" r="32171"/>
          <a:stretch/>
        </p:blipFill>
        <p:spPr>
          <a:xfrm>
            <a:off x="8097248" y="1527239"/>
            <a:ext cx="3637552" cy="437055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18" y="1513721"/>
            <a:ext cx="3590359" cy="43561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4510669" y="5907233"/>
            <a:ext cx="3214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yahoo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451270" y="5907233"/>
            <a:ext cx="3214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pipilika</a:t>
            </a:r>
            <a:endParaRPr lang="en-US" sz="36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EF3626-2DB3-4899-83C4-86B16555AFF4}"/>
              </a:ext>
            </a:extLst>
          </p:cNvPr>
          <p:cNvGrpSpPr/>
          <p:nvPr/>
        </p:nvGrpSpPr>
        <p:grpSpPr>
          <a:xfrm>
            <a:off x="57150" y="57150"/>
            <a:ext cx="12058649" cy="6724649"/>
            <a:chOff x="57150" y="57150"/>
            <a:chExt cx="12058649" cy="672464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9A6B3F2-44F1-454E-BC6C-3A8A7AF71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0126" y="240994"/>
              <a:ext cx="969302" cy="919793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FB40D60-21BA-4584-B2C5-7B2E7CBE7C96}"/>
                </a:ext>
              </a:extLst>
            </p:cNvPr>
            <p:cNvSpPr/>
            <p:nvPr/>
          </p:nvSpPr>
          <p:spPr>
            <a:xfrm>
              <a:off x="57150" y="57150"/>
              <a:ext cx="12058649" cy="6724649"/>
            </a:xfrm>
            <a:prstGeom prst="rect">
              <a:avLst/>
            </a:prstGeom>
            <a:noFill/>
            <a:ln w="1016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BDC8581-CE40-4E57-AA54-2D3745164DC3}"/>
                </a:ext>
              </a:extLst>
            </p:cNvPr>
            <p:cNvSpPr/>
            <p:nvPr/>
          </p:nvSpPr>
          <p:spPr>
            <a:xfrm>
              <a:off x="132517" y="131870"/>
              <a:ext cx="11885577" cy="6550700"/>
            </a:xfrm>
            <a:prstGeom prst="rect">
              <a:avLst/>
            </a:prstGeom>
            <a:noFill/>
            <a:ln w="104775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3A1366E-48CD-438B-B409-65A33D7ED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962061" y="228872"/>
              <a:ext cx="972513" cy="91675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F6D65A1-413D-45A0-BD38-994095982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16" y="5691223"/>
              <a:ext cx="972514" cy="91675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A2F8D6F-F7F4-47C6-8E0B-3F9F9AD82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985611" y="5677359"/>
              <a:ext cx="969303" cy="919793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8A04DA2-E15F-446F-BD19-3A7AD94B3742}"/>
              </a:ext>
            </a:extLst>
          </p:cNvPr>
          <p:cNvSpPr txBox="1"/>
          <p:nvPr/>
        </p:nvSpPr>
        <p:spPr>
          <a:xfrm>
            <a:off x="909281" y="408502"/>
            <a:ext cx="10686314" cy="646331"/>
          </a:xfrm>
          <a:prstGeom prst="rect">
            <a:avLst/>
          </a:prstGeom>
          <a:noFill/>
          <a:scene3d>
            <a:camera prst="orthographicFront"/>
            <a:lightRig rig="sunset" dir="t"/>
          </a:scene3d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 আমরা দেখব কিভাবে ইন্টারনেট থেকে কিভাবে তথ্য সংগ্রহ করা যায়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F07583-D493-4302-AEC9-2E4F113495F2}"/>
              </a:ext>
            </a:extLst>
          </p:cNvPr>
          <p:cNvSpPr txBox="1"/>
          <p:nvPr/>
        </p:nvSpPr>
        <p:spPr>
          <a:xfrm>
            <a:off x="840005" y="249881"/>
            <a:ext cx="10825520" cy="1323439"/>
          </a:xfrm>
          <a:prstGeom prst="rect">
            <a:avLst/>
          </a:prstGeom>
          <a:noFill/>
          <a:scene3d>
            <a:camera prst="orthographicFront"/>
            <a:lightRig rig="sunse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১ম ধাপ</a:t>
            </a:r>
            <a:r>
              <a:rPr lang="en-US" sz="40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 যেকোন সার্চ ইঞ্জিন যেমন-Google. Yahoo, Pipilika ইত্যাদি  ব্যবহার করব</a:t>
            </a:r>
          </a:p>
        </p:txBody>
      </p:sp>
    </p:spTree>
    <p:extLst>
      <p:ext uri="{BB962C8B-B14F-4D97-AF65-F5344CB8AC3E}">
        <p14:creationId xmlns:p14="http://schemas.microsoft.com/office/powerpoint/2010/main" val="190792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17" grpId="0"/>
      <p:bldP spid="17" grpId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90945" y="243091"/>
            <a:ext cx="11596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IN" sz="3200" b="1" dirty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ধাপঃ- </a:t>
            </a:r>
            <a:r>
              <a:rPr lang="bn-IN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বিষয়ে তথ্য প্রয়োজন সেটি সার্চ বারে লিখে এন্টার কী চাপ দেই।</a:t>
            </a:r>
            <a:endParaRPr lang="en-US" sz="32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43" y="1295782"/>
            <a:ext cx="8308830" cy="4972515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FF32405-A928-43DE-90E5-ACFCC218376B}"/>
              </a:ext>
            </a:extLst>
          </p:cNvPr>
          <p:cNvGrpSpPr/>
          <p:nvPr/>
        </p:nvGrpSpPr>
        <p:grpSpPr>
          <a:xfrm>
            <a:off x="57150" y="57150"/>
            <a:ext cx="12058649" cy="6724649"/>
            <a:chOff x="57150" y="57150"/>
            <a:chExt cx="12058649" cy="672464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600D9D2-A7AB-455C-9D17-10E148079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0126" y="240994"/>
              <a:ext cx="969302" cy="91979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378619F-29D8-4BC1-A857-7EFA5363F1C4}"/>
                </a:ext>
              </a:extLst>
            </p:cNvPr>
            <p:cNvSpPr/>
            <p:nvPr/>
          </p:nvSpPr>
          <p:spPr>
            <a:xfrm>
              <a:off x="57150" y="57150"/>
              <a:ext cx="12058649" cy="6724649"/>
            </a:xfrm>
            <a:prstGeom prst="rect">
              <a:avLst/>
            </a:prstGeom>
            <a:noFill/>
            <a:ln w="1016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57485CE-67F5-4434-996A-9BD6E1F9CF49}"/>
                </a:ext>
              </a:extLst>
            </p:cNvPr>
            <p:cNvSpPr/>
            <p:nvPr/>
          </p:nvSpPr>
          <p:spPr>
            <a:xfrm>
              <a:off x="132517" y="131870"/>
              <a:ext cx="11885577" cy="6550700"/>
            </a:xfrm>
            <a:prstGeom prst="rect">
              <a:avLst/>
            </a:prstGeom>
            <a:noFill/>
            <a:ln w="104775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16A7595-007D-498D-BD35-81211E29D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962061" y="228872"/>
              <a:ext cx="972513" cy="91675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AB256B4-D3E3-4A05-8638-92230D2CC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16" y="5691223"/>
              <a:ext cx="972514" cy="91675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3F6DBC0-E765-4B70-A8F3-694419415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985611" y="5677359"/>
              <a:ext cx="969303" cy="91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488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14745" y="693366"/>
            <a:ext cx="11596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৩য় ধাপঃ- </a:t>
            </a:r>
            <a:r>
              <a:rPr lang="bn-IN" sz="4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 প্রয়োজনীয় তথ্যটি খাতায় বা পেন ড্রাইভে সংগ্রহ করি।</a:t>
            </a:r>
            <a:endParaRPr lang="en-US" sz="40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815F85-9AE1-4F29-A332-66D2BAEF7A89}"/>
              </a:ext>
            </a:extLst>
          </p:cNvPr>
          <p:cNvGrpSpPr/>
          <p:nvPr/>
        </p:nvGrpSpPr>
        <p:grpSpPr>
          <a:xfrm>
            <a:off x="57150" y="57150"/>
            <a:ext cx="12058649" cy="6724649"/>
            <a:chOff x="57150" y="57150"/>
            <a:chExt cx="12058649" cy="672464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780726-B4E4-43D0-9ECE-E7C939939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0126" y="240994"/>
              <a:ext cx="969302" cy="919793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3340639-F166-460F-BAF3-5FC9C946609E}"/>
                </a:ext>
              </a:extLst>
            </p:cNvPr>
            <p:cNvSpPr/>
            <p:nvPr/>
          </p:nvSpPr>
          <p:spPr>
            <a:xfrm>
              <a:off x="57150" y="57150"/>
              <a:ext cx="12058649" cy="6724649"/>
            </a:xfrm>
            <a:prstGeom prst="rect">
              <a:avLst/>
            </a:prstGeom>
            <a:noFill/>
            <a:ln w="1016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0ED73E2-1850-4401-AA93-5DF0444D4092}"/>
                </a:ext>
              </a:extLst>
            </p:cNvPr>
            <p:cNvSpPr/>
            <p:nvPr/>
          </p:nvSpPr>
          <p:spPr>
            <a:xfrm>
              <a:off x="132517" y="131870"/>
              <a:ext cx="11885577" cy="6550700"/>
            </a:xfrm>
            <a:prstGeom prst="rect">
              <a:avLst/>
            </a:prstGeom>
            <a:noFill/>
            <a:ln w="104775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1141AFF-4C6C-4AB6-AB14-326AA14C3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962061" y="228872"/>
              <a:ext cx="972513" cy="91675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A327DD2-C6B0-41C0-9EFC-CD34EB32A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16" y="5691223"/>
              <a:ext cx="972514" cy="91675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DB4FACB-F1AB-4151-8949-A37058758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985611" y="5677359"/>
              <a:ext cx="969303" cy="919793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580F3F0-CC58-4596-885D-8A53E6CC5E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48" y="1847802"/>
            <a:ext cx="5100881" cy="375285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CED457-E0B1-43CF-8FB2-1D9CEB1FCC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2" b="12552"/>
          <a:stretch/>
        </p:blipFill>
        <p:spPr>
          <a:xfrm>
            <a:off x="6029500" y="1847801"/>
            <a:ext cx="5791200" cy="3752849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9EA9E59-EF77-4C91-9B4C-81412509AE22}"/>
              </a:ext>
            </a:extLst>
          </p:cNvPr>
          <p:cNvSpPr txBox="1"/>
          <p:nvPr/>
        </p:nvSpPr>
        <p:spPr>
          <a:xfrm>
            <a:off x="1849973" y="5789259"/>
            <a:ext cx="2471229" cy="923330"/>
          </a:xfrm>
          <a:prstGeom prst="rect">
            <a:avLst/>
          </a:prstGeom>
          <a:noFill/>
          <a:scene3d>
            <a:camera prst="orthographicFront"/>
            <a:lightRig rig="sunset" dir="t"/>
          </a:scene3d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পেনড্রাইভ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732ED5-F46D-445D-A8E2-276FD3734483}"/>
              </a:ext>
            </a:extLst>
          </p:cNvPr>
          <p:cNvSpPr txBox="1"/>
          <p:nvPr/>
        </p:nvSpPr>
        <p:spPr>
          <a:xfrm>
            <a:off x="7360532" y="5781545"/>
            <a:ext cx="2981495" cy="923330"/>
          </a:xfrm>
          <a:prstGeom prst="rect">
            <a:avLst/>
          </a:prstGeom>
          <a:noFill/>
          <a:scene3d>
            <a:camera prst="orthographicFront"/>
            <a:lightRig rig="sunset" dir="t"/>
          </a:scene3d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হাতের লেখা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00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016167" y="719411"/>
            <a:ext cx="235643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একাকী কাজ</a:t>
            </a:r>
            <a:endParaRPr lang="en-US" sz="36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91683" y="2049170"/>
            <a:ext cx="10583561" cy="3416760"/>
            <a:chOff x="791683" y="2049170"/>
            <a:chExt cx="10583561" cy="3416760"/>
          </a:xfrm>
        </p:grpSpPr>
        <p:sp>
          <p:nvSpPr>
            <p:cNvPr id="4" name="Rectangle 3"/>
            <p:cNvSpPr/>
            <p:nvPr/>
          </p:nvSpPr>
          <p:spPr>
            <a:xfrm>
              <a:off x="794330" y="2049170"/>
              <a:ext cx="10580914" cy="682164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3600" b="1" dirty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rgbClr val="00B050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ইন্টারনেট হতে তথ্য সংগ্রহের কিছু মৌলিক ধাপের নাম লেখঃ-</a:t>
              </a:r>
              <a:endParaRPr lang="en-US" sz="36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3671" y="2734303"/>
              <a:ext cx="10580914" cy="68216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b="1" dirty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(১)</a:t>
              </a:r>
              <a:r>
                <a:rPr lang="bn-IN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..................................................................</a:t>
              </a:r>
              <a:r>
                <a:rPr lang="bn-IN" sz="4400" b="1" dirty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4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91688" y="3422734"/>
              <a:ext cx="10580914" cy="6821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b="1" dirty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(২)</a:t>
              </a:r>
              <a:r>
                <a:rPr lang="bn-IN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..................................................................</a:t>
              </a:r>
              <a:r>
                <a:rPr lang="bn-IN" sz="4400" b="1" dirty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4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91688" y="4104898"/>
              <a:ext cx="10580914" cy="68216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b="1" dirty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(৩)</a:t>
              </a:r>
              <a:r>
                <a:rPr lang="bn-IN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..................................................................</a:t>
              </a:r>
              <a:r>
                <a:rPr lang="bn-IN" sz="4400" b="1" dirty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4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91683" y="4783766"/>
              <a:ext cx="10580914" cy="6821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b="1" dirty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(৪)</a:t>
              </a:r>
              <a:r>
                <a:rPr lang="bn-IN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..................................................................</a:t>
              </a:r>
              <a:r>
                <a:rPr lang="bn-IN" sz="4400" b="1" dirty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4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BD402B-8895-4AF8-AABA-AD8364D23878}"/>
              </a:ext>
            </a:extLst>
          </p:cNvPr>
          <p:cNvGrpSpPr/>
          <p:nvPr/>
        </p:nvGrpSpPr>
        <p:grpSpPr>
          <a:xfrm>
            <a:off x="57150" y="57150"/>
            <a:ext cx="12058649" cy="6724649"/>
            <a:chOff x="57150" y="57150"/>
            <a:chExt cx="12058649" cy="672464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B1CCFE7-E465-4637-80A3-3E38386FA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0126" y="240994"/>
              <a:ext cx="969302" cy="919793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9307F51-0FBE-4E4F-A34E-D5F35F57FE6F}"/>
                </a:ext>
              </a:extLst>
            </p:cNvPr>
            <p:cNvSpPr/>
            <p:nvPr/>
          </p:nvSpPr>
          <p:spPr>
            <a:xfrm>
              <a:off x="57150" y="57150"/>
              <a:ext cx="12058649" cy="6724649"/>
            </a:xfrm>
            <a:prstGeom prst="rect">
              <a:avLst/>
            </a:prstGeom>
            <a:noFill/>
            <a:ln w="1016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9FDD6FF-0288-47D6-BD12-9C720A4D6433}"/>
                </a:ext>
              </a:extLst>
            </p:cNvPr>
            <p:cNvSpPr/>
            <p:nvPr/>
          </p:nvSpPr>
          <p:spPr>
            <a:xfrm>
              <a:off x="132517" y="131870"/>
              <a:ext cx="11885577" cy="6550700"/>
            </a:xfrm>
            <a:prstGeom prst="rect">
              <a:avLst/>
            </a:prstGeom>
            <a:noFill/>
            <a:ln w="104775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CABFF69-B3F7-4F8E-B2D5-50022100B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962061" y="228872"/>
              <a:ext cx="972513" cy="91675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F681BFA-825D-419C-9653-03B6D70BB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16" y="5691223"/>
              <a:ext cx="972514" cy="91675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294F3FD-D2D9-4542-A257-E32FC738F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985611" y="5677359"/>
              <a:ext cx="969303" cy="919793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7E57B10-152C-4D1E-B4FC-9986B58A9924}"/>
              </a:ext>
            </a:extLst>
          </p:cNvPr>
          <p:cNvSpPr txBox="1"/>
          <p:nvPr/>
        </p:nvSpPr>
        <p:spPr>
          <a:xfrm>
            <a:off x="2011465" y="385702"/>
            <a:ext cx="6137910" cy="14465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4400" b="1">
                <a:latin typeface="NikoshBAN" pitchFamily="2" charset="0"/>
                <a:cs typeface="NikoshBAN" pitchFamily="2" charset="0"/>
              </a:rPr>
              <a:t>ছাত্র-ছাত্রীদের  নিচের কাজটি সম্পন্ন করতে সহায়তা করব।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91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5FE891B-20EB-4DFB-B627-045959394C60}"/>
              </a:ext>
            </a:extLst>
          </p:cNvPr>
          <p:cNvGrpSpPr/>
          <p:nvPr/>
        </p:nvGrpSpPr>
        <p:grpSpPr>
          <a:xfrm>
            <a:off x="57150" y="57150"/>
            <a:ext cx="12058649" cy="6724649"/>
            <a:chOff x="57150" y="57150"/>
            <a:chExt cx="12058649" cy="672464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90F9A2D-7F90-4C50-AF11-610D5D7FB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0126" y="240994"/>
              <a:ext cx="969302" cy="919793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EC5054B-E020-4D10-98AD-45ADA5867073}"/>
                </a:ext>
              </a:extLst>
            </p:cNvPr>
            <p:cNvSpPr/>
            <p:nvPr/>
          </p:nvSpPr>
          <p:spPr>
            <a:xfrm>
              <a:off x="57150" y="57150"/>
              <a:ext cx="12058649" cy="6724649"/>
            </a:xfrm>
            <a:prstGeom prst="rect">
              <a:avLst/>
            </a:prstGeom>
            <a:noFill/>
            <a:ln w="1016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56ED2A1-ACCF-45EE-BB49-77F3D0735D4C}"/>
                </a:ext>
              </a:extLst>
            </p:cNvPr>
            <p:cNvSpPr/>
            <p:nvPr/>
          </p:nvSpPr>
          <p:spPr>
            <a:xfrm>
              <a:off x="132517" y="131870"/>
              <a:ext cx="11885577" cy="6550700"/>
            </a:xfrm>
            <a:prstGeom prst="rect">
              <a:avLst/>
            </a:prstGeom>
            <a:noFill/>
            <a:ln w="104775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B231FBB-5700-4EB7-AD7C-A6FF5AC04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962061" y="228872"/>
              <a:ext cx="972513" cy="91675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BEA92FF-D6DE-4B54-82AE-CC82E7717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16" y="5691223"/>
              <a:ext cx="972514" cy="91675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66E477E-076A-4EFE-89D2-B9C66C431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985611" y="5677359"/>
              <a:ext cx="969303" cy="919793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41151F6-8450-4843-90FE-B7841D1FB8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19" y="1671831"/>
            <a:ext cx="5132554" cy="36951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40BE43-FA37-44EE-A9FE-14AF49D20C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138" y="1829471"/>
            <a:ext cx="5063925" cy="32654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06331FF-93D4-48E2-A562-3298B8814B87}"/>
              </a:ext>
            </a:extLst>
          </p:cNvPr>
          <p:cNvSpPr txBox="1"/>
          <p:nvPr/>
        </p:nvSpPr>
        <p:spPr>
          <a:xfrm>
            <a:off x="3698174" y="437340"/>
            <a:ext cx="4795652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 কী কী দেখা যাচ্ছে?</a:t>
            </a:r>
            <a:endParaRPr lang="en-US" sz="4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FB57BB-C1C9-4303-9511-EC1EC06E7FC1}"/>
              </a:ext>
            </a:extLst>
          </p:cNvPr>
          <p:cNvSpPr txBox="1"/>
          <p:nvPr/>
        </p:nvSpPr>
        <p:spPr>
          <a:xfrm>
            <a:off x="1145597" y="289410"/>
            <a:ext cx="10736825" cy="1015663"/>
          </a:xfrm>
          <a:prstGeom prst="rect">
            <a:avLst/>
          </a:prstGeom>
          <a:noFill/>
          <a:scene3d>
            <a:camera prst="orthographicFront"/>
            <a:lightRig rig="sunset" dir="t"/>
          </a:scene3d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তথ্য সংগ্রহ ও বিনিময় মাধ্যম।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782F7B-BD32-48EE-A04D-CF654B6D4425}"/>
              </a:ext>
            </a:extLst>
          </p:cNvPr>
          <p:cNvSpPr txBox="1"/>
          <p:nvPr/>
        </p:nvSpPr>
        <p:spPr>
          <a:xfrm>
            <a:off x="1660337" y="5425265"/>
            <a:ext cx="3267717" cy="923330"/>
          </a:xfrm>
          <a:prstGeom prst="rect">
            <a:avLst/>
          </a:prstGeom>
          <a:noFill/>
          <a:scene3d>
            <a:camera prst="orthographicFront"/>
            <a:lightRig rig="sunset" dir="t"/>
          </a:scene3d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 লিখা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3038FA-5B85-4803-8F6E-63FE4944DE32}"/>
              </a:ext>
            </a:extLst>
          </p:cNvPr>
          <p:cNvSpPr txBox="1"/>
          <p:nvPr/>
        </p:nvSpPr>
        <p:spPr>
          <a:xfrm>
            <a:off x="8060434" y="5337815"/>
            <a:ext cx="2471229" cy="923330"/>
          </a:xfrm>
          <a:prstGeom prst="rect">
            <a:avLst/>
          </a:prstGeom>
          <a:noFill/>
          <a:scene3d>
            <a:camera prst="orthographicFront"/>
            <a:lightRig rig="sunset" dir="t"/>
          </a:scene3d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তুলা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794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C26A4E4-1E11-42FD-8A0B-F78D0A04EEFE}"/>
              </a:ext>
            </a:extLst>
          </p:cNvPr>
          <p:cNvGrpSpPr/>
          <p:nvPr/>
        </p:nvGrpSpPr>
        <p:grpSpPr>
          <a:xfrm>
            <a:off x="57150" y="57150"/>
            <a:ext cx="12058649" cy="6724649"/>
            <a:chOff x="57150" y="57150"/>
            <a:chExt cx="12058649" cy="672464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1D47DA2-F50E-4BA4-A851-E543DE719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0126" y="240994"/>
              <a:ext cx="969302" cy="919793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192077A-7266-4641-9EA2-9B5FAC63C917}"/>
                </a:ext>
              </a:extLst>
            </p:cNvPr>
            <p:cNvSpPr/>
            <p:nvPr/>
          </p:nvSpPr>
          <p:spPr>
            <a:xfrm>
              <a:off x="57150" y="57150"/>
              <a:ext cx="12058649" cy="6724649"/>
            </a:xfrm>
            <a:prstGeom prst="rect">
              <a:avLst/>
            </a:prstGeom>
            <a:noFill/>
            <a:ln w="1016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87DB8BF-A3C1-41B4-B02B-8EB404962B0F}"/>
                </a:ext>
              </a:extLst>
            </p:cNvPr>
            <p:cNvSpPr/>
            <p:nvPr/>
          </p:nvSpPr>
          <p:spPr>
            <a:xfrm>
              <a:off x="132517" y="131870"/>
              <a:ext cx="11885577" cy="6550700"/>
            </a:xfrm>
            <a:prstGeom prst="rect">
              <a:avLst/>
            </a:prstGeom>
            <a:noFill/>
            <a:ln w="104775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754B152-6CF2-4F0E-944D-E7036EB68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962061" y="228872"/>
              <a:ext cx="972513" cy="91675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0A978DB-5FAC-4DF0-BE3B-385B75670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16" y="5691223"/>
              <a:ext cx="972514" cy="91675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FC94C28-2C48-4D32-90BF-EF05160A3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985611" y="5677359"/>
              <a:ext cx="969303" cy="919793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D3F3E8E-562F-4D1F-9D77-582CE9FA773D}"/>
              </a:ext>
            </a:extLst>
          </p:cNvPr>
          <p:cNvSpPr txBox="1"/>
          <p:nvPr/>
        </p:nvSpPr>
        <p:spPr>
          <a:xfrm>
            <a:off x="3698174" y="437340"/>
            <a:ext cx="4795652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 কী কী দেখা যাচ্ছে?</a:t>
            </a:r>
            <a:endParaRPr lang="en-US" sz="4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F2FB34-F643-4F73-9A67-0559DF68CFB3}"/>
              </a:ext>
            </a:extLst>
          </p:cNvPr>
          <p:cNvSpPr txBox="1"/>
          <p:nvPr/>
        </p:nvSpPr>
        <p:spPr>
          <a:xfrm>
            <a:off x="1193334" y="526756"/>
            <a:ext cx="10736825" cy="1015663"/>
          </a:xfrm>
          <a:prstGeom prst="rect">
            <a:avLst/>
          </a:prstGeom>
          <a:noFill/>
          <a:scene3d>
            <a:camera prst="orthographicFront"/>
            <a:lightRig rig="sunset" dir="t"/>
          </a:scene3d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তথ্য সংগ্রহ ও বিনিময় মাধ্যম।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5E7E2C5-734B-4945-9D2E-0574648A69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888614"/>
              </p:ext>
            </p:extLst>
          </p:nvPr>
        </p:nvGraphicFramePr>
        <p:xfrm>
          <a:off x="6372926" y="1718256"/>
          <a:ext cx="42418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Image" r:id="rId5" imgW="4241160" imgH="3656880" progId="Photoshop.Image.7">
                  <p:embed/>
                </p:oleObj>
              </mc:Choice>
              <mc:Fallback>
                <p:oleObj name="Image" r:id="rId5" imgW="4241160" imgH="3656880" progId="Photoshop.Image.7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5E7E2C5-734B-4945-9D2E-0574648A69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72926" y="1718256"/>
                        <a:ext cx="4241800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DA5FCE4F-F502-4FEF-95E9-800DDA2B29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063275"/>
              </p:ext>
            </p:extLst>
          </p:nvPr>
        </p:nvGraphicFramePr>
        <p:xfrm>
          <a:off x="940785" y="2334074"/>
          <a:ext cx="4588389" cy="2621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Image" r:id="rId7" imgW="7491960" imgH="4279320" progId="Photoshop.Image.7">
                  <p:embed/>
                </p:oleObj>
              </mc:Choice>
              <mc:Fallback>
                <p:oleObj name="Image" r:id="rId7" imgW="7491960" imgH="4279320" progId="Photoshop.Image.7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DA5FCE4F-F502-4FEF-95E9-800DDA2B29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40785" y="2334074"/>
                        <a:ext cx="4588389" cy="2621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1176C0CF-B4AA-42BC-88C6-7350A5F9114A}"/>
              </a:ext>
            </a:extLst>
          </p:cNvPr>
          <p:cNvSpPr txBox="1"/>
          <p:nvPr/>
        </p:nvSpPr>
        <p:spPr>
          <a:xfrm>
            <a:off x="1438891" y="5375856"/>
            <a:ext cx="3267717" cy="923330"/>
          </a:xfrm>
          <a:prstGeom prst="rect">
            <a:avLst/>
          </a:prstGeom>
          <a:noFill/>
          <a:scene3d>
            <a:camera prst="orthographicFront"/>
            <a:lightRig rig="sunset" dir="t"/>
          </a:scene3d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পেন ড্রাইভ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600E0A-5706-4063-AA1D-F934D487707D}"/>
              </a:ext>
            </a:extLst>
          </p:cNvPr>
          <p:cNvSpPr txBox="1"/>
          <p:nvPr/>
        </p:nvSpPr>
        <p:spPr>
          <a:xfrm>
            <a:off x="7183090" y="5475276"/>
            <a:ext cx="3267717" cy="923330"/>
          </a:xfrm>
          <a:prstGeom prst="rect">
            <a:avLst/>
          </a:prstGeom>
          <a:noFill/>
          <a:scene3d>
            <a:camera prst="orthographicFront"/>
            <a:lightRig rig="sunset" dir="t"/>
          </a:scene3d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 করা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794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8889AE5-AD71-4DE2-82E0-0C5578AFB4C7}"/>
              </a:ext>
            </a:extLst>
          </p:cNvPr>
          <p:cNvGrpSpPr/>
          <p:nvPr/>
        </p:nvGrpSpPr>
        <p:grpSpPr>
          <a:xfrm>
            <a:off x="57150" y="57150"/>
            <a:ext cx="12058649" cy="6724649"/>
            <a:chOff x="57150" y="57150"/>
            <a:chExt cx="12058649" cy="672464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86F7A2C-F2FD-405B-8479-033ABFEF2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0126" y="240994"/>
              <a:ext cx="969302" cy="919793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7932327-DF19-46BF-8313-EE6A8FF13E40}"/>
                </a:ext>
              </a:extLst>
            </p:cNvPr>
            <p:cNvSpPr/>
            <p:nvPr/>
          </p:nvSpPr>
          <p:spPr>
            <a:xfrm>
              <a:off x="57150" y="57150"/>
              <a:ext cx="12058649" cy="6724649"/>
            </a:xfrm>
            <a:prstGeom prst="rect">
              <a:avLst/>
            </a:prstGeom>
            <a:noFill/>
            <a:ln w="1016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CA48CD0-1200-4A8F-A0E6-E295EE3A5106}"/>
                </a:ext>
              </a:extLst>
            </p:cNvPr>
            <p:cNvSpPr/>
            <p:nvPr/>
          </p:nvSpPr>
          <p:spPr>
            <a:xfrm>
              <a:off x="132517" y="131870"/>
              <a:ext cx="11885577" cy="6550700"/>
            </a:xfrm>
            <a:prstGeom prst="rect">
              <a:avLst/>
            </a:prstGeom>
            <a:noFill/>
            <a:ln w="104775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DD234CC-DC94-4965-8445-BBACB1FCC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962061" y="228872"/>
              <a:ext cx="972513" cy="91675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E85372C-7DB9-453F-8EFC-A9FACC38B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16" y="5691223"/>
              <a:ext cx="972514" cy="91675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9BD09A0-AAF0-4753-AF95-440821113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985611" y="5677359"/>
              <a:ext cx="969303" cy="919793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4777B9E-C220-4E12-A17E-E8EE6C9292F8}"/>
              </a:ext>
            </a:extLst>
          </p:cNvPr>
          <p:cNvSpPr txBox="1"/>
          <p:nvPr/>
        </p:nvSpPr>
        <p:spPr>
          <a:xfrm>
            <a:off x="3698174" y="437340"/>
            <a:ext cx="4795652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 কী কী দেখা যাচ্ছে?</a:t>
            </a:r>
            <a:endParaRPr lang="en-US" sz="4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18D5F9-6D11-437D-BA27-536BDA9DF262}"/>
              </a:ext>
            </a:extLst>
          </p:cNvPr>
          <p:cNvSpPr txBox="1"/>
          <p:nvPr/>
        </p:nvSpPr>
        <p:spPr>
          <a:xfrm>
            <a:off x="986321" y="317438"/>
            <a:ext cx="10736825" cy="1015663"/>
          </a:xfrm>
          <a:prstGeom prst="rect">
            <a:avLst/>
          </a:prstGeom>
          <a:noFill/>
          <a:scene3d>
            <a:camera prst="orthographicFront"/>
            <a:lightRig rig="sunset" dir="t"/>
          </a:scene3d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তথ্য সংগ্রহ ও বিনিময় মাধ্যম।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1F17830-723E-4DA8-A5FC-9B97512F8A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473373"/>
              </p:ext>
            </p:extLst>
          </p:nvPr>
        </p:nvGraphicFramePr>
        <p:xfrm>
          <a:off x="1144674" y="2062162"/>
          <a:ext cx="3663300" cy="3521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Image" r:id="rId5" imgW="4215600" imgH="3758400" progId="Photoshop.Image.7">
                  <p:embed/>
                </p:oleObj>
              </mc:Choice>
              <mc:Fallback>
                <p:oleObj name="Image" r:id="rId5" imgW="4215600" imgH="3758400" progId="Photoshop.Image.7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1F17830-723E-4DA8-A5FC-9B97512F8A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4674" y="2062162"/>
                        <a:ext cx="3663300" cy="3521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16FE952-E8FD-458B-B3A3-F6333135DE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703044"/>
              </p:ext>
            </p:extLst>
          </p:nvPr>
        </p:nvGraphicFramePr>
        <p:xfrm>
          <a:off x="6634945" y="2098088"/>
          <a:ext cx="4013200" cy="3335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Image" r:id="rId7" imgW="4012560" imgH="2640960" progId="Photoshop.Image.7">
                  <p:embed/>
                </p:oleObj>
              </mc:Choice>
              <mc:Fallback>
                <p:oleObj name="Image" r:id="rId7" imgW="4012560" imgH="2640960" progId="Photoshop.Image.7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16FE952-E8FD-458B-B3A3-F6333135DE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34945" y="2098088"/>
                        <a:ext cx="4013200" cy="3335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64D94BBC-41AF-4FFD-A937-7D64D706E155}"/>
              </a:ext>
            </a:extLst>
          </p:cNvPr>
          <p:cNvSpPr txBox="1"/>
          <p:nvPr/>
        </p:nvSpPr>
        <p:spPr>
          <a:xfrm>
            <a:off x="1378672" y="5583383"/>
            <a:ext cx="3760954" cy="923330"/>
          </a:xfrm>
          <a:prstGeom prst="rect">
            <a:avLst/>
          </a:prstGeom>
          <a:noFill/>
          <a:scene3d>
            <a:camera prst="orthographicFront"/>
            <a:lightRig rig="sunset" dir="t"/>
          </a:scene3d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সিডি ও ডিভিডি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8E77B3-FF34-4E05-A748-79231A90213D}"/>
              </a:ext>
            </a:extLst>
          </p:cNvPr>
          <p:cNvSpPr txBox="1"/>
          <p:nvPr/>
        </p:nvSpPr>
        <p:spPr>
          <a:xfrm>
            <a:off x="7380050" y="5507898"/>
            <a:ext cx="3267717" cy="923330"/>
          </a:xfrm>
          <a:prstGeom prst="rect">
            <a:avLst/>
          </a:prstGeom>
          <a:noFill/>
          <a:scene3d>
            <a:camera prst="orthographicFront"/>
            <a:lightRig rig="sunset" dir="t"/>
          </a:scene3d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মেমোরি কার্ড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794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07AA019-2604-4DEB-914E-C2AE8589D1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21" y="1569103"/>
            <a:ext cx="3662541" cy="3832505"/>
          </a:xfrm>
          <a:prstGeom prst="rect">
            <a:avLst/>
          </a:prstGeom>
        </p:spPr>
      </p:pic>
      <p:sp>
        <p:nvSpPr>
          <p:cNvPr id="16" name="Horizontal Scroll 2">
            <a:extLst>
              <a:ext uri="{FF2B5EF4-FFF2-40B4-BE49-F238E27FC236}">
                <a16:creationId xmlns:a16="http://schemas.microsoft.com/office/drawing/2014/main" id="{967F6036-F9CC-4E37-AACF-1DA6036FF3B8}"/>
              </a:ext>
            </a:extLst>
          </p:cNvPr>
          <p:cNvSpPr/>
          <p:nvPr/>
        </p:nvSpPr>
        <p:spPr>
          <a:xfrm>
            <a:off x="811980" y="1424441"/>
            <a:ext cx="7284270" cy="4763915"/>
          </a:xfrm>
          <a:prstGeom prst="horizontalScroll">
            <a:avLst>
              <a:gd name="adj" fmla="val 6825"/>
            </a:avLst>
          </a:prstGeom>
          <a:solidFill>
            <a:srgbClr val="C7ECFD"/>
          </a:solidFill>
          <a:ln w="76200">
            <a:solidFill>
              <a:srgbClr val="0070C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হাম্মদ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ছয়ফুল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endParaRPr lang="bn-IN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ইউছুফ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ফেঞ্চুগঞ্জ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৭১৬৩৮৭৫৫০</a:t>
            </a:r>
            <a:endParaRPr lang="bn-IN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razzak1bd@gmail.com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105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8206F4-5A78-4CFB-A9B6-308621A970C5}"/>
              </a:ext>
            </a:extLst>
          </p:cNvPr>
          <p:cNvSpPr txBox="1"/>
          <p:nvPr/>
        </p:nvSpPr>
        <p:spPr>
          <a:xfrm>
            <a:off x="4222097" y="397794"/>
            <a:ext cx="3662541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GB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0187805-E190-4577-AF27-0F0E3DE4D435}"/>
              </a:ext>
            </a:extLst>
          </p:cNvPr>
          <p:cNvGrpSpPr/>
          <p:nvPr/>
        </p:nvGrpSpPr>
        <p:grpSpPr>
          <a:xfrm>
            <a:off x="57150" y="57150"/>
            <a:ext cx="12058649" cy="6724649"/>
            <a:chOff x="57150" y="57150"/>
            <a:chExt cx="12058649" cy="672464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36B599-CDFD-41F9-A452-7D30DE42E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0126" y="240994"/>
              <a:ext cx="969302" cy="919793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0D5408-25D0-43B0-A1A0-CD3B5CF23C29}"/>
                </a:ext>
              </a:extLst>
            </p:cNvPr>
            <p:cNvSpPr/>
            <p:nvPr/>
          </p:nvSpPr>
          <p:spPr>
            <a:xfrm>
              <a:off x="57150" y="57150"/>
              <a:ext cx="12058649" cy="6724649"/>
            </a:xfrm>
            <a:prstGeom prst="rect">
              <a:avLst/>
            </a:prstGeom>
            <a:noFill/>
            <a:ln w="1016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08DDF61-9876-4930-BAA4-ACBE3A919F8E}"/>
                </a:ext>
              </a:extLst>
            </p:cNvPr>
            <p:cNvSpPr/>
            <p:nvPr/>
          </p:nvSpPr>
          <p:spPr>
            <a:xfrm>
              <a:off x="132517" y="131870"/>
              <a:ext cx="11885577" cy="6550700"/>
            </a:xfrm>
            <a:prstGeom prst="rect">
              <a:avLst/>
            </a:prstGeom>
            <a:noFill/>
            <a:ln w="104775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1090C3F-D899-44E5-AD71-58A759660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962061" y="228872"/>
              <a:ext cx="972513" cy="91675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6D04041-FD69-4627-9D26-7323AF570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16" y="5691223"/>
              <a:ext cx="972514" cy="91675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56F4E90-0D5A-46C4-AA4B-340D5BD4B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985611" y="5677359"/>
              <a:ext cx="969303" cy="91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402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33758" y="177670"/>
            <a:ext cx="1719448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2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5975" y="352714"/>
            <a:ext cx="6074559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ছাত্র-ছাত্রীরা তিনটি দলে ভাগ হয়ে নিচের কাজটি সম্পন্ন করতে সহায়তা করব।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26537" y="1844024"/>
            <a:ext cx="10583561" cy="4098924"/>
            <a:chOff x="708553" y="1799780"/>
            <a:chExt cx="10583561" cy="4098924"/>
          </a:xfrm>
        </p:grpSpPr>
        <p:sp>
          <p:nvSpPr>
            <p:cNvPr id="4" name="Rectangle 3"/>
            <p:cNvSpPr/>
            <p:nvPr/>
          </p:nvSpPr>
          <p:spPr>
            <a:xfrm>
              <a:off x="711200" y="1799780"/>
              <a:ext cx="10580914" cy="68216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তথ্য সংরক্ষণ করার কয়েকটি প্রযুক্তির নাম লেখঃ-</a:t>
              </a:r>
              <a:endParaRPr lang="en-US" sz="36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10541" y="2484913"/>
              <a:ext cx="10580914" cy="682164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4400" b="1" dirty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১.</a:t>
              </a:r>
              <a:endParaRPr lang="en-US" sz="4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8558" y="3173344"/>
              <a:ext cx="10580914" cy="68216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4400" b="1" dirty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২.</a:t>
              </a:r>
              <a:endParaRPr lang="en-US" sz="4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8558" y="3855508"/>
              <a:ext cx="10580914" cy="682164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4400" b="1" dirty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৩.</a:t>
              </a:r>
              <a:endParaRPr lang="en-US" sz="4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08553" y="4534376"/>
              <a:ext cx="10580914" cy="68216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4400" b="1" dirty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৪.</a:t>
              </a:r>
              <a:endParaRPr lang="en-US" sz="4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08553" y="5216540"/>
              <a:ext cx="10580914" cy="682164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4400" b="1" dirty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৫.</a:t>
              </a:r>
              <a:endParaRPr lang="en-US" sz="4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B7E1DF-024D-44F9-A6E5-DEDEB0B18685}"/>
              </a:ext>
            </a:extLst>
          </p:cNvPr>
          <p:cNvGrpSpPr/>
          <p:nvPr/>
        </p:nvGrpSpPr>
        <p:grpSpPr>
          <a:xfrm>
            <a:off x="57150" y="57150"/>
            <a:ext cx="12058649" cy="6724649"/>
            <a:chOff x="57150" y="57150"/>
            <a:chExt cx="12058649" cy="672464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F894DA2-D119-41B2-A8E2-8394A7974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0126" y="240994"/>
              <a:ext cx="969302" cy="91979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E500D4F-09F3-401A-AB26-7EDC40A9BED5}"/>
                </a:ext>
              </a:extLst>
            </p:cNvPr>
            <p:cNvSpPr/>
            <p:nvPr/>
          </p:nvSpPr>
          <p:spPr>
            <a:xfrm>
              <a:off x="57150" y="57150"/>
              <a:ext cx="12058649" cy="6724649"/>
            </a:xfrm>
            <a:prstGeom prst="rect">
              <a:avLst/>
            </a:prstGeom>
            <a:noFill/>
            <a:ln w="1016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859FD8F-6C87-47D9-974D-BA146E36152A}"/>
                </a:ext>
              </a:extLst>
            </p:cNvPr>
            <p:cNvSpPr/>
            <p:nvPr/>
          </p:nvSpPr>
          <p:spPr>
            <a:xfrm>
              <a:off x="132517" y="131870"/>
              <a:ext cx="11885577" cy="6550700"/>
            </a:xfrm>
            <a:prstGeom prst="rect">
              <a:avLst/>
            </a:prstGeom>
            <a:noFill/>
            <a:ln w="104775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DD86768-5997-49FE-A52A-30090FAFC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962061" y="228872"/>
              <a:ext cx="972513" cy="91675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C7CA68D-3192-4D85-BF10-803C65DBD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16" y="5691223"/>
              <a:ext cx="972514" cy="91675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7019FB5-89DE-4766-9E23-4CC290BDD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985611" y="5677359"/>
              <a:ext cx="969303" cy="91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2797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B5A757-DB9F-4FF2-9052-D4A8221672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5" r="19923"/>
          <a:stretch/>
        </p:blipFill>
        <p:spPr>
          <a:xfrm>
            <a:off x="6986080" y="1740356"/>
            <a:ext cx="4368710" cy="4067476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F39620-B714-4520-954A-1B2FB6E5C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84" y="1798497"/>
            <a:ext cx="5542216" cy="37934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8002" y="5721756"/>
            <a:ext cx="4795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খুদে বার্তা (এসএমএস)</a:t>
            </a:r>
            <a:endParaRPr lang="en-US" sz="4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9138" y="5857703"/>
            <a:ext cx="4795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ফেই</a:t>
            </a:r>
            <a:r>
              <a:rPr lang="en-US" sz="4800" b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IN" sz="4800" b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</a:t>
            </a:r>
            <a:endParaRPr lang="en-US" sz="4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15ED1E1-6353-4385-845D-53F44EF970D8}"/>
              </a:ext>
            </a:extLst>
          </p:cNvPr>
          <p:cNvGrpSpPr/>
          <p:nvPr/>
        </p:nvGrpSpPr>
        <p:grpSpPr>
          <a:xfrm>
            <a:off x="57150" y="57150"/>
            <a:ext cx="12058649" cy="6724649"/>
            <a:chOff x="57150" y="57150"/>
            <a:chExt cx="12058649" cy="672464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9C49372-78B6-40D3-8D23-95352B30C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0126" y="240994"/>
              <a:ext cx="969302" cy="919793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4E2D0F0-6E9B-4B29-B5C5-3DFB984FDC71}"/>
                </a:ext>
              </a:extLst>
            </p:cNvPr>
            <p:cNvSpPr/>
            <p:nvPr/>
          </p:nvSpPr>
          <p:spPr>
            <a:xfrm>
              <a:off x="57150" y="57150"/>
              <a:ext cx="12058649" cy="6724649"/>
            </a:xfrm>
            <a:prstGeom prst="rect">
              <a:avLst/>
            </a:prstGeom>
            <a:noFill/>
            <a:ln w="1016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CF1E08-C1BF-4913-8C9B-7E15B46C89D2}"/>
                </a:ext>
              </a:extLst>
            </p:cNvPr>
            <p:cNvSpPr/>
            <p:nvPr/>
          </p:nvSpPr>
          <p:spPr>
            <a:xfrm>
              <a:off x="132517" y="131870"/>
              <a:ext cx="11885577" cy="6550700"/>
            </a:xfrm>
            <a:prstGeom prst="rect">
              <a:avLst/>
            </a:prstGeom>
            <a:noFill/>
            <a:ln w="104775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EFCED01-4CB8-4EC6-AB85-955C29785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962061" y="228872"/>
              <a:ext cx="972513" cy="91675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DA6E997-119D-4AAF-8962-C2EAAD126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16" y="5691223"/>
              <a:ext cx="972514" cy="91675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8BFFBAA-90A4-4652-9577-FE1B8E188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985611" y="5677359"/>
              <a:ext cx="969303" cy="919793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AD16459-2ABD-42FE-965E-B783AAA0F4E5}"/>
              </a:ext>
            </a:extLst>
          </p:cNvPr>
          <p:cNvSpPr txBox="1"/>
          <p:nvPr/>
        </p:nvSpPr>
        <p:spPr>
          <a:xfrm>
            <a:off x="3698174" y="437340"/>
            <a:ext cx="4795652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 কী কী দেখা যাচ্ছে?</a:t>
            </a:r>
            <a:endParaRPr lang="en-US" sz="4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1686E9-2DC8-42AC-B620-7C848D8747EC}"/>
              </a:ext>
            </a:extLst>
          </p:cNvPr>
          <p:cNvSpPr txBox="1"/>
          <p:nvPr/>
        </p:nvSpPr>
        <p:spPr>
          <a:xfrm>
            <a:off x="1144674" y="292031"/>
            <a:ext cx="10736825" cy="1015663"/>
          </a:xfrm>
          <a:prstGeom prst="rect">
            <a:avLst/>
          </a:prstGeom>
          <a:noFill/>
          <a:scene3d>
            <a:camera prst="orthographicFront"/>
            <a:lightRig rig="sunset" dir="t"/>
          </a:scene3d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তথ্য সংগ্রহ ও বিনিময় মাধ্যম।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37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8" grpId="0" animBg="1"/>
      <p:bldP spid="18" grpId="1" animBg="1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CA65A68-C707-4E11-B0E3-848C6C687F62}"/>
              </a:ext>
            </a:extLst>
          </p:cNvPr>
          <p:cNvGrpSpPr/>
          <p:nvPr/>
        </p:nvGrpSpPr>
        <p:grpSpPr>
          <a:xfrm>
            <a:off x="57150" y="57150"/>
            <a:ext cx="12058649" cy="6724649"/>
            <a:chOff x="57150" y="57150"/>
            <a:chExt cx="12058649" cy="672464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702C286-98CC-4E75-8AFE-330782DCD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0126" y="240994"/>
              <a:ext cx="969302" cy="919793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ADAA0A-8351-4B1D-B495-92A0F7B3C043}"/>
                </a:ext>
              </a:extLst>
            </p:cNvPr>
            <p:cNvSpPr/>
            <p:nvPr/>
          </p:nvSpPr>
          <p:spPr>
            <a:xfrm>
              <a:off x="57150" y="57150"/>
              <a:ext cx="12058649" cy="6724649"/>
            </a:xfrm>
            <a:prstGeom prst="rect">
              <a:avLst/>
            </a:prstGeom>
            <a:noFill/>
            <a:ln w="1016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9FFCEA2-BC57-4634-A9FA-B84695212FCC}"/>
                </a:ext>
              </a:extLst>
            </p:cNvPr>
            <p:cNvSpPr/>
            <p:nvPr/>
          </p:nvSpPr>
          <p:spPr>
            <a:xfrm>
              <a:off x="132517" y="131870"/>
              <a:ext cx="11885577" cy="6550700"/>
            </a:xfrm>
            <a:prstGeom prst="rect">
              <a:avLst/>
            </a:prstGeom>
            <a:noFill/>
            <a:ln w="104775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D77D8D7-72AD-490C-B4B8-7EA8FB930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962061" y="228872"/>
              <a:ext cx="972513" cy="91675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47CD72D-854A-4973-A37D-FDCE0DF48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16" y="5691223"/>
              <a:ext cx="972514" cy="91675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474216-4825-450D-87B8-572991BBE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985611" y="5677359"/>
              <a:ext cx="969303" cy="919793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0692421-9453-4929-A3E1-8AFEF4488D60}"/>
              </a:ext>
            </a:extLst>
          </p:cNvPr>
          <p:cNvSpPr txBox="1"/>
          <p:nvPr/>
        </p:nvSpPr>
        <p:spPr>
          <a:xfrm>
            <a:off x="3698174" y="437340"/>
            <a:ext cx="4795652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 কী কী দেখা যাচ্ছে?</a:t>
            </a:r>
            <a:endParaRPr lang="en-US" sz="4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A6EAB8-83E7-4E2E-99AA-B8897C0C858D}"/>
              </a:ext>
            </a:extLst>
          </p:cNvPr>
          <p:cNvSpPr txBox="1"/>
          <p:nvPr/>
        </p:nvSpPr>
        <p:spPr>
          <a:xfrm>
            <a:off x="1089557" y="332182"/>
            <a:ext cx="10266705" cy="1015663"/>
          </a:xfrm>
          <a:prstGeom prst="rect">
            <a:avLst/>
          </a:prstGeom>
          <a:noFill/>
          <a:scene3d>
            <a:camera prst="orthographicFront"/>
            <a:lightRig rig="sunset" dir="t"/>
          </a:scene3d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তথ্য সংগ্রহ ও বিনিময় মাধ্যম।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C18F8E4-9295-4E10-8DF9-D6C76A076C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922036"/>
              </p:ext>
            </p:extLst>
          </p:nvPr>
        </p:nvGraphicFramePr>
        <p:xfrm>
          <a:off x="1424392" y="1731393"/>
          <a:ext cx="3216950" cy="3865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Image" r:id="rId5" imgW="3403080" imgH="4088880" progId="Photoshop.Image.7">
                  <p:embed/>
                </p:oleObj>
              </mc:Choice>
              <mc:Fallback>
                <p:oleObj name="Image" r:id="rId5" imgW="3403080" imgH="4088880" progId="Photoshop.Image.7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C18F8E4-9295-4E10-8DF9-D6C76A076C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24392" y="1731393"/>
                        <a:ext cx="3216950" cy="3865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4816394F-1D83-4CB7-A901-6A897459DC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781" y="1896788"/>
            <a:ext cx="5132554" cy="369515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1394101-FD17-4AFF-9661-F14668807AFE}"/>
              </a:ext>
            </a:extLst>
          </p:cNvPr>
          <p:cNvSpPr txBox="1"/>
          <p:nvPr/>
        </p:nvSpPr>
        <p:spPr>
          <a:xfrm>
            <a:off x="7242885" y="5650949"/>
            <a:ext cx="3154161" cy="923330"/>
          </a:xfrm>
          <a:prstGeom prst="rect">
            <a:avLst/>
          </a:prstGeom>
          <a:noFill/>
          <a:scene3d>
            <a:camera prst="orthographicFront"/>
            <a:lightRig rig="sunset" dir="t"/>
          </a:scene3d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চিঠি লিখে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3D08D7-3082-40E0-AC09-784C6461B2F4}"/>
              </a:ext>
            </a:extLst>
          </p:cNvPr>
          <p:cNvSpPr txBox="1"/>
          <p:nvPr/>
        </p:nvSpPr>
        <p:spPr>
          <a:xfrm>
            <a:off x="2144863" y="5603389"/>
            <a:ext cx="1776008" cy="923330"/>
          </a:xfrm>
          <a:prstGeom prst="rect">
            <a:avLst/>
          </a:prstGeom>
          <a:noFill/>
          <a:scene3d>
            <a:camera prst="orthographicFront"/>
            <a:lightRig rig="sunset" dir="t"/>
          </a:scene3d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টুইটার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37847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751948-D521-4205-BE05-447D58796E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31" y="1891626"/>
            <a:ext cx="3986074" cy="3340930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7ACC0A1-73E4-47F8-A48C-CAB43EB37D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584247"/>
              </p:ext>
            </p:extLst>
          </p:nvPr>
        </p:nvGraphicFramePr>
        <p:xfrm>
          <a:off x="713742" y="2277396"/>
          <a:ext cx="4410703" cy="3117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Image" r:id="rId5" imgW="3377520" imgH="2387160" progId="Photoshop.Image.7">
                  <p:embed/>
                </p:oleObj>
              </mc:Choice>
              <mc:Fallback>
                <p:oleObj name="Image" r:id="rId5" imgW="3377520" imgH="2387160" progId="Photoshop.Image.7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7ACC0A1-73E4-47F8-A48C-CAB43EB37D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3742" y="2277396"/>
                        <a:ext cx="4410703" cy="3117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E42C0774-1DB8-4D8D-85C6-CD4132354000}"/>
              </a:ext>
            </a:extLst>
          </p:cNvPr>
          <p:cNvGrpSpPr/>
          <p:nvPr/>
        </p:nvGrpSpPr>
        <p:grpSpPr>
          <a:xfrm>
            <a:off x="57150" y="57150"/>
            <a:ext cx="12058649" cy="6724649"/>
            <a:chOff x="57150" y="57150"/>
            <a:chExt cx="12058649" cy="672464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CAFCC2B-5A76-4055-9D89-49717819A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0126" y="240994"/>
              <a:ext cx="969302" cy="919793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7C452C-57EF-4E61-8791-635CCF13DA89}"/>
                </a:ext>
              </a:extLst>
            </p:cNvPr>
            <p:cNvSpPr/>
            <p:nvPr/>
          </p:nvSpPr>
          <p:spPr>
            <a:xfrm>
              <a:off x="57150" y="57150"/>
              <a:ext cx="12058649" cy="6724649"/>
            </a:xfrm>
            <a:prstGeom prst="rect">
              <a:avLst/>
            </a:prstGeom>
            <a:noFill/>
            <a:ln w="1016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F488054-9966-41B4-9FF6-B8ECAA8F5ECD}"/>
                </a:ext>
              </a:extLst>
            </p:cNvPr>
            <p:cNvSpPr/>
            <p:nvPr/>
          </p:nvSpPr>
          <p:spPr>
            <a:xfrm>
              <a:off x="132517" y="131870"/>
              <a:ext cx="11885577" cy="6550700"/>
            </a:xfrm>
            <a:prstGeom prst="rect">
              <a:avLst/>
            </a:prstGeom>
            <a:noFill/>
            <a:ln w="104775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083B0BD-BFF6-4637-82DC-88F850E3B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962061" y="228872"/>
              <a:ext cx="972513" cy="91675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511710F-1F5C-40A2-999E-379CE41B9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16" y="5691223"/>
              <a:ext cx="972514" cy="91675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A575072-3B23-4F12-9738-B9886DBC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985611" y="5677359"/>
              <a:ext cx="969303" cy="919793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D8ADE89-85F7-466F-AB08-3C348A76A180}"/>
              </a:ext>
            </a:extLst>
          </p:cNvPr>
          <p:cNvSpPr txBox="1"/>
          <p:nvPr/>
        </p:nvSpPr>
        <p:spPr>
          <a:xfrm>
            <a:off x="3698174" y="437340"/>
            <a:ext cx="4795652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 কী কী দেখা যাচ্ছে?</a:t>
            </a:r>
            <a:endParaRPr lang="en-US" sz="4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56FC8B-FB4B-4095-8C37-E16AE555A362}"/>
              </a:ext>
            </a:extLst>
          </p:cNvPr>
          <p:cNvSpPr txBox="1"/>
          <p:nvPr/>
        </p:nvSpPr>
        <p:spPr>
          <a:xfrm>
            <a:off x="965504" y="257126"/>
            <a:ext cx="10736825" cy="1015663"/>
          </a:xfrm>
          <a:prstGeom prst="rect">
            <a:avLst/>
          </a:prstGeom>
          <a:noFill/>
          <a:scene3d>
            <a:camera prst="orthographicFront"/>
            <a:lightRig rig="sunset" dir="t"/>
          </a:scene3d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তথ্য সংগ্রহ ও বিনিময় মাধ্যম।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F12FC7-154E-4F35-8B5B-C4B87062C56B}"/>
              </a:ext>
            </a:extLst>
          </p:cNvPr>
          <p:cNvSpPr txBox="1"/>
          <p:nvPr/>
        </p:nvSpPr>
        <p:spPr>
          <a:xfrm>
            <a:off x="1611419" y="5390687"/>
            <a:ext cx="2722105" cy="923330"/>
          </a:xfrm>
          <a:prstGeom prst="rect">
            <a:avLst/>
          </a:prstGeom>
          <a:noFill/>
          <a:scene3d>
            <a:camera prst="orthographicFront"/>
            <a:lightRig rig="sunset" dir="t"/>
          </a:scene3d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EB9B4F-7039-4E6A-884F-5C48BA9D3DF0}"/>
              </a:ext>
            </a:extLst>
          </p:cNvPr>
          <p:cNvSpPr txBox="1"/>
          <p:nvPr/>
        </p:nvSpPr>
        <p:spPr>
          <a:xfrm>
            <a:off x="8268032" y="5471543"/>
            <a:ext cx="2722103" cy="923330"/>
          </a:xfrm>
          <a:prstGeom prst="rect">
            <a:avLst/>
          </a:prstGeom>
          <a:noFill/>
          <a:scene3d>
            <a:camera prst="orthographicFront"/>
            <a:lightRig rig="sunset" dir="t"/>
          </a:scene3d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37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37" y="1851660"/>
            <a:ext cx="5140041" cy="3524960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12B1EC3-923F-4CF9-A9D5-7AA87D445BC4}"/>
              </a:ext>
            </a:extLst>
          </p:cNvPr>
          <p:cNvGrpSpPr/>
          <p:nvPr/>
        </p:nvGrpSpPr>
        <p:grpSpPr>
          <a:xfrm>
            <a:off x="57150" y="57150"/>
            <a:ext cx="12058649" cy="6724649"/>
            <a:chOff x="57150" y="57150"/>
            <a:chExt cx="12058649" cy="672464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89CE0E0-2728-46F2-8E09-D06EADA04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0126" y="240994"/>
              <a:ext cx="969302" cy="91979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F4B5E6-322F-4906-89B6-C315ABFD7EBB}"/>
                </a:ext>
              </a:extLst>
            </p:cNvPr>
            <p:cNvSpPr/>
            <p:nvPr/>
          </p:nvSpPr>
          <p:spPr>
            <a:xfrm>
              <a:off x="57150" y="57150"/>
              <a:ext cx="12058649" cy="6724649"/>
            </a:xfrm>
            <a:prstGeom prst="rect">
              <a:avLst/>
            </a:prstGeom>
            <a:noFill/>
            <a:ln w="1016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74B5A74-F039-4741-9DFC-49BAA98ADEB9}"/>
                </a:ext>
              </a:extLst>
            </p:cNvPr>
            <p:cNvSpPr/>
            <p:nvPr/>
          </p:nvSpPr>
          <p:spPr>
            <a:xfrm>
              <a:off x="132517" y="131870"/>
              <a:ext cx="11885577" cy="6550700"/>
            </a:xfrm>
            <a:prstGeom prst="rect">
              <a:avLst/>
            </a:prstGeom>
            <a:noFill/>
            <a:ln w="104775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EEA36AA-AE80-4799-A2B0-EE4B5BA92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962061" y="228872"/>
              <a:ext cx="972513" cy="91675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45F27DE-AA2B-4142-813B-2111E581A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16" y="5691223"/>
              <a:ext cx="972514" cy="91675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7495D73-F9C4-475D-91AC-90B4F2D9A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985611" y="5677359"/>
              <a:ext cx="969303" cy="919793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52E1288-5CE1-4FD5-9DCE-FC3AA5BFC0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3533">
            <a:off x="882691" y="1428750"/>
            <a:ext cx="4173794" cy="40005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8BCDEED-C59C-4408-8493-33EAC4ABFFBE}"/>
              </a:ext>
            </a:extLst>
          </p:cNvPr>
          <p:cNvSpPr txBox="1"/>
          <p:nvPr/>
        </p:nvSpPr>
        <p:spPr>
          <a:xfrm>
            <a:off x="3812474" y="300180"/>
            <a:ext cx="4795652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 কী কী দেখা যাচ্ছে?</a:t>
            </a:r>
            <a:endParaRPr lang="en-US" sz="4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0CD852-33C9-4BD7-89FC-6AA5BE16AAFE}"/>
              </a:ext>
            </a:extLst>
          </p:cNvPr>
          <p:cNvSpPr txBox="1"/>
          <p:nvPr/>
        </p:nvSpPr>
        <p:spPr>
          <a:xfrm>
            <a:off x="1552685" y="315985"/>
            <a:ext cx="9226874" cy="830997"/>
          </a:xfrm>
          <a:prstGeom prst="rect">
            <a:avLst/>
          </a:prstGeom>
          <a:noFill/>
          <a:scene3d>
            <a:camera prst="orthographicFront"/>
            <a:lightRig rig="sunset" dir="t"/>
          </a:scene3d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তথ্য  বিনিময়ের মাধ্যম বা প্রক্রিয়া।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833B5C-0C90-4A32-847E-748BFD840223}"/>
              </a:ext>
            </a:extLst>
          </p:cNvPr>
          <p:cNvSpPr txBox="1"/>
          <p:nvPr/>
        </p:nvSpPr>
        <p:spPr>
          <a:xfrm>
            <a:off x="6220464" y="5447117"/>
            <a:ext cx="5140040" cy="923330"/>
          </a:xfrm>
          <a:prstGeom prst="rect">
            <a:avLst/>
          </a:prstGeom>
          <a:noFill/>
          <a:scene3d>
            <a:camera prst="orthographicFront"/>
            <a:lightRig rig="sunset" dir="t"/>
          </a:scene3d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অন্যের সাথে কথা বলা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B3FC1E-09F5-4EB4-B085-0DE6B9A9FA13}"/>
              </a:ext>
            </a:extLst>
          </p:cNvPr>
          <p:cNvSpPr txBox="1"/>
          <p:nvPr/>
        </p:nvSpPr>
        <p:spPr>
          <a:xfrm>
            <a:off x="1552685" y="5447117"/>
            <a:ext cx="5140040" cy="923330"/>
          </a:xfrm>
          <a:prstGeom prst="rect">
            <a:avLst/>
          </a:prstGeom>
          <a:noFill/>
          <a:scene3d>
            <a:camera prst="orthographicFront"/>
            <a:lightRig rig="sunset" dir="t"/>
          </a:scene3d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চিঠি লিখে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58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/>
      <p:bldP spid="21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3930" y="619435"/>
            <a:ext cx="2606982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812763" y="619435"/>
            <a:ext cx="6623501" cy="5525726"/>
            <a:chOff x="4698005" y="443346"/>
            <a:chExt cx="6995231" cy="5805051"/>
          </a:xfrm>
        </p:grpSpPr>
        <p:grpSp>
          <p:nvGrpSpPr>
            <p:cNvPr id="5" name="Group 4"/>
            <p:cNvGrpSpPr/>
            <p:nvPr/>
          </p:nvGrpSpPr>
          <p:grpSpPr>
            <a:xfrm>
              <a:off x="4698005" y="443346"/>
              <a:ext cx="6995231" cy="5805051"/>
              <a:chOff x="4698005" y="443346"/>
              <a:chExt cx="6995231" cy="5805051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4698440" y="443346"/>
                <a:ext cx="6994796" cy="423024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2400" b="1" dirty="0">
                    <a:ln w="17780" cmpd="sng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solidFill>
                      <a:sysClr val="windowText" lastClr="000000"/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তথ্য সংগ্রহ ফরম</a:t>
                </a:r>
                <a:endParaRPr lang="en-US" sz="2400" b="1" dirty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698005" y="866369"/>
                <a:ext cx="6994795" cy="5382028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 dirty="0">
                  <a:ln w="17780" cmpd="sng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3" name="Rounded Rectangle 2"/>
            <p:cNvSpPr/>
            <p:nvPr/>
          </p:nvSpPr>
          <p:spPr>
            <a:xfrm>
              <a:off x="5514109" y="1427018"/>
              <a:ext cx="5209309" cy="3394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যেমন- আবহাওয়ার খবর, খেলাধুলার খবর ইত্যাদি।</a:t>
              </a:r>
              <a:endPara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361703" y="1828785"/>
              <a:ext cx="5209309" cy="339436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খ. যেভাবে তথ্য সংগ্রহ করব(উপায়)-</a:t>
              </a:r>
              <a:endPara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472542" y="2202206"/>
              <a:ext cx="5209309" cy="33943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347848" y="2651825"/>
              <a:ext cx="5209309" cy="339436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গ. যেখান থেকে তথ্য সংগ্রহ করব (উৎস)-</a:t>
              </a:r>
              <a:endPara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500253" y="2991261"/>
              <a:ext cx="5209309" cy="3394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347848" y="3428342"/>
              <a:ext cx="5209309" cy="284676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ঘ. সংগৃহীত তথ্য-</a:t>
              </a:r>
              <a:endPara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5320145" y="880226"/>
              <a:ext cx="5209309" cy="463666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ক. যে ধরণের তথ্য সংগ্রহ করব-</a:t>
              </a:r>
              <a:endPara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472541" y="3906982"/>
              <a:ext cx="5209309" cy="199505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426447" y="4457837"/>
            <a:ext cx="4017818" cy="10834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শিক্ষার্থীদের ৩ টি দলে ভাগ করে পাশে দেখানো ছকের মত তথ্য সংগ্রহ করে দলে আলোচনা করতে সহযোগীতা করব।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CA68CC8-F3EA-4228-8BB5-8FB2A9E3E420}"/>
              </a:ext>
            </a:extLst>
          </p:cNvPr>
          <p:cNvGrpSpPr/>
          <p:nvPr/>
        </p:nvGrpSpPr>
        <p:grpSpPr>
          <a:xfrm>
            <a:off x="57150" y="57150"/>
            <a:ext cx="12058649" cy="6724649"/>
            <a:chOff x="57150" y="57150"/>
            <a:chExt cx="12058649" cy="672464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AFD193C-0FC8-4AA2-B8D9-14A78C487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0126" y="240994"/>
              <a:ext cx="969302" cy="919793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148C678-8266-4ECA-8BF2-C199E0682273}"/>
                </a:ext>
              </a:extLst>
            </p:cNvPr>
            <p:cNvSpPr/>
            <p:nvPr/>
          </p:nvSpPr>
          <p:spPr>
            <a:xfrm>
              <a:off x="57150" y="57150"/>
              <a:ext cx="12058649" cy="6724649"/>
            </a:xfrm>
            <a:prstGeom prst="rect">
              <a:avLst/>
            </a:prstGeom>
            <a:noFill/>
            <a:ln w="1016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C5CDEDD-FC28-41FD-B0F0-8FDE03F799FE}"/>
                </a:ext>
              </a:extLst>
            </p:cNvPr>
            <p:cNvSpPr/>
            <p:nvPr/>
          </p:nvSpPr>
          <p:spPr>
            <a:xfrm>
              <a:off x="132517" y="131870"/>
              <a:ext cx="11885577" cy="6550700"/>
            </a:xfrm>
            <a:prstGeom prst="rect">
              <a:avLst/>
            </a:prstGeom>
            <a:noFill/>
            <a:ln w="104775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8B28187-DE79-411A-A776-148E30E62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962061" y="228872"/>
              <a:ext cx="972513" cy="91675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DBF8645-A0B2-4094-8B99-8D28797D9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16" y="5691223"/>
              <a:ext cx="972514" cy="91675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2F95B9F-71CB-4E0B-93B4-148C50581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985611" y="5677359"/>
              <a:ext cx="969303" cy="919793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30C3826-E2C7-4FBC-8606-5DDCE999CD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87" y="1817708"/>
            <a:ext cx="3247064" cy="229758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578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14BE7D4E-1F59-4130-B3C4-73E508AE73AA}"/>
              </a:ext>
            </a:extLst>
          </p:cNvPr>
          <p:cNvSpPr txBox="1"/>
          <p:nvPr/>
        </p:nvSpPr>
        <p:spPr>
          <a:xfrm>
            <a:off x="926003" y="1260262"/>
            <a:ext cx="4376511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900829" y="2908413"/>
            <a:ext cx="4426859" cy="193899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৭০ নং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মনযোগ সহকারে পড়।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1289"/>
            <a:ext cx="4307112" cy="5951862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BE98DE4-FE76-4B28-8272-A7632156B6C7}"/>
              </a:ext>
            </a:extLst>
          </p:cNvPr>
          <p:cNvGrpSpPr/>
          <p:nvPr/>
        </p:nvGrpSpPr>
        <p:grpSpPr>
          <a:xfrm>
            <a:off x="57150" y="57150"/>
            <a:ext cx="12058649" cy="6724649"/>
            <a:chOff x="57150" y="57150"/>
            <a:chExt cx="12058649" cy="672464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1387E40-7F78-4D41-A974-70DC6985E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0126" y="240994"/>
              <a:ext cx="969302" cy="91979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47D093F-4C43-4EB0-BFE2-9343761944CB}"/>
                </a:ext>
              </a:extLst>
            </p:cNvPr>
            <p:cNvSpPr/>
            <p:nvPr/>
          </p:nvSpPr>
          <p:spPr>
            <a:xfrm>
              <a:off x="57150" y="57150"/>
              <a:ext cx="12058649" cy="6724649"/>
            </a:xfrm>
            <a:prstGeom prst="rect">
              <a:avLst/>
            </a:prstGeom>
            <a:noFill/>
            <a:ln w="1016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70D78ED-8607-4F00-9A52-F4B4E6302DD8}"/>
                </a:ext>
              </a:extLst>
            </p:cNvPr>
            <p:cNvSpPr/>
            <p:nvPr/>
          </p:nvSpPr>
          <p:spPr>
            <a:xfrm>
              <a:off x="132517" y="131870"/>
              <a:ext cx="11885577" cy="6550700"/>
            </a:xfrm>
            <a:prstGeom prst="rect">
              <a:avLst/>
            </a:prstGeom>
            <a:noFill/>
            <a:ln w="104775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C72A19E-E7AD-4547-A691-38320902A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962061" y="228872"/>
              <a:ext cx="972513" cy="91675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B955B0-52E5-46D5-A6F0-6E3D2B367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16" y="5691223"/>
              <a:ext cx="972514" cy="9167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48D639C-9125-462A-BA9F-459D19B6B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985611" y="5677359"/>
              <a:ext cx="969303" cy="91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886858" y="270717"/>
            <a:ext cx="1719448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762" y="1228183"/>
            <a:ext cx="112637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শিপন তার বিদেশি এক বন্ধুকে একটি ডকুমেন্ট পাঠাতে ইচ্ছা প্রকাশ করল। এক্ষেত্রে নিচের কোন মাধ্যমটি ব্যবহার করলে সবচেয়ে ভাল হবে।</a:t>
            </a:r>
            <a:endParaRPr lang="en-US" sz="32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0509" y="450870"/>
            <a:ext cx="543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উত্তরটি খাতায় লিখঃ-</a:t>
            </a:r>
            <a:endParaRPr lang="en-US" sz="4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0544" y="2411724"/>
            <a:ext cx="455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চিঠি</a:t>
            </a:r>
            <a:endParaRPr lang="en-US" sz="32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199" y="2351567"/>
            <a:ext cx="4378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ই-কমার্স</a:t>
            </a:r>
            <a:endParaRPr lang="en-US" sz="32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399" y="3082406"/>
            <a:ext cx="4544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ই-মেইল</a:t>
            </a:r>
            <a:endParaRPr lang="en-US" sz="32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199" y="3005425"/>
            <a:ext cx="4488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এমএমএস</a:t>
            </a:r>
            <a:endParaRPr lang="en-US" sz="32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4178" y="3609501"/>
            <a:ext cx="112637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আজ জনির প্রাথমিক শিক্ষা সমাপনী পরীক্ষার ফলাফল প্রকাশিত হয়েছে। সে কোন মাধ্যমটি ব্যবহার করে ঘরে বসেই ফলাফল পেতে পারে?</a:t>
            </a:r>
            <a:endParaRPr lang="en-US" sz="32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2104" y="4614664"/>
            <a:ext cx="455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ফ্যাক্স</a:t>
            </a:r>
            <a:endParaRPr lang="en-US" sz="32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32759" y="4554507"/>
            <a:ext cx="4378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রেডিও</a:t>
            </a:r>
            <a:endParaRPr lang="en-US" sz="32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5959" y="5285346"/>
            <a:ext cx="4544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(গ)টেলিভিশন</a:t>
            </a:r>
            <a:endParaRPr lang="en-US" sz="32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32759" y="5208365"/>
            <a:ext cx="4488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ইন্টারনেট</a:t>
            </a:r>
            <a:endParaRPr lang="en-US" sz="32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314F76-0B6B-48D2-9719-C293534BB086}"/>
              </a:ext>
            </a:extLst>
          </p:cNvPr>
          <p:cNvGrpSpPr/>
          <p:nvPr/>
        </p:nvGrpSpPr>
        <p:grpSpPr>
          <a:xfrm>
            <a:off x="57150" y="57150"/>
            <a:ext cx="12058649" cy="6724649"/>
            <a:chOff x="57150" y="57150"/>
            <a:chExt cx="12058649" cy="672464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D424807-9D3E-40E0-B93A-627A61750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0126" y="240994"/>
              <a:ext cx="969302" cy="919793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56B3E27-976C-4F2C-9D99-4D08F1CA6C47}"/>
                </a:ext>
              </a:extLst>
            </p:cNvPr>
            <p:cNvSpPr/>
            <p:nvPr/>
          </p:nvSpPr>
          <p:spPr>
            <a:xfrm>
              <a:off x="57150" y="57150"/>
              <a:ext cx="12058649" cy="6724649"/>
            </a:xfrm>
            <a:prstGeom prst="rect">
              <a:avLst/>
            </a:prstGeom>
            <a:noFill/>
            <a:ln w="1016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BC9A1CE-E320-4E19-B2DB-7EC3566A2E36}"/>
                </a:ext>
              </a:extLst>
            </p:cNvPr>
            <p:cNvSpPr/>
            <p:nvPr/>
          </p:nvSpPr>
          <p:spPr>
            <a:xfrm>
              <a:off x="132517" y="131870"/>
              <a:ext cx="11885577" cy="6550700"/>
            </a:xfrm>
            <a:prstGeom prst="rect">
              <a:avLst/>
            </a:prstGeom>
            <a:noFill/>
            <a:ln w="104775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307B85F-78E5-48C6-9AC9-7E698C795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962061" y="228872"/>
              <a:ext cx="972513" cy="91675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EA5D4AE-26D4-4562-944B-D2EBC5275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16" y="5691223"/>
              <a:ext cx="972514" cy="916757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535553C-6BC2-4FA5-9F8F-38AB347F5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985611" y="5677359"/>
              <a:ext cx="969303" cy="91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597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8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8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9" grpId="0"/>
      <p:bldP spid="12" grpId="0"/>
      <p:bldP spid="12" grpId="1"/>
      <p:bldP spid="15" grpId="0"/>
      <p:bldP spid="15" grpId="1"/>
      <p:bldP spid="16" grpId="0"/>
      <p:bldP spid="17" grpId="0"/>
      <p:bldP spid="17" grpId="1"/>
      <p:bldP spid="18" grpId="0"/>
      <p:bldP spid="19" grpId="0"/>
      <p:bldP spid="19" grpId="1"/>
      <p:bldP spid="20" grpId="0"/>
      <p:bldP spid="20" grpId="1"/>
      <p:bldP spid="21" grpId="0"/>
      <p:bldP spid="21" grpId="1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56025" y="1416175"/>
            <a:ext cx="6026727" cy="8309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প্রশ্নগুলোর উত্তর খাতায় লিখঃ-</a:t>
            </a:r>
            <a:endParaRPr lang="en-US" sz="4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77394" y="4187124"/>
            <a:ext cx="11263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bn-IN" sz="4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 ব্যবহৃত তিনটি সার্চ ইঞ্জিনের নাম লেখ।</a:t>
            </a:r>
            <a:endParaRPr lang="en-US" sz="40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77394" y="2704607"/>
            <a:ext cx="11263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bn-IN" sz="4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বলতে কী বুঝ?</a:t>
            </a:r>
            <a:endParaRPr lang="en-US" sz="40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77394" y="3422620"/>
            <a:ext cx="11263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bn-IN" sz="4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সংরক্ষণের ২ টি গুরুত্ব লেখ।</a:t>
            </a:r>
            <a:endParaRPr lang="en-US" sz="40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9E35C65-5165-4DDA-B7DC-95113D608730}"/>
              </a:ext>
            </a:extLst>
          </p:cNvPr>
          <p:cNvGrpSpPr/>
          <p:nvPr/>
        </p:nvGrpSpPr>
        <p:grpSpPr>
          <a:xfrm>
            <a:off x="57150" y="57150"/>
            <a:ext cx="12058649" cy="6724649"/>
            <a:chOff x="57150" y="57150"/>
            <a:chExt cx="12058649" cy="672464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52A8ACC-F37B-4BAD-B72C-492F28CF6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0126" y="240994"/>
              <a:ext cx="969302" cy="91979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4121CA6-D7DB-4AE7-89E3-D2402BCE32E9}"/>
                </a:ext>
              </a:extLst>
            </p:cNvPr>
            <p:cNvSpPr/>
            <p:nvPr/>
          </p:nvSpPr>
          <p:spPr>
            <a:xfrm>
              <a:off x="57150" y="57150"/>
              <a:ext cx="12058649" cy="6724649"/>
            </a:xfrm>
            <a:prstGeom prst="rect">
              <a:avLst/>
            </a:prstGeom>
            <a:noFill/>
            <a:ln w="1016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C859FA-5C69-4045-B468-30CD4895461D}"/>
                </a:ext>
              </a:extLst>
            </p:cNvPr>
            <p:cNvSpPr/>
            <p:nvPr/>
          </p:nvSpPr>
          <p:spPr>
            <a:xfrm>
              <a:off x="132517" y="131870"/>
              <a:ext cx="11885577" cy="6550700"/>
            </a:xfrm>
            <a:prstGeom prst="rect">
              <a:avLst/>
            </a:prstGeom>
            <a:noFill/>
            <a:ln w="104775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C9ACECD-28FE-4016-902C-EA67A1AAD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962061" y="228872"/>
              <a:ext cx="972513" cy="91675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C600E3F-93CB-4279-91C6-33A306491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16" y="5691223"/>
              <a:ext cx="972514" cy="91675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178E620-4AE3-4FDE-A0ED-5EA902CAA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985611" y="5677359"/>
              <a:ext cx="969303" cy="919793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CF155D1-BADD-47B8-B0D2-D4C2728E5551}"/>
              </a:ext>
            </a:extLst>
          </p:cNvPr>
          <p:cNvSpPr txBox="1"/>
          <p:nvPr/>
        </p:nvSpPr>
        <p:spPr>
          <a:xfrm>
            <a:off x="8886858" y="270717"/>
            <a:ext cx="1719448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78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/>
      <p:bldP spid="23" grpId="0"/>
      <p:bldP spid="24" grpId="0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06138" y="3221919"/>
            <a:ext cx="102523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একজন বন্ধু জাপানে থাকে। তুমি তার সাথে তথ্য বিনিময় করতে চাও। কোন কোন উপায়ে তুমি তার সাথে তথ্য বিনিময় করতে পার? এর জন্য তোমার কী কী প্রযুক্তির দরকার হবে ? লেখ।</a:t>
            </a:r>
            <a:endParaRPr lang="en-US" sz="4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93FED3-6271-409E-9C68-8F49E2CCD7EF}"/>
              </a:ext>
            </a:extLst>
          </p:cNvPr>
          <p:cNvGrpSpPr/>
          <p:nvPr/>
        </p:nvGrpSpPr>
        <p:grpSpPr>
          <a:xfrm>
            <a:off x="57150" y="57150"/>
            <a:ext cx="12058649" cy="6724649"/>
            <a:chOff x="57150" y="57150"/>
            <a:chExt cx="12058649" cy="672464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DBB8E5D-81B4-4658-B375-9F41FF05D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0126" y="240994"/>
              <a:ext cx="969302" cy="91979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C40239E-AC44-49A6-9A09-9F150F3FB025}"/>
                </a:ext>
              </a:extLst>
            </p:cNvPr>
            <p:cNvSpPr/>
            <p:nvPr/>
          </p:nvSpPr>
          <p:spPr>
            <a:xfrm>
              <a:off x="57150" y="57150"/>
              <a:ext cx="12058649" cy="6724649"/>
            </a:xfrm>
            <a:prstGeom prst="rect">
              <a:avLst/>
            </a:prstGeom>
            <a:noFill/>
            <a:ln w="1016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DBDD2D6-1ECF-441F-9421-4E502D8014AC}"/>
                </a:ext>
              </a:extLst>
            </p:cNvPr>
            <p:cNvSpPr/>
            <p:nvPr/>
          </p:nvSpPr>
          <p:spPr>
            <a:xfrm>
              <a:off x="132517" y="131870"/>
              <a:ext cx="11885577" cy="6550700"/>
            </a:xfrm>
            <a:prstGeom prst="rect">
              <a:avLst/>
            </a:prstGeom>
            <a:noFill/>
            <a:ln w="104775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5961BE0-7460-4D1D-AEEA-3770B3162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962061" y="228872"/>
              <a:ext cx="972513" cy="91675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D537131-8DB4-4E8E-94A9-28A797ABC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16" y="5691223"/>
              <a:ext cx="972514" cy="91675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40E593C-9DC9-4EBC-AFEE-FA696B188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985611" y="5677359"/>
              <a:ext cx="969303" cy="919793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46B1CFC-F0D3-4CD5-9DB5-1B418FB3A571}"/>
              </a:ext>
            </a:extLst>
          </p:cNvPr>
          <p:cNvSpPr txBox="1"/>
          <p:nvPr/>
        </p:nvSpPr>
        <p:spPr>
          <a:xfrm>
            <a:off x="5198134" y="1144094"/>
            <a:ext cx="3108226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37699AE-CFF7-48D8-AA2F-BF4CD98BF5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20" b="100000" l="0" r="98857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944" y="117029"/>
            <a:ext cx="2721823" cy="219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5C8B723-0230-41B7-BE27-9A8FE5D7F1FB}"/>
              </a:ext>
            </a:extLst>
          </p:cNvPr>
          <p:cNvGrpSpPr/>
          <p:nvPr/>
        </p:nvGrpSpPr>
        <p:grpSpPr>
          <a:xfrm>
            <a:off x="1522227" y="459659"/>
            <a:ext cx="4531140" cy="916757"/>
            <a:chOff x="3486150" y="413950"/>
            <a:chExt cx="4493381" cy="917738"/>
          </a:xfrm>
        </p:grpSpPr>
        <p:sp>
          <p:nvSpPr>
            <p:cNvPr id="3" name="Down Ribbon 2"/>
            <p:cNvSpPr/>
            <p:nvPr/>
          </p:nvSpPr>
          <p:spPr>
            <a:xfrm>
              <a:off x="3486150" y="413950"/>
              <a:ext cx="4493381" cy="917738"/>
            </a:xfrm>
            <a:prstGeom prst="ribbon">
              <a:avLst>
                <a:gd name="adj1" fmla="val 16667"/>
                <a:gd name="adj2" fmla="val 71802"/>
              </a:avLst>
            </a:prstGeom>
            <a:solidFill>
              <a:srgbClr val="FFFF00"/>
            </a:solidFill>
            <a:ln w="38100">
              <a:solidFill>
                <a:srgbClr val="FF0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6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227051" y="642597"/>
              <a:ext cx="2598110" cy="601224"/>
            </a:xfrm>
            <a:prstGeom prst="rect">
              <a:avLst/>
            </a:prstGeom>
            <a:solidFill>
              <a:srgbClr val="FFFF00"/>
            </a:solidFill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44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GB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04A25FC-AE90-482B-A8C9-C4D80B400D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627739"/>
              </p:ext>
            </p:extLst>
          </p:nvPr>
        </p:nvGraphicFramePr>
        <p:xfrm>
          <a:off x="7177668" y="630913"/>
          <a:ext cx="4243360" cy="546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" r:id="rId3" imgW="6018840" imgH="7161840" progId="Photoshop.Image.7">
                  <p:embed/>
                </p:oleObj>
              </mc:Choice>
              <mc:Fallback>
                <p:oleObj name="Image" r:id="rId3" imgW="6018840" imgH="7161840" progId="Photoshop.Image.7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504A25FC-AE90-482B-A8C9-C4D80B400D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77668" y="630913"/>
                        <a:ext cx="4243360" cy="5465088"/>
                      </a:xfrm>
                      <a:prstGeom prst="rect">
                        <a:avLst/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EB3C6F61-5F23-4834-8313-8F0E9329FA19}"/>
              </a:ext>
            </a:extLst>
          </p:cNvPr>
          <p:cNvGrpSpPr/>
          <p:nvPr/>
        </p:nvGrpSpPr>
        <p:grpSpPr>
          <a:xfrm>
            <a:off x="57150" y="57150"/>
            <a:ext cx="12058649" cy="6724649"/>
            <a:chOff x="57150" y="57150"/>
            <a:chExt cx="12058649" cy="6724649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6E63CF8-6281-4ED9-B0AE-AEFC688C2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0126" y="240994"/>
              <a:ext cx="969302" cy="919793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A276EEC-6085-428F-8F0D-ACFDF07F820D}"/>
                </a:ext>
              </a:extLst>
            </p:cNvPr>
            <p:cNvSpPr/>
            <p:nvPr/>
          </p:nvSpPr>
          <p:spPr>
            <a:xfrm>
              <a:off x="57150" y="57150"/>
              <a:ext cx="12058649" cy="6724649"/>
            </a:xfrm>
            <a:prstGeom prst="rect">
              <a:avLst/>
            </a:prstGeom>
            <a:noFill/>
            <a:ln w="1016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AA95648-6C27-4D62-B1B8-FF31E732441F}"/>
                </a:ext>
              </a:extLst>
            </p:cNvPr>
            <p:cNvSpPr/>
            <p:nvPr/>
          </p:nvSpPr>
          <p:spPr>
            <a:xfrm>
              <a:off x="132517" y="131870"/>
              <a:ext cx="11885577" cy="6550700"/>
            </a:xfrm>
            <a:prstGeom prst="rect">
              <a:avLst/>
            </a:prstGeom>
            <a:noFill/>
            <a:ln w="104775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1B96FAB-6AF9-4167-A151-C193951FE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962061" y="228872"/>
              <a:ext cx="972513" cy="916757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EE18D94-AD0B-4481-94F1-774EA5C8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16" y="5691223"/>
              <a:ext cx="972514" cy="916757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5F2E546-8F78-4314-A80C-39625F093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985611" y="5677359"/>
              <a:ext cx="969303" cy="919793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748D9D7-B95B-45A9-956A-5FE2E0ED5E16}"/>
              </a:ext>
            </a:extLst>
          </p:cNvPr>
          <p:cNvSpPr txBox="1"/>
          <p:nvPr/>
        </p:nvSpPr>
        <p:spPr>
          <a:xfrm>
            <a:off x="2593946" y="1815004"/>
            <a:ext cx="2250664" cy="707886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:- </a:t>
            </a:r>
            <a:r>
              <a:rPr lang="en-US" sz="4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4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3A5B09E-0736-41EC-B947-BE03B0A17560}"/>
              </a:ext>
            </a:extLst>
          </p:cNvPr>
          <p:cNvSpPr txBox="1"/>
          <p:nvPr/>
        </p:nvSpPr>
        <p:spPr>
          <a:xfrm>
            <a:off x="1961286" y="2835786"/>
            <a:ext cx="354416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08F7077-5575-41A7-A2B0-C8DA7A2C6771}"/>
              </a:ext>
            </a:extLst>
          </p:cNvPr>
          <p:cNvSpPr txBox="1"/>
          <p:nvPr/>
        </p:nvSpPr>
        <p:spPr>
          <a:xfrm>
            <a:off x="1279053" y="3797230"/>
            <a:ext cx="4833735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: ১০</a:t>
            </a:r>
            <a:r>
              <a:rPr lang="en-US" sz="4000"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আমাদের জীবনে তথ্য</a:t>
            </a:r>
            <a:r>
              <a:rPr lang="bn-IN" sz="3200">
                <a:latin typeface="NikoshBAN" pitchFamily="2" charset="0"/>
                <a:cs typeface="NikoshBAN" pitchFamily="2" charset="0"/>
              </a:rPr>
              <a:t>)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4002BDF-7649-4209-864E-F48F574BC874}"/>
              </a:ext>
            </a:extLst>
          </p:cNvPr>
          <p:cNvSpPr txBox="1"/>
          <p:nvPr/>
        </p:nvSpPr>
        <p:spPr>
          <a:xfrm>
            <a:off x="2598068" y="5845086"/>
            <a:ext cx="2156300" cy="52322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40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মিনিটি</a:t>
            </a:r>
            <a:endParaRPr lang="en-US" sz="1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921559C-05E0-4A40-A67F-D2D79DAB0CDD}"/>
              </a:ext>
            </a:extLst>
          </p:cNvPr>
          <p:cNvSpPr txBox="1"/>
          <p:nvPr/>
        </p:nvSpPr>
        <p:spPr>
          <a:xfrm>
            <a:off x="551617" y="4918611"/>
            <a:ext cx="6317715" cy="58477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20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পাঠের শিরোনাম-তথ্য সংগ্রহ, সংরক্ষণ ও বিনিময়</a:t>
            </a:r>
            <a:endParaRPr lang="bn-BD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34783" y="1028506"/>
            <a:ext cx="553536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72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72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9" name="Picture 8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996708">
            <a:off x="2074445" y="3591215"/>
            <a:ext cx="2857500" cy="2571750"/>
          </a:xfrm>
          <a:prstGeom prst="rect">
            <a:avLst/>
          </a:prstGeom>
        </p:spPr>
      </p:pic>
      <p:pic>
        <p:nvPicPr>
          <p:cNvPr id="10" name="Picture 9" descr="Brief-modern-rustic-curtain-font-b-window-b-font-font-b-screen-b-font-font-b.jpg"/>
          <p:cNvPicPr>
            <a:picLocks noChangeAspect="1"/>
          </p:cNvPicPr>
          <p:nvPr/>
        </p:nvPicPr>
        <p:blipFill>
          <a:blip r:embed="rId3"/>
          <a:srcRect l="3333" r="58889" b="4444"/>
          <a:stretch>
            <a:fillRect/>
          </a:stretch>
        </p:blipFill>
        <p:spPr>
          <a:xfrm>
            <a:off x="0" y="0"/>
            <a:ext cx="6096001" cy="6858000"/>
          </a:xfrm>
          <a:prstGeom prst="rect">
            <a:avLst/>
          </a:prstGeom>
        </p:spPr>
      </p:pic>
      <p:pic>
        <p:nvPicPr>
          <p:cNvPr id="12" name="Picture 11" descr="Brief-modern-rustic-curtain-font-b-window-b-font-font-b-screen-b-font-font-b.jpg"/>
          <p:cNvPicPr>
            <a:picLocks noChangeAspect="1"/>
          </p:cNvPicPr>
          <p:nvPr/>
        </p:nvPicPr>
        <p:blipFill>
          <a:blip r:embed="rId3"/>
          <a:srcRect l="3333" r="58889" b="4444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6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16725E-7 -0.00023 C -0.02292 -0.12578 0.05692 -0.27908 0.17533 -0.34705 C 0.29751 -0.41757 0.41292 -0.37619 0.43585 -0.25064 C 0.45877 -0.12509 0.57418 -0.0837 0.69611 -0.15376 C 0.81451 -0.22174 0.89462 -0.37549 0.8717 -0.50104 " pathEditMode="relative" rAng="-1075011" ptsTypes="fffff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5" y="-250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 L -0.0059 1.06597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5328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556657" y="298443"/>
            <a:ext cx="5026904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দেখা যাচ্ছে?</a:t>
            </a:r>
            <a:endParaRPr lang="en-US" sz="44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8173" y="208757"/>
            <a:ext cx="7460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হতে তথ্য </a:t>
            </a:r>
            <a:r>
              <a:rPr lang="bn-IN" sz="4800" b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 কর</a:t>
            </a:r>
            <a:r>
              <a:rPr lang="en-US" sz="4800" b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 হচ্ছে</a:t>
            </a:r>
            <a:r>
              <a:rPr lang="bn-IN" sz="4800" b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BC6DCEC-35CA-4250-8723-EFF7FD9EA98B}"/>
              </a:ext>
            </a:extLst>
          </p:cNvPr>
          <p:cNvGrpSpPr/>
          <p:nvPr/>
        </p:nvGrpSpPr>
        <p:grpSpPr>
          <a:xfrm>
            <a:off x="57150" y="57150"/>
            <a:ext cx="12058649" cy="6724649"/>
            <a:chOff x="57150" y="57150"/>
            <a:chExt cx="12058649" cy="672464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73B7008-8381-424C-85C0-F04E37802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0126" y="240994"/>
              <a:ext cx="969302" cy="91979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FEF6335-43AB-4E3E-8627-5567EA85F3B9}"/>
                </a:ext>
              </a:extLst>
            </p:cNvPr>
            <p:cNvSpPr/>
            <p:nvPr/>
          </p:nvSpPr>
          <p:spPr>
            <a:xfrm>
              <a:off x="57150" y="57150"/>
              <a:ext cx="12058649" cy="6724649"/>
            </a:xfrm>
            <a:prstGeom prst="rect">
              <a:avLst/>
            </a:prstGeom>
            <a:noFill/>
            <a:ln w="1016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508CF75-3DCD-41AD-807C-D6207F58F960}"/>
                </a:ext>
              </a:extLst>
            </p:cNvPr>
            <p:cNvSpPr/>
            <p:nvPr/>
          </p:nvSpPr>
          <p:spPr>
            <a:xfrm>
              <a:off x="132517" y="131870"/>
              <a:ext cx="11885577" cy="6550700"/>
            </a:xfrm>
            <a:prstGeom prst="rect">
              <a:avLst/>
            </a:prstGeom>
            <a:noFill/>
            <a:ln w="104775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F0643F1-992D-4127-8D68-F42B6EAF4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962061" y="228872"/>
              <a:ext cx="972513" cy="91675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A421DFC-4463-4A3B-A06F-9CEDA7AE7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16" y="5691223"/>
              <a:ext cx="972514" cy="9167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3F9B560-4D66-42E3-88EF-52A48844F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985611" y="5677359"/>
              <a:ext cx="969303" cy="919793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81D2FEF-04BA-4433-8B00-83D7EC0B1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43" y="1295782"/>
            <a:ext cx="8308830" cy="4972515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  <a:reflection blurRad="6350" stA="50000" endA="300" endPos="9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173199" y="326788"/>
            <a:ext cx="5144891" cy="830997"/>
          </a:xfrm>
          <a:prstGeom prst="rect">
            <a:avLst/>
          </a:prstGeom>
          <a:ln w="57150">
            <a:solidFill>
              <a:srgbClr val="00B0F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দেখা যাচ্ছে?</a:t>
            </a:r>
            <a:endParaRPr lang="en-US" sz="4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60484" y="372499"/>
            <a:ext cx="2721362" cy="83099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পেন ড্রাইভ।</a:t>
            </a:r>
            <a:endParaRPr lang="en-US" sz="4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3529" y="472249"/>
            <a:ext cx="6595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 কী কাজে ব্যবহৃত হয়?</a:t>
            </a:r>
            <a:endParaRPr lang="en-US" sz="4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7934" y="354545"/>
            <a:ext cx="5829442" cy="83099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সংরক্ষণের কাজে।</a:t>
            </a:r>
            <a:endParaRPr lang="en-US" sz="4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FD44FF8-7BE4-4670-A792-6D308955F34C}"/>
              </a:ext>
            </a:extLst>
          </p:cNvPr>
          <p:cNvGrpSpPr/>
          <p:nvPr/>
        </p:nvGrpSpPr>
        <p:grpSpPr>
          <a:xfrm>
            <a:off x="57150" y="57150"/>
            <a:ext cx="12058649" cy="6724649"/>
            <a:chOff x="57150" y="57150"/>
            <a:chExt cx="12058649" cy="672464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3AD2EFD-D1CB-4A90-B17D-643934ED6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0126" y="240994"/>
              <a:ext cx="969302" cy="91979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1D844B-4D28-401D-B9B6-0C82B0A6193D}"/>
                </a:ext>
              </a:extLst>
            </p:cNvPr>
            <p:cNvSpPr/>
            <p:nvPr/>
          </p:nvSpPr>
          <p:spPr>
            <a:xfrm>
              <a:off x="57150" y="57150"/>
              <a:ext cx="12058649" cy="6724649"/>
            </a:xfrm>
            <a:prstGeom prst="rect">
              <a:avLst/>
            </a:prstGeom>
            <a:noFill/>
            <a:ln w="1016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03B6905-0955-4591-92ED-95C4ADD83109}"/>
                </a:ext>
              </a:extLst>
            </p:cNvPr>
            <p:cNvSpPr/>
            <p:nvPr/>
          </p:nvSpPr>
          <p:spPr>
            <a:xfrm>
              <a:off x="132517" y="131870"/>
              <a:ext cx="11885577" cy="6550700"/>
            </a:xfrm>
            <a:prstGeom prst="rect">
              <a:avLst/>
            </a:prstGeom>
            <a:noFill/>
            <a:ln w="104775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DB48384-1BDD-4D00-81CB-46655DBC2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962061" y="228872"/>
              <a:ext cx="972513" cy="91675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0E4C9A1-FC3F-4C58-9662-A790D95BE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16" y="5691223"/>
              <a:ext cx="972514" cy="91675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457B2ED-7A1D-42B9-8679-5AC84EBDA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985611" y="5677359"/>
              <a:ext cx="969303" cy="919793"/>
            </a:xfrm>
            <a:prstGeom prst="rect">
              <a:avLst/>
            </a:prstGeom>
          </p:spPr>
        </p:pic>
      </p:grp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CEF67DE-4103-4C0C-A557-E71F7EF14C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851611"/>
              </p:ext>
            </p:extLst>
          </p:nvPr>
        </p:nvGraphicFramePr>
        <p:xfrm>
          <a:off x="2964640" y="2293503"/>
          <a:ext cx="5730470" cy="3273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Image" r:id="rId5" imgW="7491960" imgH="4279320" progId="Photoshop.Image.7">
                  <p:embed/>
                </p:oleObj>
              </mc:Choice>
              <mc:Fallback>
                <p:oleObj name="Image" r:id="rId5" imgW="7491960" imgH="4279320" progId="Photoshop.Image.7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CEF67DE-4103-4C0C-A557-E71F7EF14C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64640" y="2293503"/>
                        <a:ext cx="5730470" cy="3273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2752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19" grpId="0" animBg="1"/>
      <p:bldP spid="19" grpId="1" animBg="1"/>
      <p:bldP spid="8" grpId="0"/>
      <p:bldP spid="8" grpId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173199" y="262675"/>
            <a:ext cx="5845602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দেখা যাচ্ছে?</a:t>
            </a:r>
            <a:endParaRPr lang="en-US" sz="4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79488" y="275611"/>
            <a:ext cx="3833022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ইমেইল।</a:t>
            </a:r>
            <a:endParaRPr lang="en-US" sz="4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8363" y="231485"/>
            <a:ext cx="5763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 কী কাজে ব্যবহৃত হয়?</a:t>
            </a:r>
            <a:endParaRPr lang="en-US" sz="4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99092" y="352779"/>
            <a:ext cx="6096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বিনিময়ের কাজে।</a:t>
            </a:r>
            <a:endParaRPr lang="en-US" sz="4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071C887-475A-47E6-9626-63D4E9523E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295218"/>
              </p:ext>
            </p:extLst>
          </p:nvPr>
        </p:nvGraphicFramePr>
        <p:xfrm>
          <a:off x="1402484" y="1248554"/>
          <a:ext cx="9467070" cy="5258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Image" r:id="rId4" imgW="12977640" imgH="9701280" progId="Photoshop.Image.7">
                  <p:embed/>
                </p:oleObj>
              </mc:Choice>
              <mc:Fallback>
                <p:oleObj name="Image" r:id="rId4" imgW="12977640" imgH="9701280" progId="Photoshop.Image.7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071C887-475A-47E6-9626-63D4E9523E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02484" y="1248554"/>
                        <a:ext cx="9467070" cy="5258357"/>
                      </a:xfrm>
                      <a:prstGeom prst="rect">
                        <a:avLst/>
                      </a:prstGeom>
                      <a:ln w="76200"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7E5F8938-D2B5-43D6-81B7-3D6DCE96CCEB}"/>
              </a:ext>
            </a:extLst>
          </p:cNvPr>
          <p:cNvGrpSpPr/>
          <p:nvPr/>
        </p:nvGrpSpPr>
        <p:grpSpPr>
          <a:xfrm>
            <a:off x="57150" y="57150"/>
            <a:ext cx="12058649" cy="6724649"/>
            <a:chOff x="57150" y="57150"/>
            <a:chExt cx="12058649" cy="672464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E45E831-D4ED-4447-9DD9-4E65B364E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0126" y="240994"/>
              <a:ext cx="969302" cy="91979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FA3234D-4060-4216-80D5-41B684FB140C}"/>
                </a:ext>
              </a:extLst>
            </p:cNvPr>
            <p:cNvSpPr/>
            <p:nvPr/>
          </p:nvSpPr>
          <p:spPr>
            <a:xfrm>
              <a:off x="57150" y="57150"/>
              <a:ext cx="12058649" cy="6724649"/>
            </a:xfrm>
            <a:prstGeom prst="rect">
              <a:avLst/>
            </a:prstGeom>
            <a:noFill/>
            <a:ln w="1016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F4CAEF2-925B-4230-9686-C455CFD98C97}"/>
                </a:ext>
              </a:extLst>
            </p:cNvPr>
            <p:cNvSpPr/>
            <p:nvPr/>
          </p:nvSpPr>
          <p:spPr>
            <a:xfrm>
              <a:off x="132517" y="131870"/>
              <a:ext cx="11885577" cy="6550700"/>
            </a:xfrm>
            <a:prstGeom prst="rect">
              <a:avLst/>
            </a:prstGeom>
            <a:noFill/>
            <a:ln w="104775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B36BB40-F0C7-411D-80E1-8F129D1A5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962061" y="228872"/>
              <a:ext cx="972513" cy="91675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74EC621-4C93-4224-9594-84D66708A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16" y="5691223"/>
              <a:ext cx="972514" cy="91675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DBD601B-6E79-40F8-ACEE-37A6179B1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985611" y="5677359"/>
              <a:ext cx="969303" cy="91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6773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19" grpId="0" animBg="1"/>
      <p:bldP spid="19" grpId="1" animBg="1"/>
      <p:bldP spid="8" grpId="0"/>
      <p:bldP spid="8" grpId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A9C81A-8835-4E8C-ACFA-A8241358C0F8}"/>
              </a:ext>
            </a:extLst>
          </p:cNvPr>
          <p:cNvSpPr txBox="1"/>
          <p:nvPr/>
        </p:nvSpPr>
        <p:spPr>
          <a:xfrm>
            <a:off x="988142" y="3429000"/>
            <a:ext cx="10736825" cy="1323439"/>
          </a:xfrm>
          <a:prstGeom prst="rect">
            <a:avLst/>
          </a:prstGeom>
          <a:noFill/>
          <a:scene3d>
            <a:camera prst="orthographicFront"/>
            <a:lightRig rig="sunset" dir="t"/>
          </a:scene3d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সংগ্রহ, সংরক্ষণ ও বিনিময়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Ribbon 2">
            <a:extLst>
              <a:ext uri="{FF2B5EF4-FFF2-40B4-BE49-F238E27FC236}">
                <a16:creationId xmlns:a16="http://schemas.microsoft.com/office/drawing/2014/main" id="{A33F1A1D-3F9C-4D3B-9EAB-B5DEEF68BB79}"/>
              </a:ext>
            </a:extLst>
          </p:cNvPr>
          <p:cNvSpPr/>
          <p:nvPr/>
        </p:nvSpPr>
        <p:spPr>
          <a:xfrm>
            <a:off x="2652503" y="802888"/>
            <a:ext cx="6886994" cy="1446551"/>
          </a:xfrm>
          <a:prstGeom prst="ribbon">
            <a:avLst>
              <a:gd name="adj1" fmla="val 23137"/>
              <a:gd name="adj2" fmla="val 55955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</a:t>
            </a:r>
            <a:endParaRPr lang="en-US" sz="6600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B81E85-D533-4928-9BF9-D3812604FF7B}"/>
              </a:ext>
            </a:extLst>
          </p:cNvPr>
          <p:cNvGrpSpPr/>
          <p:nvPr/>
        </p:nvGrpSpPr>
        <p:grpSpPr>
          <a:xfrm>
            <a:off x="57150" y="57150"/>
            <a:ext cx="12058649" cy="6724649"/>
            <a:chOff x="57150" y="57150"/>
            <a:chExt cx="12058649" cy="672464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F1B6C5F-72CB-4435-B8B2-EF17CA8B3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0126" y="240994"/>
              <a:ext cx="969302" cy="91979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898FBE9-5035-440D-A193-AE8CD4277FF5}"/>
                </a:ext>
              </a:extLst>
            </p:cNvPr>
            <p:cNvSpPr/>
            <p:nvPr/>
          </p:nvSpPr>
          <p:spPr>
            <a:xfrm>
              <a:off x="57150" y="57150"/>
              <a:ext cx="12058649" cy="6724649"/>
            </a:xfrm>
            <a:prstGeom prst="rect">
              <a:avLst/>
            </a:prstGeom>
            <a:noFill/>
            <a:ln w="1016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362097-36DE-43AC-B548-D941B4FB1C71}"/>
                </a:ext>
              </a:extLst>
            </p:cNvPr>
            <p:cNvSpPr/>
            <p:nvPr/>
          </p:nvSpPr>
          <p:spPr>
            <a:xfrm>
              <a:off x="132517" y="131870"/>
              <a:ext cx="11885577" cy="6550700"/>
            </a:xfrm>
            <a:prstGeom prst="rect">
              <a:avLst/>
            </a:prstGeom>
            <a:noFill/>
            <a:ln w="104775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0A9555D-1817-424B-8A6A-51391AE57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962061" y="228872"/>
              <a:ext cx="972513" cy="9167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51D710D-1E6E-4F29-803C-1D45F61EE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16" y="5691223"/>
              <a:ext cx="972514" cy="91675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2E4D102-E8E5-4C7F-8381-3B769500F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985611" y="5677359"/>
              <a:ext cx="969303" cy="91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757835" y="2724544"/>
            <a:ext cx="10796849" cy="3231306"/>
          </a:xfrm>
          <a:prstGeom prst="round2DiagRect">
            <a:avLst/>
          </a:prstGeom>
          <a:ln w="76200">
            <a:solidFill>
              <a:srgbClr val="FF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১১.২.১ ইন্টারনেট ব্যবহারের মাধ্যমে তথ্য সংগ্রহ করতে পারবে ও সংগৃহীত তথ্য শ্রেণিতে উপস্থাপন করতে পারবে;</a:t>
            </a:r>
          </a:p>
          <a:p>
            <a:pPr>
              <a:buFont typeface="Wingdings" pitchFamily="2" charset="2"/>
              <a:buChar char="q"/>
            </a:pPr>
            <a:r>
              <a:rPr lang="bn-IN" sz="3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১১.২.২ সংগৃহীত তথ্য সংরক্ষণের উপায় বলতে পারবে;</a:t>
            </a:r>
          </a:p>
          <a:p>
            <a:pPr>
              <a:buFont typeface="Wingdings" pitchFamily="2" charset="2"/>
              <a:buChar char="q"/>
            </a:pPr>
            <a:r>
              <a:rPr lang="bn-IN" sz="3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১১.২.৩ প্রযুক্তি ব্যবহার করে সহপাঠী ও অন্যান্যদের সাথে তথ্য বিনিময় করতে পারবে।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DDA9CE-889A-40DE-98F8-58E745ECDCBF}"/>
              </a:ext>
            </a:extLst>
          </p:cNvPr>
          <p:cNvSpPr/>
          <p:nvPr/>
        </p:nvSpPr>
        <p:spPr>
          <a:xfrm>
            <a:off x="3907744" y="379197"/>
            <a:ext cx="4376511" cy="1093501"/>
          </a:xfrm>
          <a:prstGeom prst="ellipse">
            <a:avLst/>
          </a:prstGeom>
          <a:solidFill>
            <a:srgbClr val="FFC00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spc="300" dirty="0">
              <a:ln w="1143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1370AC-6ED3-4A99-B526-E66EE5706FC8}"/>
              </a:ext>
            </a:extLst>
          </p:cNvPr>
          <p:cNvSpPr txBox="1"/>
          <p:nvPr/>
        </p:nvSpPr>
        <p:spPr>
          <a:xfrm>
            <a:off x="977853" y="1756612"/>
            <a:ext cx="5118147" cy="830997"/>
          </a:xfrm>
          <a:prstGeom prst="rect">
            <a:avLst/>
          </a:prstGeom>
          <a:noFill/>
          <a:scene3d>
            <a:camera prst="orthographicFront"/>
            <a:lightRig rig="sunset" dir="t"/>
          </a:scene3d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শিক্ষার্থীরা....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900DE1E-40CA-47BF-9F27-B118076CCBFA}"/>
              </a:ext>
            </a:extLst>
          </p:cNvPr>
          <p:cNvGrpSpPr/>
          <p:nvPr/>
        </p:nvGrpSpPr>
        <p:grpSpPr>
          <a:xfrm>
            <a:off x="57150" y="57150"/>
            <a:ext cx="12058649" cy="6724649"/>
            <a:chOff x="57150" y="57150"/>
            <a:chExt cx="12058649" cy="672464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14ADF7D-4B59-4E70-BA00-1160CA5BD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0126" y="240994"/>
              <a:ext cx="969302" cy="91979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039242-840D-491E-A4F6-EA07993C3DCA}"/>
                </a:ext>
              </a:extLst>
            </p:cNvPr>
            <p:cNvSpPr/>
            <p:nvPr/>
          </p:nvSpPr>
          <p:spPr>
            <a:xfrm>
              <a:off x="57150" y="57150"/>
              <a:ext cx="12058649" cy="6724649"/>
            </a:xfrm>
            <a:prstGeom prst="rect">
              <a:avLst/>
            </a:prstGeom>
            <a:noFill/>
            <a:ln w="1016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AC86184-9F96-451F-A224-17DC0927EDB8}"/>
                </a:ext>
              </a:extLst>
            </p:cNvPr>
            <p:cNvSpPr/>
            <p:nvPr/>
          </p:nvSpPr>
          <p:spPr>
            <a:xfrm>
              <a:off x="132517" y="131870"/>
              <a:ext cx="11885577" cy="6550700"/>
            </a:xfrm>
            <a:prstGeom prst="rect">
              <a:avLst/>
            </a:prstGeom>
            <a:noFill/>
            <a:ln w="104775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7FB5991-A07D-43B2-95B4-BC5009D83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962061" y="228872"/>
              <a:ext cx="972513" cy="91675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B3D0A01-7903-4DAB-9272-5FA3699F4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16" y="5691223"/>
              <a:ext cx="972514" cy="91675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8C7068F-8A9E-4DD6-83F5-D0D512DAB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985611" y="5677359"/>
              <a:ext cx="969303" cy="91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146" y="1593273"/>
            <a:ext cx="3463635" cy="40160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98174" y="511080"/>
            <a:ext cx="4795652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 কী কী দেখা যাচ্ছে?</a:t>
            </a:r>
            <a:endParaRPr lang="en-US" sz="4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3FAF81-8A08-4F72-A158-FBABA5CCD56B}"/>
              </a:ext>
            </a:extLst>
          </p:cNvPr>
          <p:cNvSpPr txBox="1"/>
          <p:nvPr/>
        </p:nvSpPr>
        <p:spPr>
          <a:xfrm>
            <a:off x="942618" y="347894"/>
            <a:ext cx="10736825" cy="1015663"/>
          </a:xfrm>
          <a:prstGeom prst="rect">
            <a:avLst/>
          </a:prstGeom>
          <a:noFill/>
          <a:scene3d>
            <a:camera prst="orthographicFront"/>
            <a:lightRig rig="sunset" dir="t"/>
          </a:scene3d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তথ্য সংগ্রহ ও বিনিময় মাধ্যম।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5DB17D-1B42-4B76-ADAC-7FC2665706FB}"/>
              </a:ext>
            </a:extLst>
          </p:cNvPr>
          <p:cNvSpPr txBox="1"/>
          <p:nvPr/>
        </p:nvSpPr>
        <p:spPr>
          <a:xfrm>
            <a:off x="2020776" y="5658761"/>
            <a:ext cx="4160513" cy="1015663"/>
          </a:xfrm>
          <a:prstGeom prst="rect">
            <a:avLst/>
          </a:prstGeom>
          <a:noFill/>
          <a:scene3d>
            <a:camera prst="orthographicFront"/>
            <a:lightRig rig="sunset" dir="t"/>
          </a:scene3d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টেলিভিশন </a:t>
            </a:r>
            <a:endParaRPr lang="en-US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55FC90-45D2-4FBB-9D93-DEC1B658C93E}"/>
              </a:ext>
            </a:extLst>
          </p:cNvPr>
          <p:cNvSpPr txBox="1"/>
          <p:nvPr/>
        </p:nvSpPr>
        <p:spPr>
          <a:xfrm>
            <a:off x="7564521" y="5552395"/>
            <a:ext cx="2448160" cy="1015663"/>
          </a:xfrm>
          <a:prstGeom prst="rect">
            <a:avLst/>
          </a:prstGeom>
          <a:noFill/>
          <a:scene3d>
            <a:camera prst="orthographicFront"/>
            <a:lightRig rig="sunset" dir="t"/>
          </a:scene3d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endParaRPr lang="en-US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A4F6CDA-8090-44E2-9751-DA2A678CCD07}"/>
              </a:ext>
            </a:extLst>
          </p:cNvPr>
          <p:cNvGrpSpPr/>
          <p:nvPr/>
        </p:nvGrpSpPr>
        <p:grpSpPr>
          <a:xfrm>
            <a:off x="57150" y="57150"/>
            <a:ext cx="12058649" cy="6724649"/>
            <a:chOff x="57150" y="57150"/>
            <a:chExt cx="12058649" cy="672464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86602B7-0079-4ECF-8F92-BEC73FCD8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0126" y="240994"/>
              <a:ext cx="969302" cy="91979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DA6A1C-B82D-4BB5-8984-D0978D65D2F3}"/>
                </a:ext>
              </a:extLst>
            </p:cNvPr>
            <p:cNvSpPr/>
            <p:nvPr/>
          </p:nvSpPr>
          <p:spPr>
            <a:xfrm>
              <a:off x="57150" y="57150"/>
              <a:ext cx="12058649" cy="6724649"/>
            </a:xfrm>
            <a:prstGeom prst="rect">
              <a:avLst/>
            </a:prstGeom>
            <a:noFill/>
            <a:ln w="1016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2E0756D-430F-4C35-8825-D1A871AA7E6D}"/>
                </a:ext>
              </a:extLst>
            </p:cNvPr>
            <p:cNvSpPr/>
            <p:nvPr/>
          </p:nvSpPr>
          <p:spPr>
            <a:xfrm>
              <a:off x="132517" y="131870"/>
              <a:ext cx="11885577" cy="6550700"/>
            </a:xfrm>
            <a:prstGeom prst="rect">
              <a:avLst/>
            </a:prstGeom>
            <a:noFill/>
            <a:ln w="104775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6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CBAE633-FC56-42FC-A77E-6D0CEA360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962061" y="228872"/>
              <a:ext cx="972513" cy="91675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50C2D4D-7227-4E1E-A8AF-EF13D312C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16" y="5691223"/>
              <a:ext cx="972514" cy="91675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82DCB38-284D-4BA7-86F3-A88A1A83D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985611" y="5677359"/>
              <a:ext cx="969303" cy="919793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4FC72AD-4A27-4DE5-8AF3-ACC848F224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6" y="2473407"/>
            <a:ext cx="4160512" cy="291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1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7200" b="1" spc="300" dirty="0" smtClean="0">
            <a:ln w="11430" cmpd="sng">
              <a:solidFill>
                <a:schemeClr val="accent1">
                  <a:tint val="10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83000"/>
                    <a:shade val="100000"/>
                    <a:satMod val="200000"/>
                  </a:schemeClr>
                </a:gs>
                <a:gs pos="75000">
                  <a:schemeClr val="accent1">
                    <a:tint val="100000"/>
                    <a:shade val="50000"/>
                    <a:satMod val="150000"/>
                  </a:schemeClr>
                </a:gs>
              </a:gsLst>
              <a:lin ang="5400000"/>
            </a:gradFill>
            <a:effectLst>
              <a:glow rad="45500">
                <a:schemeClr val="accent1">
                  <a:satMod val="220000"/>
                  <a:alpha val="35000"/>
                </a:schemeClr>
              </a:glow>
            </a:effectLst>
            <a:latin typeface="NikoshBAN" pitchFamily="2" charset="0"/>
            <a:cs typeface="NikoshBAN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4099</TotalTime>
  <Words>754</Words>
  <Application>Microsoft Office PowerPoint</Application>
  <PresentationFormat>Widescreen</PresentationFormat>
  <Paragraphs>158</Paragraphs>
  <Slides>30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NikoshBAN</vt:lpstr>
      <vt:lpstr>SutonnyMJ</vt:lpstr>
      <vt:lpstr>Times New Roman</vt:lpstr>
      <vt:lpstr>Wingdings</vt:lpstr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RAZ</cp:lastModifiedBy>
  <cp:revision>1815</cp:revision>
  <dcterms:created xsi:type="dcterms:W3CDTF">2017-07-12T02:49:00Z</dcterms:created>
  <dcterms:modified xsi:type="dcterms:W3CDTF">2021-10-20T13:07:06Z</dcterms:modified>
</cp:coreProperties>
</file>