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22"/>
  </p:notesMasterIdLst>
  <p:handoutMasterIdLst>
    <p:handoutMasterId r:id="rId23"/>
  </p:handoutMasterIdLst>
  <p:sldIdLst>
    <p:sldId id="295" r:id="rId3"/>
    <p:sldId id="298" r:id="rId4"/>
    <p:sldId id="271" r:id="rId5"/>
    <p:sldId id="260" r:id="rId6"/>
    <p:sldId id="268" r:id="rId7"/>
    <p:sldId id="265" r:id="rId8"/>
    <p:sldId id="288" r:id="rId9"/>
    <p:sldId id="284" r:id="rId10"/>
    <p:sldId id="270" r:id="rId11"/>
    <p:sldId id="262" r:id="rId12"/>
    <p:sldId id="285" r:id="rId13"/>
    <p:sldId id="263" r:id="rId14"/>
    <p:sldId id="293" r:id="rId15"/>
    <p:sldId id="290" r:id="rId16"/>
    <p:sldId id="275" r:id="rId17"/>
    <p:sldId id="294" r:id="rId18"/>
    <p:sldId id="296" r:id="rId19"/>
    <p:sldId id="282" r:id="rId20"/>
    <p:sldId id="297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112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C90B4B-36DA-4D75-A932-18AD797930E6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9D52B-E931-4975-BB9D-4005492CCB5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9A4713-77EB-4E95-9E08-466CB20CA7E8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D5EC78-44BD-41A1-BE52-513ED34949B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D5EC78-44BD-41A1-BE52-513ED34949B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21-Oct-21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A6F56AE-26BE-4BB3-8B18-390FDD3A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1858962"/>
          </a:xfrm>
          <a:ln>
            <a:solidFill>
              <a:srgbClr val="00B050"/>
            </a:solidFill>
          </a:ln>
        </p:spPr>
        <p:txBody>
          <a:bodyPr>
            <a:noAutofit/>
          </a:bodyPr>
          <a:lstStyle/>
          <a:p>
            <a:r>
              <a:rPr lang="en-US" sz="16600" b="1" dirty="0">
                <a:solidFill>
                  <a:srgbClr val="0070C0"/>
                </a:solidFill>
              </a:rPr>
              <a:t>Welcome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152400" y="5029200"/>
            <a:ext cx="8382000" cy="1828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en-US" sz="4400" b="1" dirty="0">
                <a:solidFill>
                  <a:srgbClr val="006600"/>
                </a:solidFill>
              </a:rPr>
              <a:t> </a:t>
            </a:r>
            <a:r>
              <a:rPr lang="en-US" sz="4400" b="1" dirty="0">
                <a:solidFill>
                  <a:srgbClr val="FFFF00"/>
                </a:solidFill>
              </a:rPr>
              <a:t>Subject: English Grammar</a:t>
            </a:r>
          </a:p>
          <a:p>
            <a:pPr algn="ctr">
              <a:buNone/>
            </a:pPr>
            <a:r>
              <a:rPr lang="en-US" sz="5400" b="1" spc="600">
                <a:solidFill>
                  <a:srgbClr val="FFFF00"/>
                </a:solidFill>
              </a:rPr>
              <a:t>Class:-6-8</a:t>
            </a:r>
            <a:endParaRPr lang="en-US" sz="5400" b="1" spc="6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600"/>
                            </p:stCondLst>
                            <p:childTnLst>
                              <p:par>
                                <p:cTn id="11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600"/>
                            </p:stCondLst>
                            <p:childTnLst>
                              <p:par>
                                <p:cTn id="14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" dur="2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667000" y="228600"/>
            <a:ext cx="3733800" cy="99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Present Indefinite</a:t>
            </a:r>
          </a:p>
        </p:txBody>
      </p:sp>
      <p:pic>
        <p:nvPicPr>
          <p:cNvPr id="6" name="Picture 5" descr="dgdfg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800" y="1295400"/>
            <a:ext cx="3124200" cy="1828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3200400"/>
            <a:ext cx="25146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Universal truth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6600" y="3200400"/>
            <a:ext cx="25908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Habitual</a:t>
            </a:r>
          </a:p>
        </p:txBody>
      </p:sp>
      <p:sp>
        <p:nvSpPr>
          <p:cNvPr id="9" name="Rectangle 8"/>
          <p:cNvSpPr/>
          <p:nvPr/>
        </p:nvSpPr>
        <p:spPr>
          <a:xfrm>
            <a:off x="76200" y="4953000"/>
            <a:ext cx="89154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rgbClr val="002060"/>
                </a:solidFill>
              </a:rPr>
              <a:t>Definition of Present indefinite tense?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11" name="Picture 10" descr="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350" y="228600"/>
            <a:ext cx="2457450" cy="2895600"/>
          </a:xfrm>
          <a:prstGeom prst="rect">
            <a:avLst/>
          </a:prstGeom>
        </p:spPr>
      </p:pic>
      <p:pic>
        <p:nvPicPr>
          <p:cNvPr id="12" name="Picture 11" descr="cook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1295402"/>
            <a:ext cx="3124200" cy="1838325"/>
          </a:xfrm>
          <a:prstGeom prst="rect">
            <a:avLst/>
          </a:prstGeom>
        </p:spPr>
      </p:pic>
      <p:pic>
        <p:nvPicPr>
          <p:cNvPr id="14" name="Picture 13" descr="father of bd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3200" y="228600"/>
            <a:ext cx="2362200" cy="27432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629400" y="3124200"/>
            <a:ext cx="23622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FF00"/>
                </a:solidFill>
              </a:rPr>
              <a:t>Historical truth</a:t>
            </a:r>
          </a:p>
        </p:txBody>
      </p:sp>
      <p:pic>
        <p:nvPicPr>
          <p:cNvPr id="18" name="Picture 17" descr="shahid minner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53201" y="228600"/>
            <a:ext cx="2399229" cy="2743200"/>
          </a:xfrm>
          <a:prstGeom prst="rect">
            <a:avLst/>
          </a:prstGeom>
        </p:spPr>
      </p:pic>
      <p:pic>
        <p:nvPicPr>
          <p:cNvPr id="19" name="Picture 18" descr="3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1" y="228600"/>
            <a:ext cx="2466975" cy="28194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152400" y="3962400"/>
            <a:ext cx="8763000" cy="838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Make sentences from these picture and identify the type of actions</a:t>
            </a:r>
            <a:r>
              <a:rPr lang="en-US" sz="3200" b="1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6200" y="4953000"/>
            <a:ext cx="8915400" cy="17526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tx1"/>
                </a:solidFill>
              </a:rPr>
              <a:t>Present indefinite tense means </a:t>
            </a:r>
            <a:r>
              <a:rPr lang="en-US" sz="4000" b="1" dirty="0">
                <a:solidFill>
                  <a:srgbClr val="FFFF00"/>
                </a:solidFill>
              </a:rPr>
              <a:t>universal truth, the action that is usual and the action that takes place regularly.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</a:p>
        </p:txBody>
      </p:sp>
      <p:pic>
        <p:nvPicPr>
          <p:cNvPr id="2050" name="Picture 2" descr="E:\Panchagram Azizur Rahman High School\20190131_111254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43200" y="1295400"/>
            <a:ext cx="3581400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7" grpId="0" animBg="1"/>
      <p:bldP spid="16" grpId="0" animBg="1"/>
      <p:bldP spid="2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371600" y="152400"/>
            <a:ext cx="7696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Structure of Present Indefinite</a:t>
            </a:r>
          </a:p>
        </p:txBody>
      </p:sp>
      <p:sp>
        <p:nvSpPr>
          <p:cNvPr id="9" name="Rectangle 8"/>
          <p:cNvSpPr/>
          <p:nvPr/>
        </p:nvSpPr>
        <p:spPr>
          <a:xfrm>
            <a:off x="2667000" y="1981200"/>
            <a:ext cx="6477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 		 </a:t>
            </a:r>
            <a:r>
              <a:rPr lang="en-US" sz="4800" dirty="0">
                <a:solidFill>
                  <a:srgbClr val="FFFF00"/>
                </a:solidFill>
              </a:rPr>
              <a:t>eat	 	rice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371600" y="1905000"/>
            <a:ext cx="1295400" cy="1371600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Make sentences from the picture</a:t>
            </a:r>
          </a:p>
        </p:txBody>
      </p:sp>
      <p:pic>
        <p:nvPicPr>
          <p:cNvPr id="13" name="Picture 2" descr="C:\Users\A\Desktop\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95400" cy="6324600"/>
          </a:xfrm>
          <a:prstGeom prst="rect">
            <a:avLst/>
          </a:prstGeom>
          <a:noFill/>
        </p:spPr>
      </p:pic>
      <p:grpSp>
        <p:nvGrpSpPr>
          <p:cNvPr id="40" name="Group 39"/>
          <p:cNvGrpSpPr/>
          <p:nvPr/>
        </p:nvGrpSpPr>
        <p:grpSpPr>
          <a:xfrm>
            <a:off x="2667000" y="1143000"/>
            <a:ext cx="6400800" cy="762000"/>
            <a:chOff x="2819400" y="2057400"/>
            <a:chExt cx="5257800" cy="762000"/>
          </a:xfrm>
        </p:grpSpPr>
        <p:sp>
          <p:nvSpPr>
            <p:cNvPr id="36" name="Rounded Rectangle 35"/>
            <p:cNvSpPr/>
            <p:nvPr/>
          </p:nvSpPr>
          <p:spPr>
            <a:xfrm>
              <a:off x="2819400" y="2057400"/>
              <a:ext cx="1627414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Subject</a:t>
              </a:r>
            </a:p>
          </p:txBody>
        </p:sp>
        <p:sp>
          <p:nvSpPr>
            <p:cNvPr id="37" name="Rounded Rectangle 36"/>
            <p:cNvSpPr/>
            <p:nvPr/>
          </p:nvSpPr>
          <p:spPr>
            <a:xfrm>
              <a:off x="6629400" y="2057400"/>
              <a:ext cx="1447800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Object</a:t>
              </a: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4446815" y="2057400"/>
              <a:ext cx="2182585" cy="762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Present Form of Verb</a:t>
              </a:r>
            </a:p>
          </p:txBody>
        </p:sp>
      </p:grpSp>
      <p:sp>
        <p:nvSpPr>
          <p:cNvPr id="51" name="Rectangle 50"/>
          <p:cNvSpPr/>
          <p:nvPr/>
        </p:nvSpPr>
        <p:spPr>
          <a:xfrm>
            <a:off x="2667000" y="1981200"/>
            <a:ext cx="6477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She</a:t>
            </a:r>
            <a:r>
              <a:rPr lang="en-US" sz="4800" dirty="0">
                <a:solidFill>
                  <a:schemeClr val="tx1"/>
                </a:solidFill>
              </a:rPr>
              <a:t>		 </a:t>
            </a:r>
            <a:r>
              <a:rPr lang="en-US" sz="4800" dirty="0">
                <a:solidFill>
                  <a:srgbClr val="FFFF00"/>
                </a:solidFill>
              </a:rPr>
              <a:t>eats	 	rice 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667000" y="1905000"/>
            <a:ext cx="6477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SIMU</a:t>
            </a:r>
            <a:r>
              <a:rPr lang="en-US" sz="4800" dirty="0">
                <a:solidFill>
                  <a:schemeClr val="tx1"/>
                </a:solidFill>
              </a:rPr>
              <a:t>	 </a:t>
            </a:r>
            <a:r>
              <a:rPr lang="en-US" sz="4800" dirty="0">
                <a:solidFill>
                  <a:srgbClr val="FFFF00"/>
                </a:solidFill>
              </a:rPr>
              <a:t>eats	 	rice 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667000" y="2133600"/>
            <a:ext cx="6477000" cy="914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rgbClr val="FFFF00"/>
                </a:solidFill>
              </a:rPr>
              <a:t>The girl</a:t>
            </a:r>
            <a:r>
              <a:rPr lang="en-US" sz="4800" dirty="0">
                <a:solidFill>
                  <a:schemeClr val="tx1"/>
                </a:solidFill>
              </a:rPr>
              <a:t>	 </a:t>
            </a:r>
            <a:r>
              <a:rPr lang="en-US" sz="4800" dirty="0">
                <a:solidFill>
                  <a:srgbClr val="FFFF00"/>
                </a:solidFill>
              </a:rPr>
              <a:t>eats 	  rice 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3124200" y="5410200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Eat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4876800" y="54102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Ate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934200" y="54102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Eaten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3124200" y="4191000"/>
            <a:ext cx="17526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Present Form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4876800" y="41910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Past Form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934200" y="4191000"/>
            <a:ext cx="2057400" cy="762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Past Participle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95400" y="3733800"/>
            <a:ext cx="1676400" cy="2362200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0070C0"/>
                </a:solidFill>
              </a:rPr>
              <a:t>Form of Verb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0" y="6324603"/>
            <a:ext cx="205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7030A0"/>
                </a:solidFill>
              </a:rPr>
              <a:t>nusaiba</a:t>
            </a:r>
            <a:endParaRPr lang="en-US" sz="1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51" grpId="0" animBg="1"/>
      <p:bldP spid="52" grpId="0" animBg="1"/>
      <p:bldP spid="53" grpId="0" animBg="1"/>
      <p:bldP spid="55" grpId="0" animBg="1"/>
      <p:bldP spid="56" grpId="0" animBg="1"/>
      <p:bldP spid="57" grpId="0" animBg="1"/>
      <p:bldP spid="60" grpId="0" animBg="1"/>
      <p:bldP spid="61" grpId="0" animBg="1"/>
      <p:bldP spid="62" grpId="0" animBg="1"/>
      <p:bldP spid="6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990600" y="1752600"/>
            <a:ext cx="7315200" cy="914400"/>
          </a:xfrm>
          <a:prstGeom prst="rect">
            <a:avLst/>
          </a:prstGeom>
          <a:solidFill>
            <a:schemeClr val="accent5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I</a:t>
            </a:r>
            <a:r>
              <a:rPr lang="en-US" sz="4800" dirty="0">
                <a:solidFill>
                  <a:schemeClr val="tx1"/>
                </a:solidFill>
              </a:rPr>
              <a:t> </a:t>
            </a:r>
            <a:r>
              <a:rPr lang="en-US" sz="4800" dirty="0">
                <a:solidFill>
                  <a:srgbClr val="FF0000"/>
                </a:solidFill>
              </a:rPr>
              <a:t>eat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</p:txBody>
      </p:sp>
      <p:sp>
        <p:nvSpPr>
          <p:cNvPr id="2" name="7-Point Star 1"/>
          <p:cNvSpPr/>
          <p:nvPr/>
        </p:nvSpPr>
        <p:spPr>
          <a:xfrm>
            <a:off x="228600" y="0"/>
            <a:ext cx="3200400" cy="2514600"/>
          </a:xfrm>
          <a:prstGeom prst="star7">
            <a:avLst/>
          </a:prstGeom>
          <a:solidFill>
            <a:schemeClr val="accent3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Keep in mind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4343400"/>
            <a:ext cx="8458200" cy="16764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We add </a:t>
            </a:r>
            <a:r>
              <a:rPr lang="en-US" sz="4400" b="1" dirty="0">
                <a:solidFill>
                  <a:srgbClr val="FF0000"/>
                </a:solidFill>
              </a:rPr>
              <a:t>s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3600" b="1" dirty="0">
                <a:solidFill>
                  <a:schemeClr val="tx1"/>
                </a:solidFill>
              </a:rPr>
              <a:t>or</a:t>
            </a:r>
            <a:r>
              <a:rPr lang="en-US" sz="3600" b="1" dirty="0">
                <a:solidFill>
                  <a:srgbClr val="FF0000"/>
                </a:solidFill>
              </a:rPr>
              <a:t> </a:t>
            </a:r>
            <a:r>
              <a:rPr lang="en-US" sz="4400" b="1" dirty="0" err="1">
                <a:solidFill>
                  <a:srgbClr val="FF0000"/>
                </a:solidFill>
              </a:rPr>
              <a:t>es</a:t>
            </a:r>
            <a:r>
              <a:rPr lang="en-US" sz="4400" b="1" dirty="0">
                <a:solidFill>
                  <a:srgbClr val="FF0000"/>
                </a:solidFill>
              </a:rPr>
              <a:t> </a:t>
            </a:r>
            <a:r>
              <a:rPr lang="en-US" sz="3600" dirty="0"/>
              <a:t>after the base form of verb, 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if the subject is third person  and singular number</a:t>
            </a:r>
            <a:endParaRPr lang="en-US" sz="3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2667000"/>
            <a:ext cx="7315200" cy="914400"/>
          </a:xfrm>
          <a:prstGeom prst="rect">
            <a:avLst/>
          </a:prstGeom>
          <a:solidFill>
            <a:schemeClr val="accent4"/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rgbClr val="92D050"/>
                </a:solidFill>
              </a:rPr>
              <a:t>Name/ She/ He </a:t>
            </a:r>
            <a:r>
              <a:rPr lang="en-US" sz="4800" dirty="0">
                <a:solidFill>
                  <a:srgbClr val="FF0000"/>
                </a:solidFill>
              </a:rPr>
              <a:t>eat</a:t>
            </a:r>
            <a:r>
              <a:rPr lang="en-US" sz="4800" dirty="0">
                <a:solidFill>
                  <a:srgbClr val="002060"/>
                </a:solidFill>
              </a:rPr>
              <a:t>s</a:t>
            </a:r>
            <a:r>
              <a:rPr lang="en-US" sz="4800" dirty="0">
                <a:solidFill>
                  <a:srgbClr val="FFFF00"/>
                </a:solidFill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3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8600"/>
            <a:ext cx="8458200" cy="1676400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endParaRPr lang="en-US" sz="5400" dirty="0">
              <a:solidFill>
                <a:schemeClr val="tx1"/>
              </a:solidFill>
            </a:endParaRPr>
          </a:p>
          <a:p>
            <a:pPr algn="ctr"/>
            <a:r>
              <a:rPr lang="en-US" sz="4400" b="1" dirty="0">
                <a:solidFill>
                  <a:schemeClr val="tx1"/>
                </a:solidFill>
              </a:rPr>
              <a:t>Read These Sentences carefully and </a:t>
            </a:r>
            <a:r>
              <a:rPr lang="en-US" sz="4400" b="1" dirty="0">
                <a:solidFill>
                  <a:srgbClr val="FFFF00"/>
                </a:solidFill>
              </a:rPr>
              <a:t>identify differences among them.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Sentences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Example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Structure of the Sentence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32004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Affirmative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 </a:t>
            </a:r>
            <a:r>
              <a:rPr lang="en-US" b="1" dirty="0">
                <a:solidFill>
                  <a:srgbClr val="FFFF00"/>
                </a:solidFill>
              </a:rPr>
              <a:t>eat </a:t>
            </a:r>
            <a:r>
              <a:rPr lang="en-US" dirty="0"/>
              <a:t>rice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8800" y="32004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Subject+ </a:t>
            </a:r>
            <a:r>
              <a:rPr lang="en-US" b="1" dirty="0">
                <a:solidFill>
                  <a:srgbClr val="FFFF00"/>
                </a:solidFill>
              </a:rPr>
              <a:t>V(s/</a:t>
            </a:r>
            <a:r>
              <a:rPr lang="en-US" b="1" dirty="0" err="1">
                <a:solidFill>
                  <a:srgbClr val="FFFF00"/>
                </a:solidFill>
              </a:rPr>
              <a:t>es</a:t>
            </a:r>
            <a:r>
              <a:rPr lang="en-US" b="1" dirty="0">
                <a:solidFill>
                  <a:srgbClr val="FFFF00"/>
                </a:solidFill>
              </a:rPr>
              <a:t>) </a:t>
            </a:r>
            <a:r>
              <a:rPr lang="en-US" dirty="0"/>
              <a:t>+Object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Negative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I</a:t>
            </a:r>
            <a:r>
              <a:rPr lang="en-US" dirty="0"/>
              <a:t> do not </a:t>
            </a:r>
            <a:r>
              <a:rPr lang="en-US" b="1" dirty="0">
                <a:solidFill>
                  <a:srgbClr val="FFFF00"/>
                </a:solidFill>
              </a:rPr>
              <a:t>eat</a:t>
            </a:r>
            <a:r>
              <a:rPr lang="en-US" dirty="0"/>
              <a:t> rice.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Subject</a:t>
            </a:r>
            <a:r>
              <a:rPr lang="en-US" dirty="0"/>
              <a:t> + do/does + not + </a:t>
            </a:r>
            <a:r>
              <a:rPr lang="en-US" b="1" dirty="0">
                <a:solidFill>
                  <a:srgbClr val="FFFF00"/>
                </a:solidFill>
              </a:rPr>
              <a:t>V</a:t>
            </a:r>
            <a:r>
              <a:rPr lang="en-US" dirty="0"/>
              <a:t>+ Object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Interrogative</a:t>
            </a:r>
            <a:endParaRPr lang="en-US" sz="2400" dirty="0"/>
          </a:p>
        </p:txBody>
      </p:sp>
      <p:sp>
        <p:nvSpPr>
          <p:cNvPr id="14" name="Rounded Rectangle 13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Does </a:t>
            </a:r>
            <a:r>
              <a:rPr lang="en-US" b="1" dirty="0">
                <a:solidFill>
                  <a:srgbClr val="FFFF00"/>
                </a:solidFill>
              </a:rPr>
              <a:t>He / She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eat </a:t>
            </a:r>
            <a:r>
              <a:rPr lang="en-US" dirty="0"/>
              <a:t>rice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Do/ does + </a:t>
            </a:r>
            <a:r>
              <a:rPr lang="en-US" b="1" dirty="0">
                <a:solidFill>
                  <a:srgbClr val="FFFF00"/>
                </a:solidFill>
              </a:rPr>
              <a:t>Subject</a:t>
            </a:r>
            <a:r>
              <a:rPr lang="en-US" dirty="0"/>
              <a:t>+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/>
              <a:t>+ Object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Exclamatory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</a:t>
            </a:r>
            <a:r>
              <a:rPr lang="en-US" b="1" dirty="0">
                <a:solidFill>
                  <a:srgbClr val="FFFF00"/>
                </a:solidFill>
              </a:rPr>
              <a:t>fine </a:t>
            </a:r>
            <a:r>
              <a:rPr lang="en-US" b="1" dirty="0">
                <a:solidFill>
                  <a:schemeClr val="tx1"/>
                </a:solidFill>
              </a:rPr>
              <a:t>the pen</a:t>
            </a:r>
            <a:r>
              <a:rPr lang="en-US" dirty="0"/>
              <a:t> is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How + </a:t>
            </a:r>
            <a:r>
              <a:rPr lang="en-US" b="1" dirty="0" err="1">
                <a:solidFill>
                  <a:srgbClr val="FFFF00"/>
                </a:solidFill>
              </a:rPr>
              <a:t>adj</a:t>
            </a:r>
            <a:r>
              <a:rPr lang="en-US" dirty="0"/>
              <a:t>+ </a:t>
            </a:r>
            <a:r>
              <a:rPr lang="en-US" b="1" dirty="0">
                <a:solidFill>
                  <a:schemeClr val="tx1"/>
                </a:solidFill>
              </a:rPr>
              <a:t>NP</a:t>
            </a:r>
            <a:r>
              <a:rPr lang="en-US" dirty="0"/>
              <a:t>+ be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05000" y="32004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She / He </a:t>
            </a:r>
            <a:r>
              <a:rPr lang="en-US" b="1" dirty="0">
                <a:solidFill>
                  <a:srgbClr val="FFFF00"/>
                </a:solidFill>
              </a:rPr>
              <a:t>eats </a:t>
            </a:r>
            <a:r>
              <a:rPr lang="en-US" dirty="0"/>
              <a:t>rice.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She/ He </a:t>
            </a:r>
            <a:r>
              <a:rPr lang="en-US" dirty="0"/>
              <a:t>does not </a:t>
            </a:r>
            <a:r>
              <a:rPr lang="en-US" b="1" dirty="0">
                <a:solidFill>
                  <a:srgbClr val="FFFF00"/>
                </a:solidFill>
              </a:rPr>
              <a:t>eat</a:t>
            </a:r>
            <a:r>
              <a:rPr lang="en-US" dirty="0"/>
              <a:t> rice.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  </a:t>
            </a:r>
            <a:r>
              <a:rPr lang="en-US" b="1" dirty="0">
                <a:solidFill>
                  <a:srgbClr val="FFFF00"/>
                </a:solidFill>
              </a:rPr>
              <a:t>they </a:t>
            </a:r>
            <a:r>
              <a:rPr lang="en-US" b="1" dirty="0">
                <a:solidFill>
                  <a:schemeClr val="tx1"/>
                </a:solidFill>
              </a:rPr>
              <a:t>eat </a:t>
            </a:r>
            <a:r>
              <a:rPr lang="en-US" dirty="0"/>
              <a:t>rice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a </a:t>
            </a:r>
            <a:r>
              <a:rPr lang="en-US" b="1" dirty="0">
                <a:solidFill>
                  <a:srgbClr val="FFFF00"/>
                </a:solidFill>
              </a:rPr>
              <a:t>fine pen</a:t>
            </a:r>
            <a:r>
              <a:rPr lang="en-US" dirty="0"/>
              <a:t> </a:t>
            </a:r>
            <a:r>
              <a:rPr lang="en-US" b="1" dirty="0">
                <a:solidFill>
                  <a:schemeClr val="tx1"/>
                </a:solidFill>
              </a:rPr>
              <a:t>it </a:t>
            </a:r>
            <a:r>
              <a:rPr lang="en-US" dirty="0"/>
              <a:t>is</a:t>
            </a:r>
            <a:r>
              <a:rPr lang="en-US" b="1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Write the Structure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0000"/>
                </a:solidFill>
              </a:rPr>
              <a:t>Write the Structure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What + a/an + </a:t>
            </a:r>
            <a:r>
              <a:rPr lang="en-US" b="1" dirty="0">
                <a:solidFill>
                  <a:srgbClr val="FFFF00"/>
                </a:solidFill>
              </a:rPr>
              <a:t>N/P</a:t>
            </a:r>
            <a:r>
              <a:rPr lang="en-US" dirty="0"/>
              <a:t>+ </a:t>
            </a:r>
            <a:r>
              <a:rPr lang="en-US" b="1" dirty="0">
                <a:solidFill>
                  <a:schemeClr val="tx1"/>
                </a:solidFill>
              </a:rPr>
              <a:t>N/P + </a:t>
            </a:r>
            <a:r>
              <a:rPr lang="en-US" b="1" dirty="0">
                <a:solidFill>
                  <a:schemeClr val="bg1"/>
                </a:solidFill>
              </a:rPr>
              <a:t>be verb </a:t>
            </a:r>
            <a:r>
              <a:rPr lang="en-US" dirty="0">
                <a:solidFill>
                  <a:srgbClr val="FF0000"/>
                </a:solidFill>
              </a:rPr>
              <a:t>!</a:t>
            </a:r>
          </a:p>
        </p:txBody>
      </p:sp>
      <p:sp>
        <p:nvSpPr>
          <p:cNvPr id="27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 in  Present Indefinite Tense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Do/ does + </a:t>
            </a:r>
            <a:r>
              <a:rPr lang="en-US" b="1" dirty="0">
                <a:solidFill>
                  <a:srgbClr val="FFFF00"/>
                </a:solidFill>
              </a:rPr>
              <a:t>Subject</a:t>
            </a:r>
            <a:r>
              <a:rPr lang="en-US" dirty="0"/>
              <a:t>+ </a:t>
            </a:r>
            <a:r>
              <a:rPr lang="en-US" b="1" dirty="0">
                <a:solidFill>
                  <a:schemeClr val="tx1"/>
                </a:solidFill>
              </a:rPr>
              <a:t>V</a:t>
            </a:r>
            <a:r>
              <a:rPr lang="en-US" dirty="0"/>
              <a:t>+ Object </a:t>
            </a:r>
            <a:r>
              <a:rPr lang="en-US" b="1" dirty="0">
                <a:solidFill>
                  <a:srgbClr val="FF0000"/>
                </a:solidFill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8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4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81800" y="381000"/>
            <a:ext cx="2286000" cy="3124200"/>
          </a:xfrm>
          <a:prstGeom prst="rect">
            <a:avLst/>
          </a:prstGeom>
        </p:spPr>
      </p:pic>
      <p:pic>
        <p:nvPicPr>
          <p:cNvPr id="6" name="Picture 5" descr="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"/>
            <a:ext cx="2209800" cy="3124200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228600" y="3581400"/>
            <a:ext cx="1676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Running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362200" y="3581400"/>
            <a:ext cx="1676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Sleeping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010400" y="3581400"/>
            <a:ext cx="1676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Reading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572000" y="3581400"/>
            <a:ext cx="1676400" cy="609600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Playing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</a:rPr>
              <a:t>DEFINATION of </a:t>
            </a:r>
            <a:r>
              <a:rPr lang="en-US" sz="4000" b="1" dirty="0">
                <a:solidFill>
                  <a:schemeClr val="tx1"/>
                </a:solidFill>
              </a:rPr>
              <a:t>Present continuous tense?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Present continuous tense indicates </a:t>
            </a:r>
            <a:r>
              <a:rPr lang="en-US" sz="4000" b="1" dirty="0">
                <a:solidFill>
                  <a:schemeClr val="tx1"/>
                </a:solidFill>
              </a:rPr>
              <a:t>an action that is taking place/continuing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FF00"/>
                </a:solidFill>
              </a:rPr>
              <a:t>Structure of Present Continuous Tense: </a:t>
            </a:r>
            <a:r>
              <a:rPr lang="en-US" sz="4000" b="1" dirty="0">
                <a:solidFill>
                  <a:schemeClr val="tx1"/>
                </a:solidFill>
              </a:rPr>
              <a:t>Subject + am/is/are +(</a:t>
            </a:r>
            <a:r>
              <a:rPr lang="en-US" sz="4000" b="1" dirty="0" err="1">
                <a:solidFill>
                  <a:schemeClr val="tx1"/>
                </a:solidFill>
              </a:rPr>
              <a:t>verb+ing</a:t>
            </a:r>
            <a:r>
              <a:rPr lang="en-US" sz="4000" b="1" dirty="0">
                <a:solidFill>
                  <a:schemeClr val="tx1"/>
                </a:solidFill>
              </a:rPr>
              <a:t>)+ object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4495800"/>
            <a:ext cx="8534400" cy="1905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Group Work: Make five sentences from these picture</a:t>
            </a:r>
          </a:p>
        </p:txBody>
      </p:sp>
      <p:pic>
        <p:nvPicPr>
          <p:cNvPr id="16" name="Picture 15" descr="ru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800"/>
            <a:ext cx="2133600" cy="3124200"/>
          </a:xfrm>
          <a:prstGeom prst="rect">
            <a:avLst/>
          </a:prstGeom>
        </p:spPr>
      </p:pic>
      <p:pic>
        <p:nvPicPr>
          <p:cNvPr id="17" name="Picture 16" descr="sleepin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90750" y="304800"/>
            <a:ext cx="2228850" cy="3167062"/>
          </a:xfrm>
          <a:prstGeom prst="rect">
            <a:avLst/>
          </a:prstGeom>
        </p:spPr>
      </p:pic>
      <p:sp>
        <p:nvSpPr>
          <p:cNvPr id="18" name="Oval 17"/>
          <p:cNvSpPr/>
          <p:nvPr/>
        </p:nvSpPr>
        <p:spPr>
          <a:xfrm>
            <a:off x="6705600" y="5638800"/>
            <a:ext cx="1828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TIME:2 M.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438400" y="304800"/>
            <a:ext cx="3962400" cy="1676400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Keep in mind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04800" y="2133600"/>
            <a:ext cx="8534400" cy="1905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Gradually, day by day, step by step</a:t>
            </a:r>
            <a:r>
              <a:rPr lang="en-US" sz="3600" dirty="0"/>
              <a:t> now these words indicate present continuous tense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38200" y="4572000"/>
            <a:ext cx="7772400" cy="12954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Example: I am improving gradually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Various forms of Sentence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in 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 Continuous Tense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6200" y="213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Sentences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Read it carefully note down it as 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638800" y="213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Structure of the Sentence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1905000" y="2133600"/>
            <a:ext cx="3733800" cy="762000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Write more Example use these sentence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6200" y="41148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Negative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 </a:t>
            </a:r>
            <a:r>
              <a:rPr lang="en-US" sz="2000" b="1" dirty="0">
                <a:solidFill>
                  <a:schemeClr val="tx1"/>
                </a:solidFill>
              </a:rPr>
              <a:t>am </a:t>
            </a:r>
            <a:r>
              <a:rPr lang="en-US" sz="2000" b="1" dirty="0"/>
              <a:t>not </a:t>
            </a:r>
            <a:r>
              <a:rPr lang="en-US" sz="2000" b="1" dirty="0">
                <a:solidFill>
                  <a:srgbClr val="FFFF00"/>
                </a:solidFill>
              </a:rPr>
              <a:t>dancing </a:t>
            </a:r>
            <a:r>
              <a:rPr lang="en-US" sz="2000" b="1" dirty="0">
                <a:solidFill>
                  <a:srgbClr val="00B0F0"/>
                </a:solidFill>
              </a:rPr>
              <a:t>in</a:t>
            </a:r>
            <a:r>
              <a:rPr lang="en-US" sz="2000" b="1" dirty="0">
                <a:solidFill>
                  <a:srgbClr val="FFFF00"/>
                </a:solidFill>
              </a:rPr>
              <a:t> </a:t>
            </a:r>
            <a:r>
              <a:rPr lang="en-US" sz="2000" b="1" dirty="0">
                <a:solidFill>
                  <a:schemeClr val="bg1"/>
                </a:solidFill>
              </a:rPr>
              <a:t>my room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638800" y="41148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Subject+ </a:t>
            </a:r>
            <a:r>
              <a:rPr lang="en-US" sz="2000" b="1" dirty="0">
                <a:solidFill>
                  <a:schemeClr val="tx1"/>
                </a:solidFill>
              </a:rPr>
              <a:t>am/is/are</a:t>
            </a:r>
            <a:r>
              <a:rPr lang="en-US" sz="2000" b="1" dirty="0"/>
              <a:t>+ not+ </a:t>
            </a:r>
            <a:r>
              <a:rPr lang="en-US" sz="2000" b="1" dirty="0">
                <a:solidFill>
                  <a:srgbClr val="FFFF00"/>
                </a:solidFill>
              </a:rPr>
              <a:t>V(</a:t>
            </a:r>
            <a:r>
              <a:rPr lang="en-US" sz="2000" b="1" dirty="0" err="1">
                <a:solidFill>
                  <a:srgbClr val="FFFF00"/>
                </a:solidFill>
              </a:rPr>
              <a:t>ing</a:t>
            </a:r>
            <a:r>
              <a:rPr lang="en-US" sz="2000" b="1" dirty="0">
                <a:solidFill>
                  <a:srgbClr val="FFFF00"/>
                </a:solidFill>
              </a:rPr>
              <a:t>) </a:t>
            </a:r>
            <a:r>
              <a:rPr lang="en-US" sz="2000" b="1" dirty="0"/>
              <a:t>+Object(if use)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76200" y="5029200"/>
            <a:ext cx="1828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Interrogative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</a:t>
            </a:r>
            <a:r>
              <a:rPr lang="en-US" sz="2800" dirty="0"/>
              <a:t> I </a:t>
            </a:r>
            <a:r>
              <a:rPr lang="en-US" sz="2800" b="1" dirty="0">
                <a:solidFill>
                  <a:srgbClr val="FFFF00"/>
                </a:solidFill>
              </a:rPr>
              <a:t>dancing </a:t>
            </a:r>
            <a:r>
              <a:rPr lang="en-US" sz="2800" b="1" dirty="0">
                <a:solidFill>
                  <a:schemeClr val="bg1">
                    <a:lumMod val="95000"/>
                  </a:schemeClr>
                </a:solidFill>
              </a:rPr>
              <a:t>in my room</a:t>
            </a:r>
            <a:r>
              <a:rPr lang="en-US" sz="2800" b="1" dirty="0"/>
              <a:t>?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5638800" y="5029200"/>
            <a:ext cx="3352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Am/Is/Are</a:t>
            </a:r>
            <a:r>
              <a:rPr lang="en-US" sz="2000" b="1" dirty="0"/>
              <a:t>+ Subject+ </a:t>
            </a:r>
            <a:r>
              <a:rPr lang="en-US" sz="2000" b="1" dirty="0">
                <a:solidFill>
                  <a:srgbClr val="FFFF00"/>
                </a:solidFill>
              </a:rPr>
              <a:t>V(</a:t>
            </a:r>
            <a:r>
              <a:rPr lang="en-US" sz="2000" b="1" dirty="0" err="1">
                <a:solidFill>
                  <a:srgbClr val="FFFF00"/>
                </a:solidFill>
              </a:rPr>
              <a:t>ing</a:t>
            </a:r>
            <a:r>
              <a:rPr lang="en-US" sz="2000" b="1" dirty="0">
                <a:solidFill>
                  <a:srgbClr val="FFFF00"/>
                </a:solidFill>
              </a:rPr>
              <a:t>) 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rgbClr val="0070C0"/>
                </a:solidFill>
              </a:rPr>
              <a:t>Object(if use) </a:t>
            </a:r>
            <a:r>
              <a:rPr lang="en-US" sz="2000" b="1" dirty="0"/>
              <a:t>+?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76200" y="5943600"/>
            <a:ext cx="1828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Negative -Interrogative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Am </a:t>
            </a:r>
            <a:r>
              <a:rPr lang="en-US" sz="2800" dirty="0"/>
              <a:t>I </a:t>
            </a:r>
            <a:r>
              <a:rPr lang="en-US" sz="2800" b="1" dirty="0">
                <a:solidFill>
                  <a:srgbClr val="00B05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  <a:r>
              <a:rPr lang="en-US" sz="2800" dirty="0"/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5638800" y="5943600"/>
            <a:ext cx="3352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Am/Is/</a:t>
            </a:r>
            <a:r>
              <a:rPr lang="en-US" sz="2000" b="1" dirty="0" err="1">
                <a:solidFill>
                  <a:schemeClr val="tx1"/>
                </a:solidFill>
              </a:rPr>
              <a:t>Are</a:t>
            </a:r>
            <a:r>
              <a:rPr lang="en-US" sz="2000" b="1" dirty="0" err="1"/>
              <a:t>+Subject</a:t>
            </a:r>
            <a:r>
              <a:rPr lang="en-US" sz="2000" b="1" dirty="0"/>
              <a:t>+ </a:t>
            </a:r>
            <a:r>
              <a:rPr lang="en-US" sz="2000" b="1" dirty="0">
                <a:solidFill>
                  <a:srgbClr val="00B050"/>
                </a:solidFill>
              </a:rPr>
              <a:t>not</a:t>
            </a:r>
            <a:r>
              <a:rPr lang="en-US" sz="2000" b="1" dirty="0"/>
              <a:t>+ </a:t>
            </a:r>
            <a:r>
              <a:rPr lang="en-US" sz="2000" b="1" dirty="0">
                <a:solidFill>
                  <a:srgbClr val="FFFF00"/>
                </a:solidFill>
              </a:rPr>
              <a:t>V(</a:t>
            </a:r>
            <a:r>
              <a:rPr lang="en-US" sz="2000" b="1" dirty="0" err="1">
                <a:solidFill>
                  <a:srgbClr val="FFFF00"/>
                </a:solidFill>
              </a:rPr>
              <a:t>ing</a:t>
            </a:r>
            <a:r>
              <a:rPr lang="en-US" sz="2000" b="1" dirty="0">
                <a:solidFill>
                  <a:srgbClr val="FFFF00"/>
                </a:solidFill>
              </a:rPr>
              <a:t>) </a:t>
            </a:r>
            <a:r>
              <a:rPr lang="en-US" sz="2000" b="1" dirty="0"/>
              <a:t>+</a:t>
            </a:r>
            <a:r>
              <a:rPr lang="en-US" sz="2000" b="1" dirty="0">
                <a:solidFill>
                  <a:srgbClr val="0070C0"/>
                </a:solidFill>
              </a:rPr>
              <a:t>Object(if use)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/>
              <a:t>+?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6200" y="3124200"/>
            <a:ext cx="1828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Affirmative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I</a:t>
            </a:r>
            <a:r>
              <a:rPr lang="en-US" sz="2400" dirty="0"/>
              <a:t> </a:t>
            </a:r>
            <a:r>
              <a:rPr lang="en-US" sz="2400" b="1" dirty="0">
                <a:solidFill>
                  <a:schemeClr val="tx1"/>
                </a:solidFill>
              </a:rPr>
              <a:t>am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FF00"/>
                </a:solidFill>
              </a:rPr>
              <a:t>dancing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in</a:t>
            </a:r>
            <a:r>
              <a:rPr lang="en-US" sz="2400" b="1" dirty="0">
                <a:solidFill>
                  <a:srgbClr val="FFFF00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my room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638800" y="3124200"/>
            <a:ext cx="3352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Subject+ </a:t>
            </a:r>
            <a:r>
              <a:rPr lang="en-US" sz="2000" b="1" dirty="0">
                <a:solidFill>
                  <a:schemeClr val="tx1"/>
                </a:solidFill>
              </a:rPr>
              <a:t>am/is/</a:t>
            </a:r>
            <a:r>
              <a:rPr lang="en-US" sz="2000" b="1" dirty="0" err="1">
                <a:solidFill>
                  <a:schemeClr val="tx1"/>
                </a:solidFill>
              </a:rPr>
              <a:t>are</a:t>
            </a:r>
            <a:r>
              <a:rPr lang="en-US" sz="2000" b="1" dirty="0" err="1"/>
              <a:t>+</a:t>
            </a:r>
            <a:r>
              <a:rPr lang="en-US" sz="2000" b="1" dirty="0" err="1">
                <a:solidFill>
                  <a:srgbClr val="FFFF00"/>
                </a:solidFill>
              </a:rPr>
              <a:t>V</a:t>
            </a:r>
            <a:r>
              <a:rPr lang="en-US" sz="2000" b="1" dirty="0">
                <a:solidFill>
                  <a:srgbClr val="FFFF00"/>
                </a:solidFill>
              </a:rPr>
              <a:t>(</a:t>
            </a:r>
            <a:r>
              <a:rPr lang="en-US" sz="2000" b="1" dirty="0" err="1">
                <a:solidFill>
                  <a:srgbClr val="FFFF00"/>
                </a:solidFill>
              </a:rPr>
              <a:t>ing</a:t>
            </a:r>
            <a:r>
              <a:rPr lang="en-US" sz="2000" b="1" dirty="0">
                <a:solidFill>
                  <a:srgbClr val="FFFF00"/>
                </a:solidFill>
              </a:rPr>
              <a:t>) </a:t>
            </a:r>
            <a:r>
              <a:rPr lang="en-US" sz="2000" b="1" dirty="0"/>
              <a:t>+Object(if use)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You are dancing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We are dancing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They are dancing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1905000" y="3124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He/She</a:t>
            </a:r>
            <a:r>
              <a:rPr lang="en-US" sz="2800" dirty="0"/>
              <a:t> </a:t>
            </a:r>
            <a:r>
              <a:rPr lang="en-US" sz="2800" b="1" dirty="0">
                <a:solidFill>
                  <a:schemeClr val="tx1"/>
                </a:solidFill>
              </a:rPr>
              <a:t>is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You </a:t>
            </a:r>
            <a:r>
              <a:rPr lang="en-US" sz="2000" b="1" dirty="0">
                <a:solidFill>
                  <a:schemeClr val="tx1"/>
                </a:solidFill>
              </a:rPr>
              <a:t>are </a:t>
            </a:r>
            <a:r>
              <a:rPr lang="en-US" sz="2000" b="1" dirty="0"/>
              <a:t>not </a:t>
            </a:r>
            <a:r>
              <a:rPr lang="en-US" sz="2000" b="1" dirty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We </a:t>
            </a:r>
            <a:r>
              <a:rPr lang="en-US" sz="2000" b="1" dirty="0">
                <a:solidFill>
                  <a:schemeClr val="tx1"/>
                </a:solidFill>
              </a:rPr>
              <a:t>are </a:t>
            </a:r>
            <a:r>
              <a:rPr lang="en-US" sz="2000" b="1" dirty="0"/>
              <a:t>not </a:t>
            </a:r>
            <a:r>
              <a:rPr lang="en-US" sz="2000" b="1" dirty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They</a:t>
            </a:r>
            <a:r>
              <a:rPr lang="en-US" sz="2000" b="1" dirty="0">
                <a:solidFill>
                  <a:schemeClr val="tx1"/>
                </a:solidFill>
              </a:rPr>
              <a:t> are </a:t>
            </a:r>
            <a:r>
              <a:rPr lang="en-US" sz="2000" b="1" dirty="0"/>
              <a:t>not </a:t>
            </a:r>
            <a:r>
              <a:rPr lang="en-US" sz="2000" b="1" dirty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1905000" y="41148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/>
              <a:t>She/He</a:t>
            </a:r>
            <a:r>
              <a:rPr lang="en-US" sz="2000" b="1" dirty="0"/>
              <a:t> </a:t>
            </a:r>
            <a:r>
              <a:rPr lang="en-US" sz="2000" b="1" dirty="0">
                <a:solidFill>
                  <a:schemeClr val="tx1"/>
                </a:solidFill>
              </a:rPr>
              <a:t>is </a:t>
            </a:r>
            <a:r>
              <a:rPr lang="en-US" sz="2000" b="1" dirty="0"/>
              <a:t>not </a:t>
            </a:r>
            <a:r>
              <a:rPr lang="en-US" sz="2000" b="1" dirty="0">
                <a:solidFill>
                  <a:srgbClr val="FFFF00"/>
                </a:solidFill>
              </a:rPr>
              <a:t>dancing 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</a:t>
            </a:r>
            <a:r>
              <a:rPr lang="en-US" sz="2800" dirty="0"/>
              <a:t> you </a:t>
            </a:r>
            <a:r>
              <a:rPr lang="en-US" sz="2800" b="1" dirty="0">
                <a:solidFill>
                  <a:srgbClr val="FFFF00"/>
                </a:solidFill>
              </a:rPr>
              <a:t>dancing </a:t>
            </a:r>
            <a:r>
              <a:rPr lang="en-US" sz="2800" b="1" dirty="0"/>
              <a:t>?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</a:t>
            </a:r>
            <a:r>
              <a:rPr lang="en-US" sz="2800" dirty="0"/>
              <a:t> we </a:t>
            </a:r>
            <a:r>
              <a:rPr lang="en-US" sz="2800" b="1" dirty="0">
                <a:solidFill>
                  <a:srgbClr val="FFFF00"/>
                </a:solidFill>
              </a:rPr>
              <a:t>dancing </a:t>
            </a:r>
            <a:r>
              <a:rPr lang="en-US" sz="2800" b="1" dirty="0"/>
              <a:t>?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</a:t>
            </a:r>
            <a:r>
              <a:rPr lang="en-US" sz="2800" dirty="0"/>
              <a:t> they </a:t>
            </a:r>
            <a:r>
              <a:rPr lang="en-US" sz="2800" b="1" dirty="0">
                <a:solidFill>
                  <a:srgbClr val="FFFF00"/>
                </a:solidFill>
              </a:rPr>
              <a:t>dancing </a:t>
            </a:r>
            <a:r>
              <a:rPr lang="en-US" sz="2800" b="1" dirty="0"/>
              <a:t>?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1905000" y="5029200"/>
            <a:ext cx="3733800" cy="762000"/>
          </a:xfrm>
          <a:prstGeom prst="round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Is </a:t>
            </a:r>
            <a:r>
              <a:rPr lang="en-US" sz="2800" dirty="0"/>
              <a:t> she/he </a:t>
            </a:r>
            <a:r>
              <a:rPr lang="en-US" sz="2800" b="1" dirty="0">
                <a:solidFill>
                  <a:srgbClr val="FFFF00"/>
                </a:solidFill>
              </a:rPr>
              <a:t>dancing </a:t>
            </a:r>
            <a:r>
              <a:rPr lang="en-US" sz="2800" b="1" dirty="0"/>
              <a:t>?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 </a:t>
            </a:r>
            <a:r>
              <a:rPr lang="en-US" sz="2800" b="1" dirty="0">
                <a:solidFill>
                  <a:schemeClr val="bg1"/>
                </a:solidFill>
              </a:rPr>
              <a:t>you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  <a:r>
              <a:rPr lang="en-US" sz="2800" dirty="0"/>
              <a:t>?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 </a:t>
            </a:r>
            <a:r>
              <a:rPr lang="en-US" sz="2800" b="1" dirty="0">
                <a:solidFill>
                  <a:schemeClr val="bg1"/>
                </a:solidFill>
              </a:rPr>
              <a:t>we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  <a:r>
              <a:rPr lang="en-US" sz="2800" dirty="0"/>
              <a:t>?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Are </a:t>
            </a:r>
            <a:r>
              <a:rPr lang="en-US" sz="2800" b="1" dirty="0">
                <a:solidFill>
                  <a:schemeClr val="bg1"/>
                </a:solidFill>
              </a:rPr>
              <a:t>they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  <a:r>
              <a:rPr lang="en-US" sz="2800" dirty="0"/>
              <a:t>?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1905000" y="5943600"/>
            <a:ext cx="3733800" cy="762000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Is </a:t>
            </a:r>
            <a:r>
              <a:rPr lang="en-US" sz="2800" b="1" dirty="0">
                <a:solidFill>
                  <a:schemeClr val="bg1"/>
                </a:solidFill>
              </a:rPr>
              <a:t>she/he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00B050"/>
                </a:solidFill>
              </a:rPr>
              <a:t>not</a:t>
            </a:r>
            <a:r>
              <a:rPr lang="en-US" sz="2800" dirty="0"/>
              <a:t> </a:t>
            </a:r>
            <a:r>
              <a:rPr lang="en-US" sz="2800" b="1" dirty="0">
                <a:solidFill>
                  <a:srgbClr val="FFFF00"/>
                </a:solidFill>
              </a:rPr>
              <a:t>dancing</a:t>
            </a:r>
            <a:r>
              <a:rPr lang="en-US" sz="2800" dirty="0"/>
              <a:t>?</a:t>
            </a:r>
          </a:p>
        </p:txBody>
      </p:sp>
      <p:sp>
        <p:nvSpPr>
          <p:cNvPr id="35" name="Text Placeholder 2"/>
          <p:cNvSpPr txBox="1">
            <a:spLocks/>
          </p:cNvSpPr>
          <p:nvPr/>
        </p:nvSpPr>
        <p:spPr>
          <a:xfrm>
            <a:off x="381000" y="228600"/>
            <a:ext cx="8458200" cy="16764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8800" b="1" dirty="0">
                <a:solidFill>
                  <a:schemeClr val="tx1"/>
                </a:solidFill>
              </a:rPr>
              <a:t>Group Work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4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81200" y="0"/>
            <a:ext cx="4724400" cy="1143000"/>
          </a:xfrm>
          <a:prstGeom prst="ellipse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Assessment</a:t>
            </a:r>
            <a:endParaRPr lang="en-US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" y="1295400"/>
            <a:ext cx="8305800" cy="990600"/>
          </a:xfrm>
          <a:prstGeom prst="rect">
            <a:avLst/>
          </a:prstGeom>
          <a:solidFill>
            <a:schemeClr val="accent4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/>
          </a:p>
          <a:p>
            <a:pPr algn="ctr"/>
            <a:r>
              <a:rPr lang="en-US" sz="4800" dirty="0"/>
              <a:t>Explain why it is right/wrong?</a:t>
            </a:r>
            <a:r>
              <a:rPr lang="en-US" sz="3600" dirty="0"/>
              <a:t> </a:t>
            </a:r>
          </a:p>
          <a:p>
            <a:pPr algn="ctr"/>
            <a:endParaRPr lang="en-US" sz="3600" dirty="0"/>
          </a:p>
        </p:txBody>
      </p:sp>
      <p:sp>
        <p:nvSpPr>
          <p:cNvPr id="6" name="Rounded Rectangle 5"/>
          <p:cNvSpPr/>
          <p:nvPr/>
        </p:nvSpPr>
        <p:spPr>
          <a:xfrm>
            <a:off x="152400" y="2514600"/>
            <a:ext cx="6019800" cy="4114800"/>
          </a:xfrm>
          <a:prstGeom prst="round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514350" indent="-514350">
              <a:buAutoNum type="arabicPeriod"/>
            </a:pPr>
            <a:r>
              <a:rPr lang="en-US" sz="3200" dirty="0"/>
              <a:t>I do not</a:t>
            </a:r>
          </a:p>
          <a:p>
            <a:pPr marL="514350" indent="-514350">
              <a:buAutoNum type="arabicPeriod"/>
            </a:pPr>
            <a:r>
              <a:rPr lang="en-US" sz="3200" dirty="0"/>
              <a:t>Do he a good boy?</a:t>
            </a:r>
          </a:p>
          <a:p>
            <a:r>
              <a:rPr lang="en-US" sz="3200" dirty="0"/>
              <a:t>3.  Go to school regularly.     </a:t>
            </a:r>
          </a:p>
          <a:p>
            <a:r>
              <a:rPr lang="en-US" sz="3200" dirty="0"/>
              <a:t>4.  Who is your friend?</a:t>
            </a:r>
          </a:p>
          <a:p>
            <a:r>
              <a:rPr lang="en-US" sz="2800" b="1" dirty="0"/>
              <a:t>5.   We playing football in the field.</a:t>
            </a:r>
          </a:p>
          <a:p>
            <a:pPr marL="457200" indent="-457200">
              <a:buAutoNum type="arabicPeriod" startAt="6"/>
            </a:pPr>
            <a:r>
              <a:rPr lang="en-US" sz="3200" dirty="0"/>
              <a:t>How a beautiful bird? </a:t>
            </a:r>
          </a:p>
          <a:p>
            <a:pPr marL="457200" indent="-457200">
              <a:buAutoNum type="arabicPeriod" startAt="6"/>
            </a:pPr>
            <a:r>
              <a:rPr lang="en-US" sz="3200" dirty="0"/>
              <a:t>Am you read a book?</a:t>
            </a:r>
          </a:p>
          <a:p>
            <a:pPr marL="457200" indent="-457200">
              <a:buAutoNum type="arabicPeriod" startAt="6"/>
            </a:pPr>
            <a:r>
              <a:rPr lang="en-US" sz="3200" dirty="0"/>
              <a:t>Is not I reading ?</a:t>
            </a:r>
          </a:p>
          <a:p>
            <a:pPr algn="ctr"/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Right Sentence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1. I do not + </a:t>
            </a:r>
            <a:r>
              <a:rPr lang="en-US" sz="4000" b="1" dirty="0">
                <a:solidFill>
                  <a:srgbClr val="FFFF00"/>
                </a:solidFill>
              </a:rPr>
              <a:t>Verb+ object(</a:t>
            </a:r>
            <a:r>
              <a:rPr lang="en-US" sz="4000" b="1" dirty="0">
                <a:solidFill>
                  <a:schemeClr val="tx1"/>
                </a:solidFill>
              </a:rPr>
              <a:t>if use</a:t>
            </a:r>
            <a:r>
              <a:rPr lang="en-US" sz="4000" b="1" dirty="0">
                <a:solidFill>
                  <a:srgbClr val="FFFF00"/>
                </a:solidFill>
              </a:rPr>
              <a:t>).</a:t>
            </a:r>
          </a:p>
          <a:p>
            <a:endParaRPr lang="en-US" sz="40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2. </a:t>
            </a:r>
            <a:r>
              <a:rPr lang="en-US" sz="4000" b="1" dirty="0">
                <a:solidFill>
                  <a:srgbClr val="FFFF00"/>
                </a:solidFill>
              </a:rPr>
              <a:t>Do/does+</a:t>
            </a:r>
            <a:r>
              <a:rPr lang="en-US" sz="4000" b="1" dirty="0"/>
              <a:t> he a good boy?</a:t>
            </a:r>
          </a:p>
          <a:p>
            <a:endParaRPr lang="en-US" sz="4000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/>
              <a:t>3. </a:t>
            </a:r>
            <a:r>
              <a:rPr lang="en-US" sz="4000" b="1" dirty="0">
                <a:solidFill>
                  <a:srgbClr val="FFFF00"/>
                </a:solidFill>
              </a:rPr>
              <a:t>Subject+ </a:t>
            </a:r>
            <a:r>
              <a:rPr lang="en-US" sz="4000" dirty="0"/>
              <a:t>Go to school regularly. </a:t>
            </a:r>
            <a:endParaRPr lang="en-US" sz="4000" b="1" dirty="0"/>
          </a:p>
          <a:p>
            <a:endParaRPr lang="en-US" sz="4000" b="1" dirty="0"/>
          </a:p>
        </p:txBody>
      </p:sp>
      <p:sp>
        <p:nvSpPr>
          <p:cNvPr id="11" name="Rounded Rectangle 10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4. R</a:t>
            </a:r>
            <a:r>
              <a:rPr lang="en-US" sz="2800" b="1" dirty="0"/>
              <a:t>ight form of Interrogative sentence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5. We+ </a:t>
            </a:r>
            <a:r>
              <a:rPr lang="en-US" sz="3200" b="1" dirty="0">
                <a:solidFill>
                  <a:srgbClr val="FFFF00"/>
                </a:solidFill>
              </a:rPr>
              <a:t>Verb(am/is/are) </a:t>
            </a:r>
            <a:r>
              <a:rPr lang="en-US" sz="3200" b="1" dirty="0">
                <a:solidFill>
                  <a:schemeClr val="bg1"/>
                </a:solidFill>
              </a:rPr>
              <a:t>+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Playing football in the field.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6. How+ beautiful </a:t>
            </a:r>
            <a:r>
              <a:rPr lang="en-US" sz="3200" b="1" dirty="0">
                <a:solidFill>
                  <a:srgbClr val="FFFF00"/>
                </a:solidFill>
              </a:rPr>
              <a:t>(</a:t>
            </a:r>
            <a:r>
              <a:rPr lang="en-US" sz="3200" b="1" dirty="0" err="1">
                <a:solidFill>
                  <a:srgbClr val="FFFF00"/>
                </a:solidFill>
              </a:rPr>
              <a:t>adj</a:t>
            </a:r>
            <a:r>
              <a:rPr lang="en-US" sz="3200" b="1" dirty="0">
                <a:solidFill>
                  <a:srgbClr val="FFFF00"/>
                </a:solidFill>
              </a:rPr>
              <a:t>) </a:t>
            </a:r>
            <a:r>
              <a:rPr lang="en-US" sz="3200" b="1" dirty="0">
                <a:solidFill>
                  <a:schemeClr val="bg1"/>
                </a:solidFill>
              </a:rPr>
              <a:t>+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>
                <a:solidFill>
                  <a:schemeClr val="bg1"/>
                </a:solidFill>
              </a:rPr>
              <a:t>the bird is</a:t>
            </a:r>
            <a:r>
              <a:rPr lang="en-US" sz="3200" b="1" dirty="0">
                <a:solidFill>
                  <a:srgbClr val="FFFF00"/>
                </a:solidFill>
              </a:rPr>
              <a:t>(be verb) </a:t>
            </a:r>
            <a:r>
              <a:rPr lang="en-US" sz="3200" b="1" dirty="0">
                <a:solidFill>
                  <a:schemeClr val="bg1"/>
                </a:solidFill>
              </a:rPr>
              <a:t>!(</a:t>
            </a:r>
            <a:r>
              <a:rPr lang="en-US" sz="3200" b="1" dirty="0">
                <a:solidFill>
                  <a:srgbClr val="FFFF00"/>
                </a:solidFill>
              </a:rPr>
              <a:t>sign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6. </a:t>
            </a:r>
            <a:r>
              <a:rPr lang="en-US" sz="3200" b="1" dirty="0">
                <a:solidFill>
                  <a:srgbClr val="FFFF00"/>
                </a:solidFill>
              </a:rPr>
              <a:t>What</a:t>
            </a:r>
            <a:r>
              <a:rPr lang="en-US" sz="3200" b="1" dirty="0"/>
              <a:t> a beautiful  </a:t>
            </a:r>
            <a:r>
              <a:rPr lang="en-US" sz="3200" b="1" dirty="0">
                <a:solidFill>
                  <a:schemeClr val="bg1"/>
                </a:solidFill>
              </a:rPr>
              <a:t>bird it(</a:t>
            </a:r>
            <a:r>
              <a:rPr lang="en-US" sz="3200" b="1" dirty="0">
                <a:solidFill>
                  <a:srgbClr val="FFFF00"/>
                </a:solidFill>
              </a:rPr>
              <a:t>NP</a:t>
            </a:r>
            <a:r>
              <a:rPr lang="en-US" sz="3200" b="1" dirty="0">
                <a:solidFill>
                  <a:schemeClr val="bg1"/>
                </a:solidFill>
              </a:rPr>
              <a:t>) is !(</a:t>
            </a:r>
            <a:r>
              <a:rPr lang="en-US" sz="2800" b="1" dirty="0">
                <a:solidFill>
                  <a:srgbClr val="FFFF00"/>
                </a:solidFill>
              </a:rPr>
              <a:t>sign of exclamatory</a:t>
            </a:r>
            <a:r>
              <a:rPr lang="en-US" sz="3200" b="1" dirty="0">
                <a:solidFill>
                  <a:schemeClr val="bg1"/>
                </a:solidFill>
              </a:rPr>
              <a:t>)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7. Am </a:t>
            </a:r>
            <a:r>
              <a:rPr lang="en-US" sz="3200" b="1" dirty="0">
                <a:solidFill>
                  <a:srgbClr val="FFFF00"/>
                </a:solidFill>
              </a:rPr>
              <a:t>I </a:t>
            </a:r>
            <a:r>
              <a:rPr lang="en-US" sz="3200" b="1" dirty="0"/>
              <a:t>(</a:t>
            </a:r>
            <a:r>
              <a:rPr lang="en-US" sz="3200" b="1" dirty="0">
                <a:solidFill>
                  <a:srgbClr val="FFFF00"/>
                </a:solidFill>
              </a:rPr>
              <a:t>subject</a:t>
            </a:r>
            <a:r>
              <a:rPr lang="en-US" sz="3200" b="1" dirty="0"/>
              <a:t>) read a book?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7. Are</a:t>
            </a:r>
            <a:r>
              <a:rPr lang="en-US" sz="3200" b="1" dirty="0">
                <a:solidFill>
                  <a:srgbClr val="FFFF00"/>
                </a:solidFill>
              </a:rPr>
              <a:t>(verb for second person) </a:t>
            </a:r>
            <a:r>
              <a:rPr lang="en-US" sz="3200" b="1" dirty="0"/>
              <a:t>you read a book?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8. Am</a:t>
            </a:r>
            <a:r>
              <a:rPr lang="en-US" sz="3200" b="1" dirty="0">
                <a:solidFill>
                  <a:srgbClr val="FFFF00"/>
                </a:solidFill>
              </a:rPr>
              <a:t>(verb for first person) </a:t>
            </a:r>
            <a:r>
              <a:rPr lang="en-US" sz="3200" b="1" dirty="0">
                <a:solidFill>
                  <a:schemeClr val="bg1"/>
                </a:solidFill>
              </a:rPr>
              <a:t>not I</a:t>
            </a:r>
            <a:r>
              <a:rPr lang="en-US" sz="3200" b="1" dirty="0"/>
              <a:t> reading?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477000" y="2667000"/>
            <a:ext cx="2438400" cy="38862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8. Is </a:t>
            </a:r>
            <a:r>
              <a:rPr lang="en-US" sz="3200" b="1" dirty="0">
                <a:solidFill>
                  <a:schemeClr val="bg1"/>
                </a:solidFill>
              </a:rPr>
              <a:t>not + subject</a:t>
            </a:r>
            <a:r>
              <a:rPr lang="en-US" sz="3200" b="1" dirty="0">
                <a:solidFill>
                  <a:srgbClr val="FFFF00"/>
                </a:solidFill>
              </a:rPr>
              <a:t> ( </a:t>
            </a:r>
            <a:r>
              <a:rPr lang="en-US" sz="2800" b="1" dirty="0">
                <a:solidFill>
                  <a:srgbClr val="FFFF00"/>
                </a:solidFill>
              </a:rPr>
              <a:t>third person singular number</a:t>
            </a:r>
            <a:r>
              <a:rPr lang="en-US" sz="3200" b="1" dirty="0">
                <a:solidFill>
                  <a:srgbClr val="FFFF00"/>
                </a:solidFill>
              </a:rPr>
              <a:t>) +</a:t>
            </a:r>
            <a:r>
              <a:rPr lang="en-US" sz="3200" b="1" dirty="0"/>
              <a:t> reading?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76400" y="152400"/>
            <a:ext cx="5867400" cy="1524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/>
              <a:t>Home work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3733800"/>
            <a:ext cx="8229600" cy="2971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FF00"/>
                </a:solidFill>
              </a:rPr>
              <a:t>Write ten sentences </a:t>
            </a:r>
            <a:r>
              <a:rPr lang="en-US" sz="4800" b="1" dirty="0">
                <a:solidFill>
                  <a:schemeClr val="tx1"/>
                </a:solidFill>
              </a:rPr>
              <a:t>in Present Indefinite  and Present continuous tense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5EADA3-097C-4C9B-B53B-6F44063D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05000"/>
            <a:ext cx="2581275" cy="1666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7DA74B-A26A-4C43-8619-96FCE1DD79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19200"/>
            <a:ext cx="7693819" cy="40724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0" y="2667000"/>
            <a:ext cx="9144000" cy="4648200"/>
          </a:xfrm>
          <a:prstGeom prst="horizontalScroll">
            <a:avLst>
              <a:gd name="adj" fmla="val 1148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solidFill>
                  <a:srgbClr val="C00000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MD. KHALILUR RAHMAN</a:t>
            </a:r>
          </a:p>
          <a:p>
            <a:pPr algn="ctr"/>
            <a:r>
              <a:rPr lang="en-US" sz="4400" b="1" cap="all" dirty="0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B.A </a:t>
            </a:r>
            <a:r>
              <a:rPr lang="en-US" sz="4400" b="1" cap="all" dirty="0" err="1">
                <a:ln w="9000" cmpd="sng">
                  <a:solidFill>
                    <a:srgbClr val="F5CD2D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5CD2D">
                        <a:shade val="20000"/>
                        <a:satMod val="245000"/>
                      </a:srgbClr>
                    </a:gs>
                    <a:gs pos="43000">
                      <a:srgbClr val="F5CD2D">
                        <a:satMod val="255000"/>
                      </a:srgbClr>
                    </a:gs>
                    <a:gs pos="48000">
                      <a:srgbClr val="F5CD2D">
                        <a:shade val="85000"/>
                        <a:satMod val="255000"/>
                      </a:srgbClr>
                    </a:gs>
                    <a:gs pos="100000">
                      <a:srgbClr val="F5CD2D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B.eD</a:t>
            </a:r>
            <a:endParaRPr lang="bn-BD" sz="4400" b="1" cap="all" dirty="0">
              <a:ln w="9000" cmpd="sng">
                <a:solidFill>
                  <a:srgbClr val="F5CD2D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5CD2D">
                      <a:shade val="20000"/>
                      <a:satMod val="245000"/>
                    </a:srgbClr>
                  </a:gs>
                  <a:gs pos="43000">
                    <a:srgbClr val="F5CD2D">
                      <a:satMod val="255000"/>
                    </a:srgbClr>
                  </a:gs>
                  <a:gs pos="48000">
                    <a:srgbClr val="F5CD2D">
                      <a:shade val="85000"/>
                      <a:satMod val="255000"/>
                    </a:srgbClr>
                  </a:gs>
                  <a:gs pos="100000">
                    <a:srgbClr val="F5CD2D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dirty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ASSISTANT TEACHER</a:t>
            </a:r>
            <a:endParaRPr lang="bn-BD" sz="2800" dirty="0">
              <a:solidFill>
                <a:srgbClr val="FF00FF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ATGHARIA HIGH SCHOOL</a:t>
            </a:r>
          </a:p>
          <a:p>
            <a:pPr algn="ctr"/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HARIPUR,THAKURGAON</a:t>
            </a:r>
          </a:p>
          <a:p>
            <a:pPr algn="ctr"/>
            <a:r>
              <a:rPr lang="en-US" sz="3200" b="1" dirty="0">
                <a:solidFill>
                  <a:srgbClr val="00CC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MOB.01718-911086</a:t>
            </a:r>
            <a:endParaRPr lang="bn-BD" sz="3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9016808-F269-4877-8A66-709F4043B9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32004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6E9D53B-1DF6-483C-B001-807C1B6B0F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33400"/>
            <a:ext cx="2133600" cy="2362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 tmFilter="0,0; .5, 1; 1, 1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 tmFilter="0,0; .5, 1; 1, 1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 tmFilter="0,0; .5, 1; 1, 1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2000" tmFilter="0,0; .5, 1; 1, 1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 tmFilter="0,0; .5, 1; 1, 1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000" y="304800"/>
            <a:ext cx="2743200" cy="43434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304800"/>
            <a:ext cx="2743200" cy="43434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172200" y="304800"/>
            <a:ext cx="2743200" cy="43434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7696200" y="2514600"/>
            <a:ext cx="12192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Bus stop</a:t>
            </a:r>
          </a:p>
        </p:txBody>
      </p:sp>
      <p:sp>
        <p:nvSpPr>
          <p:cNvPr id="6" name="Rectangle 5"/>
          <p:cNvSpPr/>
          <p:nvPr/>
        </p:nvSpPr>
        <p:spPr>
          <a:xfrm>
            <a:off x="8001000" y="3810000"/>
            <a:ext cx="609600" cy="2209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229600" y="3962400"/>
            <a:ext cx="152400" cy="1524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57200" y="533400"/>
            <a:ext cx="2667000" cy="12192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THAKURGAON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District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400800" y="533400"/>
            <a:ext cx="2286000" cy="11430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FF00"/>
                </a:solidFill>
              </a:rPr>
              <a:t>RANGPUR District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81000" y="4114800"/>
            <a:ext cx="1676400" cy="1219200"/>
            <a:chOff x="381000" y="4114800"/>
            <a:chExt cx="1676400" cy="1219200"/>
          </a:xfrm>
        </p:grpSpPr>
        <p:sp>
          <p:nvSpPr>
            <p:cNvPr id="8" name="Rectangle 7"/>
            <p:cNvSpPr/>
            <p:nvPr/>
          </p:nvSpPr>
          <p:spPr>
            <a:xfrm>
              <a:off x="381000" y="4114800"/>
              <a:ext cx="1600200" cy="990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/>
                <a:t>Bus</a:t>
              </a:r>
            </a:p>
          </p:txBody>
        </p:sp>
        <p:sp>
          <p:nvSpPr>
            <p:cNvPr id="9" name="Oval 8"/>
            <p:cNvSpPr/>
            <p:nvPr/>
          </p:nvSpPr>
          <p:spPr>
            <a:xfrm>
              <a:off x="4572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1524000" y="5029200"/>
              <a:ext cx="304800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1905000" y="4800600"/>
              <a:ext cx="152400" cy="228600"/>
            </a:xfrm>
            <a:prstGeom prst="ellipse">
              <a:avLst/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838200" y="1905000"/>
            <a:ext cx="1981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Past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553200" y="1752600"/>
            <a:ext cx="2057400" cy="6858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Future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38200" y="1905000"/>
            <a:ext cx="1981200" cy="6858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Present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505200" y="533400"/>
            <a:ext cx="2286000" cy="12954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DINAJPUR</a:t>
            </a:r>
          </a:p>
          <a:p>
            <a:pPr algn="ctr"/>
            <a:r>
              <a:rPr lang="en-US" sz="2800" b="1" dirty="0">
                <a:solidFill>
                  <a:srgbClr val="FFFF00"/>
                </a:solidFill>
              </a:rPr>
              <a:t>D</a:t>
            </a:r>
            <a:r>
              <a:rPr lang="en-US" sz="3600" b="1" dirty="0">
                <a:solidFill>
                  <a:srgbClr val="FFFF00"/>
                </a:solidFill>
              </a:rPr>
              <a:t>istrict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62000" y="5715002"/>
            <a:ext cx="7162800" cy="769441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/>
              <a:t>Different position of the Bus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41667 0.0222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00" y="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03993 0.04606 C 0.04896 0.05578 0.05399 0.07014 0.05399 0.08518 C 0.05399 0.10254 0.04896 0.1162 0.03993 0.12592 L 0 0.17222 " pathEditMode="relative" rAng="0" ptsTypes="FffFF">
                                      <p:cBhvr>
                                        <p:cTn id="1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0" y="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556E-6 L 0.325 0.0111 " pathEditMode="relative" ptsTypes="AA">
                                      <p:cBhvr>
                                        <p:cTn id="1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2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1722090"/>
            <a:ext cx="6858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600" b="1" u="sng" dirty="0">
                <a:solidFill>
                  <a:srgbClr val="C00000"/>
                </a:solidFill>
              </a:rPr>
              <a:t>TENSE</a:t>
            </a:r>
            <a:endParaRPr lang="en-US" sz="7200" b="1" u="sng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9" y="228600"/>
            <a:ext cx="8150352" cy="990600"/>
          </a:xfrm>
        </p:spPr>
        <p:txBody>
          <a:bodyPr>
            <a:noAutofit/>
          </a:bodyPr>
          <a:lstStyle/>
          <a:p>
            <a:pPr algn="ctr"/>
            <a:r>
              <a:rPr lang="en-US" sz="7200" b="1" dirty="0">
                <a:solidFill>
                  <a:srgbClr val="00B0F0"/>
                </a:solidFill>
              </a:rPr>
              <a:t>Learning Outcomes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286000"/>
            <a:ext cx="8229600" cy="33528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4800" dirty="0">
                <a:solidFill>
                  <a:srgbClr val="00B050"/>
                </a:solidFill>
              </a:rPr>
              <a:t>After completing  the class we will be able to </a:t>
            </a:r>
          </a:p>
          <a:p>
            <a:pPr>
              <a:buNone/>
            </a:pPr>
            <a:r>
              <a:rPr lang="en-US" sz="4800" dirty="0"/>
              <a:t>		</a:t>
            </a:r>
            <a:r>
              <a:rPr lang="en-US" sz="3600" b="1" dirty="0"/>
              <a:t>01.Write sentences in different tenses</a:t>
            </a:r>
            <a:endParaRPr lang="en-US" sz="4800" b="1" dirty="0"/>
          </a:p>
          <a:p>
            <a:pPr>
              <a:buNone/>
            </a:pPr>
            <a:r>
              <a:rPr lang="en-US" sz="4400" dirty="0"/>
              <a:t>		</a:t>
            </a:r>
            <a:r>
              <a:rPr lang="en-US" sz="3600" b="1" dirty="0"/>
              <a:t>02.Use the right form of verbs</a:t>
            </a:r>
            <a:endParaRPr lang="en-US" sz="4400" b="1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</a:rPr>
              <a:t>Tense indicates time of an action</a:t>
            </a:r>
          </a:p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1000" y="2438400"/>
            <a:ext cx="5486400" cy="16764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go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to school regularly</a:t>
            </a:r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went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to Dhaka last year</a:t>
            </a:r>
          </a:p>
          <a:p>
            <a:r>
              <a:rPr lang="en-US" sz="3200" dirty="0"/>
              <a:t>I </a:t>
            </a:r>
            <a:r>
              <a:rPr lang="en-US" sz="3200" dirty="0">
                <a:solidFill>
                  <a:srgbClr val="FF0000"/>
                </a:solidFill>
              </a:rPr>
              <a:t>shall go 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to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</a:rPr>
              <a:t>Coxbazar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 next year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4419600"/>
            <a:ext cx="8382000" cy="8382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</a:rPr>
              <a:t>Here the words written in red indicate time of action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15" name="Picture 14" descr="schoo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6" y="285750"/>
            <a:ext cx="2466975" cy="1847850"/>
          </a:xfrm>
          <a:prstGeom prst="rect">
            <a:avLst/>
          </a:prstGeom>
        </p:spPr>
      </p:pic>
      <p:pic>
        <p:nvPicPr>
          <p:cNvPr id="16" name="Picture 15" descr="dh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4200" y="228600"/>
            <a:ext cx="2676525" cy="1828800"/>
          </a:xfrm>
          <a:prstGeom prst="rect">
            <a:avLst/>
          </a:prstGeom>
        </p:spPr>
      </p:pic>
      <p:pic>
        <p:nvPicPr>
          <p:cNvPr id="19" name="Picture 18" descr="coxbaz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700" y="228600"/>
            <a:ext cx="2857500" cy="1828800"/>
          </a:xfrm>
          <a:prstGeom prst="rect">
            <a:avLst/>
          </a:prstGeom>
        </p:spPr>
      </p:pic>
      <p:sp>
        <p:nvSpPr>
          <p:cNvPr id="9" name="Left Arrow Callout 8"/>
          <p:cNvSpPr/>
          <p:nvPr/>
        </p:nvSpPr>
        <p:spPr>
          <a:xfrm>
            <a:off x="5867400" y="2438400"/>
            <a:ext cx="2743200" cy="1676400"/>
          </a:xfrm>
          <a:prstGeom prst="leftArrowCallout">
            <a:avLst/>
          </a:prstGeom>
          <a:solidFill>
            <a:schemeClr val="accent6">
              <a:lumMod val="50000"/>
            </a:schemeClr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FFFF00"/>
                </a:solidFill>
              </a:rPr>
              <a:t>Read these sentence carefully and note down that you understand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81000" y="5486400"/>
            <a:ext cx="8382000" cy="1219200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Tense is the form in which a verb is used to express when an action is, was or will be performed.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allAtOnce" animBg="1"/>
      <p:bldP spid="6" grpId="0" animBg="1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1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4800"/>
            <a:ext cx="2971800" cy="2343150"/>
          </a:xfrm>
          <a:prstGeom prst="rect">
            <a:avLst/>
          </a:prstGeom>
        </p:spPr>
      </p:pic>
      <p:pic>
        <p:nvPicPr>
          <p:cNvPr id="4" name="Picture 3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04800"/>
            <a:ext cx="2899682" cy="23622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57200" y="3436205"/>
            <a:ext cx="8229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What do you see here?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19200" y="2667000"/>
            <a:ext cx="1676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</a:rPr>
              <a:t>1.past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0" y="2667000"/>
            <a:ext cx="1295400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2020</a:t>
            </a:r>
          </a:p>
        </p:txBody>
      </p:sp>
      <p:sp>
        <p:nvSpPr>
          <p:cNvPr id="15" name="Oval 14"/>
          <p:cNvSpPr/>
          <p:nvPr/>
        </p:nvSpPr>
        <p:spPr>
          <a:xfrm>
            <a:off x="3124200" y="2590800"/>
            <a:ext cx="1295400" cy="6858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2021</a:t>
            </a:r>
          </a:p>
        </p:txBody>
      </p:sp>
      <p:sp>
        <p:nvSpPr>
          <p:cNvPr id="16" name="Oval 15"/>
          <p:cNvSpPr/>
          <p:nvPr/>
        </p:nvSpPr>
        <p:spPr>
          <a:xfrm>
            <a:off x="6019800" y="2667000"/>
            <a:ext cx="1295400" cy="609600"/>
          </a:xfrm>
          <a:prstGeom prst="ellips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/>
              <a:t>2022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343400" y="2590800"/>
            <a:ext cx="16764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2. Present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62800" y="2667000"/>
            <a:ext cx="1752600" cy="609600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3. Future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04800" y="5486400"/>
            <a:ext cx="8229600" cy="114300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/>
              <a:t>Find out differences among the picture and note down it’s time of action</a:t>
            </a:r>
            <a:r>
              <a:rPr lang="en-US" sz="3200" dirty="0"/>
              <a:t>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3429002"/>
            <a:ext cx="8229600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tx1"/>
                </a:solidFill>
              </a:rPr>
              <a:t>Types of Tense ?</a:t>
            </a:r>
          </a:p>
        </p:txBody>
      </p:sp>
      <p:pic>
        <p:nvPicPr>
          <p:cNvPr id="1026" name="Picture 2" descr="E:\Panchagram Azizur Rahman High School\20190131_11083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304800"/>
            <a:ext cx="2971800" cy="23622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556E-17 -3.33333E-6 L 2.77556E-17 0.28889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0.28889 " pathEditMode="relative" ptsTypes="AA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0 0 L 0 0.27778 " pathEditMode="relative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0" y="76200"/>
            <a:ext cx="6400800" cy="200054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70C0"/>
                </a:solidFill>
              </a:rPr>
              <a:t>Each tense is classified into four and these are</a:t>
            </a: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276600" y="2362200"/>
            <a:ext cx="2362200" cy="83820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Past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2362200"/>
            <a:ext cx="2362200" cy="83820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F0"/>
                </a:solidFill>
              </a:rPr>
              <a:t>Present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2362200"/>
            <a:ext cx="2362200" cy="914400"/>
          </a:xfrm>
          <a:prstGeom prst="rect">
            <a:avLst/>
          </a:prstGeom>
          <a:solidFill>
            <a:schemeClr val="tx2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</a:rPr>
              <a:t>Future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8600" y="5562600"/>
            <a:ext cx="2362200" cy="990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4. Perfect</a:t>
            </a:r>
          </a:p>
          <a:p>
            <a:r>
              <a:rPr lang="en-US" sz="3200" dirty="0"/>
              <a:t> Continuous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8600" y="4800600"/>
            <a:ext cx="2362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3. Perfect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8600" y="4038600"/>
            <a:ext cx="2362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/>
              <a:t>2. Continuous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8600" y="3352800"/>
            <a:ext cx="2362200" cy="5334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1. Indefinite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6400800" y="5638800"/>
            <a:ext cx="23622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4. Perfect</a:t>
            </a:r>
          </a:p>
          <a:p>
            <a:r>
              <a:rPr lang="en-US" sz="3200" dirty="0"/>
              <a:t> Continuous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00800" y="4876800"/>
            <a:ext cx="2362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3. Perfect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00800" y="4114800"/>
            <a:ext cx="2362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2. Continuous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400800" y="3429000"/>
            <a:ext cx="2362200" cy="5334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 Indefinite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276600" y="5562600"/>
            <a:ext cx="2362200" cy="9906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4. Perfect</a:t>
            </a:r>
          </a:p>
          <a:p>
            <a:r>
              <a:rPr lang="en-US" sz="3200" dirty="0"/>
              <a:t> Continuous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3276600" y="48006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3. Perfect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76600" y="40386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/>
              <a:t>2. Continuous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3276600" y="3352800"/>
            <a:ext cx="2362200" cy="53340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/>
              <a:t>1. Indefinite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0" y="0"/>
            <a:ext cx="2590800" cy="2133600"/>
          </a:xfrm>
          <a:prstGeom prst="wedgeRectCallou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</a:rPr>
              <a:t>Remember it easily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85800" y="457200"/>
            <a:ext cx="7696200" cy="1219200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b="1" dirty="0">
                <a:solidFill>
                  <a:schemeClr val="bg1"/>
                </a:solidFill>
              </a:rPr>
              <a:t>Present Tense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438400"/>
            <a:ext cx="8077200" cy="3505200"/>
          </a:xfrm>
          <a:prstGeom prst="rect">
            <a:avLst/>
          </a:prstGeom>
          <a:solidFill>
            <a:schemeClr val="accent6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FFFF00"/>
                </a:solidFill>
              </a:rPr>
              <a:t>Present tense indicates </a:t>
            </a:r>
            <a:r>
              <a:rPr lang="en-US" sz="6000" dirty="0">
                <a:solidFill>
                  <a:schemeClr val="tx1"/>
                </a:solidFill>
              </a:rPr>
              <a:t>an action that takes place in present 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3408</TotalTime>
  <Words>998</Words>
  <Application>Microsoft Office PowerPoint</Application>
  <PresentationFormat>On-screen Show (4:3)</PresentationFormat>
  <Paragraphs>206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Constantia</vt:lpstr>
      <vt:lpstr>Franklin Gothic Book</vt:lpstr>
      <vt:lpstr>NikoshBAN</vt:lpstr>
      <vt:lpstr>Perpetua</vt:lpstr>
      <vt:lpstr>Wingdings 2</vt:lpstr>
      <vt:lpstr>Paper</vt:lpstr>
      <vt:lpstr>Equity</vt:lpstr>
      <vt:lpstr>Welcome</vt:lpstr>
      <vt:lpstr>PowerPoint Presentation</vt:lpstr>
      <vt:lpstr>PowerPoint Presentation</vt:lpstr>
      <vt:lpstr>PowerPoint Presentation</vt:lpstr>
      <vt:lpstr>Learning Outcomes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</dc:title>
  <dc:creator>Md Khalilur Rahman</dc:creator>
  <cp:lastModifiedBy>Md Khalilur Rahman</cp:lastModifiedBy>
  <cp:revision>273</cp:revision>
  <dcterms:created xsi:type="dcterms:W3CDTF">2006-08-16T00:00:00Z</dcterms:created>
  <dcterms:modified xsi:type="dcterms:W3CDTF">2021-10-20T18:30:49Z</dcterms:modified>
</cp:coreProperties>
</file>