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1" r:id="rId2"/>
    <p:sldId id="256" r:id="rId3"/>
    <p:sldId id="258" r:id="rId4"/>
    <p:sldId id="260" r:id="rId5"/>
    <p:sldId id="263" r:id="rId6"/>
    <p:sldId id="264" r:id="rId7"/>
    <p:sldId id="277" r:id="rId8"/>
    <p:sldId id="265" r:id="rId9"/>
    <p:sldId id="269" r:id="rId10"/>
    <p:sldId id="271" r:id="rId11"/>
    <p:sldId id="315" r:id="rId12"/>
    <p:sldId id="275" r:id="rId13"/>
    <p:sldId id="273" r:id="rId14"/>
    <p:sldId id="282" r:id="rId15"/>
    <p:sldId id="299" r:id="rId16"/>
    <p:sldId id="300" r:id="rId17"/>
    <p:sldId id="319" r:id="rId18"/>
    <p:sldId id="316" r:id="rId19"/>
    <p:sldId id="284" r:id="rId20"/>
    <p:sldId id="285" r:id="rId21"/>
    <p:sldId id="307" r:id="rId22"/>
    <p:sldId id="287" r:id="rId23"/>
    <p:sldId id="295" r:id="rId24"/>
    <p:sldId id="274" r:id="rId25"/>
    <p:sldId id="322" r:id="rId26"/>
    <p:sldId id="320" r:id="rId27"/>
    <p:sldId id="283" r:id="rId28"/>
    <p:sldId id="296" r:id="rId29"/>
    <p:sldId id="286" r:id="rId30"/>
    <p:sldId id="289" r:id="rId31"/>
    <p:sldId id="31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33176" autoAdjust="0"/>
  </p:normalViewPr>
  <p:slideViewPr>
    <p:cSldViewPr snapToGrid="0">
      <p:cViewPr>
        <p:scale>
          <a:sx n="78" d="100"/>
          <a:sy n="78" d="100"/>
        </p:scale>
        <p:origin x="-39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49AA9-B9A1-4B10-AA2E-ACAC0F39DF03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</dgm:pt>
    <dgm:pt modelId="{2E981E17-E66D-4683-A6DD-34FE9B558B64}">
      <dgm:prSet phldrT="[Text]"/>
      <dgm:spPr/>
      <dgm:t>
        <a:bodyPr/>
        <a:lstStyle/>
        <a:p>
          <a:endParaRPr lang="en-US" dirty="0" smtClean="0"/>
        </a:p>
        <a:p>
          <a:endParaRPr lang="en-US" dirty="0"/>
        </a:p>
      </dgm:t>
    </dgm:pt>
    <dgm:pt modelId="{31A4927F-A1B4-4EB3-A06F-604E78C9D02E}" type="parTrans" cxnId="{F2B38C4B-3EF8-4FE3-9822-0C9EB6CE20A3}">
      <dgm:prSet/>
      <dgm:spPr/>
      <dgm:t>
        <a:bodyPr/>
        <a:lstStyle/>
        <a:p>
          <a:endParaRPr lang="en-US"/>
        </a:p>
      </dgm:t>
    </dgm:pt>
    <dgm:pt modelId="{9A57C71C-6F9F-4B4B-A05A-8AC48685C4E3}" type="sibTrans" cxnId="{F2B38C4B-3EF8-4FE3-9822-0C9EB6CE20A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F7E71D3-51EA-44E1-A878-2D5DB62DC690}" type="pres">
      <dgm:prSet presAssocID="{52C49AA9-B9A1-4B10-AA2E-ACAC0F39DF03}" presName="Name0" presStyleCnt="0">
        <dgm:presLayoutVars>
          <dgm:chMax val="8"/>
          <dgm:chPref val="8"/>
          <dgm:dir/>
        </dgm:presLayoutVars>
      </dgm:prSet>
      <dgm:spPr/>
    </dgm:pt>
    <dgm:pt modelId="{656D5438-C13D-4849-8942-3CA0F82282EE}" type="pres">
      <dgm:prSet presAssocID="{2E981E17-E66D-4683-A6DD-34FE9B558B64}" presName="parent_text_1" presStyleLbl="revTx" presStyleIdx="0" presStyleCnt="1" custAng="10800000" custFlipVert="1" custScaleX="154871" custScaleY="171256" custLinFactY="400000" custLinFactNeighborX="-45420" custLinFactNeighborY="4864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32391-7BEC-4F76-A15D-A9BD003BEF57}" type="pres">
      <dgm:prSet presAssocID="{2E981E17-E66D-4683-A6DD-34FE9B558B64}" presName="image_accent_1" presStyleCnt="0"/>
      <dgm:spPr/>
    </dgm:pt>
    <dgm:pt modelId="{4956FF51-2924-4AFB-B9B0-714CA55DEC97}" type="pres">
      <dgm:prSet presAssocID="{2E981E17-E66D-4683-A6DD-34FE9B558B64}" presName="imageAccentRepeatNode" presStyleLbl="alignNode1" presStyleIdx="0" presStyleCnt="2"/>
      <dgm:spPr/>
    </dgm:pt>
    <dgm:pt modelId="{BAA5A7F1-02BD-40D7-BFE3-547D2D049435}" type="pres">
      <dgm:prSet presAssocID="{2E981E17-E66D-4683-A6DD-34FE9B558B64}" presName="accent_1" presStyleLbl="alignNode1" presStyleIdx="1" presStyleCnt="2"/>
      <dgm:spPr/>
    </dgm:pt>
    <dgm:pt modelId="{DFBB2D7B-2278-4DFC-ADD6-A2B2D4322CB9}" type="pres">
      <dgm:prSet presAssocID="{9A57C71C-6F9F-4B4B-A05A-8AC48685C4E3}" presName="image_1" presStyleCnt="0"/>
      <dgm:spPr/>
    </dgm:pt>
    <dgm:pt modelId="{62404694-8E49-4956-8498-AE5EC72333A5}" type="pres">
      <dgm:prSet presAssocID="{9A57C71C-6F9F-4B4B-A05A-8AC48685C4E3}" presName="imageRepeatNode" presStyleLbl="fgImgPlace1" presStyleIdx="0" presStyleCnt="1" custScaleX="182511" custScaleY="168353" custLinFactNeighborX="-23696" custLinFactNeighborY="29038"/>
      <dgm:spPr/>
      <dgm:t>
        <a:bodyPr/>
        <a:lstStyle/>
        <a:p>
          <a:endParaRPr lang="en-US"/>
        </a:p>
      </dgm:t>
    </dgm:pt>
  </dgm:ptLst>
  <dgm:cxnLst>
    <dgm:cxn modelId="{F2B38C4B-3EF8-4FE3-9822-0C9EB6CE20A3}" srcId="{52C49AA9-B9A1-4B10-AA2E-ACAC0F39DF03}" destId="{2E981E17-E66D-4683-A6DD-34FE9B558B64}" srcOrd="0" destOrd="0" parTransId="{31A4927F-A1B4-4EB3-A06F-604E78C9D02E}" sibTransId="{9A57C71C-6F9F-4B4B-A05A-8AC48685C4E3}"/>
    <dgm:cxn modelId="{F6EB4957-D096-4931-9D27-DFD9D45ED88F}" type="presOf" srcId="{9A57C71C-6F9F-4B4B-A05A-8AC48685C4E3}" destId="{62404694-8E49-4956-8498-AE5EC72333A5}" srcOrd="0" destOrd="0" presId="urn:microsoft.com/office/officeart/2008/layout/BubblePictureList"/>
    <dgm:cxn modelId="{AC77C255-376C-4BBE-A74C-825C7E0A2381}" type="presOf" srcId="{52C49AA9-B9A1-4B10-AA2E-ACAC0F39DF03}" destId="{BF7E71D3-51EA-44E1-A878-2D5DB62DC690}" srcOrd="0" destOrd="0" presId="urn:microsoft.com/office/officeart/2008/layout/BubblePictureList"/>
    <dgm:cxn modelId="{0B09A0CD-E7ED-4F60-A784-EAA210417CB4}" type="presOf" srcId="{2E981E17-E66D-4683-A6DD-34FE9B558B64}" destId="{656D5438-C13D-4849-8942-3CA0F82282EE}" srcOrd="0" destOrd="0" presId="urn:microsoft.com/office/officeart/2008/layout/BubblePictureList"/>
    <dgm:cxn modelId="{806F165F-40E4-4D31-8570-C6172CD9DDF8}" type="presParOf" srcId="{BF7E71D3-51EA-44E1-A878-2D5DB62DC690}" destId="{656D5438-C13D-4849-8942-3CA0F82282EE}" srcOrd="0" destOrd="0" presId="urn:microsoft.com/office/officeart/2008/layout/BubblePictureList"/>
    <dgm:cxn modelId="{88895994-6475-4426-A79A-8F45AF7EFB5F}" type="presParOf" srcId="{BF7E71D3-51EA-44E1-A878-2D5DB62DC690}" destId="{81D32391-7BEC-4F76-A15D-A9BD003BEF57}" srcOrd="1" destOrd="0" presId="urn:microsoft.com/office/officeart/2008/layout/BubblePictureList"/>
    <dgm:cxn modelId="{BACB7100-7623-4135-AB1C-9EAA3F2309CE}" type="presParOf" srcId="{81D32391-7BEC-4F76-A15D-A9BD003BEF57}" destId="{4956FF51-2924-4AFB-B9B0-714CA55DEC97}" srcOrd="0" destOrd="0" presId="urn:microsoft.com/office/officeart/2008/layout/BubblePictureList"/>
    <dgm:cxn modelId="{81165ADC-AC51-4259-AFCC-7BB0E9B4BD5E}" type="presParOf" srcId="{BF7E71D3-51EA-44E1-A878-2D5DB62DC690}" destId="{BAA5A7F1-02BD-40D7-BFE3-547D2D049435}" srcOrd="2" destOrd="0" presId="urn:microsoft.com/office/officeart/2008/layout/BubblePictureList"/>
    <dgm:cxn modelId="{D500A49F-0F77-4922-B579-0B0AB6D100F1}" type="presParOf" srcId="{BF7E71D3-51EA-44E1-A878-2D5DB62DC690}" destId="{DFBB2D7B-2278-4DFC-ADD6-A2B2D4322CB9}" srcOrd="3" destOrd="0" presId="urn:microsoft.com/office/officeart/2008/layout/BubblePictureList"/>
    <dgm:cxn modelId="{330B8FE8-5CC7-40D6-B04C-C8EE85A4DB98}" type="presParOf" srcId="{DFBB2D7B-2278-4DFC-ADD6-A2B2D4322CB9}" destId="{62404694-8E49-4956-8498-AE5EC72333A5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387E0-3A0A-4FFE-8D07-95321AC454F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DFA98-5798-4069-AAEC-138544880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6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DFA98-5798-4069-AAEC-1385448802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gradFill>
            <a:gsLst>
              <a:gs pos="0">
                <a:srgbClr val="00B050"/>
              </a:gs>
              <a:gs pos="21000">
                <a:srgbClr val="FF0000"/>
              </a:gs>
              <a:gs pos="38000">
                <a:srgbClr val="7030A0"/>
              </a:gs>
              <a:gs pos="78746">
                <a:schemeClr val="tx2"/>
              </a:gs>
              <a:gs pos="67480">
                <a:srgbClr val="00B0F0"/>
              </a:gs>
              <a:gs pos="91000">
                <a:srgbClr val="7030A0"/>
              </a:gs>
              <a:gs pos="50000">
                <a:srgbClr val="FFFF0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26523" y="6578820"/>
            <a:ext cx="877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Jusna</a:t>
            </a:r>
            <a:r>
              <a:rPr lang="en-US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Akter,Assistant</a:t>
            </a:r>
            <a:r>
              <a:rPr lang="en-US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teacher,Kalmegha</a:t>
            </a:r>
            <a:r>
              <a:rPr lang="en-US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Government Primary </a:t>
            </a:r>
            <a:r>
              <a:rPr lang="en-US" b="1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School,Sakhipur,Tangail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03" y="248525"/>
            <a:ext cx="624940" cy="565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135" y="248525"/>
            <a:ext cx="699304" cy="565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04" y="5854890"/>
            <a:ext cx="11691736" cy="7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4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D553-CDF5-4E46-A3E6-C121DD73CB5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7AB0-7FF9-4582-BA25-F7AF03DF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4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D553-CDF5-4E46-A3E6-C121DD73CB5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7AB0-7FF9-4582-BA25-F7AF03DF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78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 userDrawn="1"/>
        </p:nvSpPr>
        <p:spPr>
          <a:xfrm>
            <a:off x="1" y="0"/>
            <a:ext cx="12191999" cy="6858000"/>
          </a:xfrm>
          <a:prstGeom prst="frame">
            <a:avLst>
              <a:gd name="adj1" fmla="val 2546"/>
            </a:avLst>
          </a:prstGeom>
          <a:gradFill>
            <a:gsLst>
              <a:gs pos="19000">
                <a:srgbClr val="C00000"/>
              </a:gs>
              <a:gs pos="3750">
                <a:srgbClr val="00B0F0"/>
              </a:gs>
              <a:gs pos="50000">
                <a:srgbClr val="7030A0"/>
              </a:gs>
              <a:gs pos="83000">
                <a:srgbClr val="0070C0"/>
              </a:gs>
              <a:gs pos="100000">
                <a:srgbClr val="7030A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353236" y="6488668"/>
            <a:ext cx="956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Jusna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Akhter,Assistant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teacher,kalmegh</a:t>
            </a:r>
            <a:r>
              <a:rPr lang="en-US" b="1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Government Primary </a:t>
            </a:r>
            <a:r>
              <a:rPr lang="en-US" b="1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School,Sakhipur,Tangail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74" y="322729"/>
            <a:ext cx="1335361" cy="9816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24" y="5971846"/>
            <a:ext cx="11873752" cy="554922"/>
          </a:xfrm>
          <a:prstGeom prst="rect">
            <a:avLst/>
          </a:prstGeom>
          <a:solidFill>
            <a:srgbClr val="00B050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74" y="322729"/>
            <a:ext cx="1590855" cy="981636"/>
          </a:xfrm>
          <a:prstGeom prst="rect">
            <a:avLst/>
          </a:prstGeom>
        </p:spPr>
      </p:pic>
      <p:graphicFrame>
        <p:nvGraphicFramePr>
          <p:cNvPr id="22" name="Diagram 21"/>
          <p:cNvGraphicFramePr/>
          <p:nvPr userDrawn="1">
            <p:extLst/>
          </p:nvPr>
        </p:nvGraphicFramePr>
        <p:xfrm>
          <a:off x="10300447" y="174813"/>
          <a:ext cx="1613647" cy="1091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236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D553-CDF5-4E46-A3E6-C121DD73CB5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7AB0-7FF9-4582-BA25-F7AF03DF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9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D553-CDF5-4E46-A3E6-C121DD73CB5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7AB0-7FF9-4582-BA25-F7AF03DF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5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D553-CDF5-4E46-A3E6-C121DD73CB5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7AB0-7FF9-4582-BA25-F7AF03DF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1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D553-CDF5-4E46-A3E6-C121DD73CB5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7AB0-7FF9-4582-BA25-F7AF03DF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D553-CDF5-4E46-A3E6-C121DD73CB5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7AB0-7FF9-4582-BA25-F7AF03DF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0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D553-CDF5-4E46-A3E6-C121DD73CB5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7AB0-7FF9-4582-BA25-F7AF03DF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D553-CDF5-4E46-A3E6-C121DD73CB5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7AB0-7FF9-4582-BA25-F7AF03DF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0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D553-CDF5-4E46-A3E6-C121DD73CB5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7AB0-7FF9-4582-BA25-F7AF03DF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8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9D553-CDF5-4E46-A3E6-C121DD73CB5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57AB0-7FF9-4582-BA25-F7AF03DF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71516" y="436471"/>
            <a:ext cx="5155231" cy="107721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gradFill flip="none" rotWithShape="1">
                  <a:gsLst>
                    <a:gs pos="13750">
                      <a:srgbClr val="FFFF00"/>
                    </a:gs>
                    <a:gs pos="0">
                      <a:srgbClr val="FF0000"/>
                    </a:gs>
                    <a:gs pos="80015">
                      <a:schemeClr val="accent2">
                        <a:lumMod val="75000"/>
                      </a:schemeClr>
                    </a:gs>
                    <a:gs pos="65000">
                      <a:srgbClr val="7030A0"/>
                    </a:gs>
                    <a:gs pos="25000">
                      <a:schemeClr val="tx1"/>
                    </a:gs>
                    <a:gs pos="50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           </a:t>
            </a:r>
            <a:r>
              <a:rPr lang="en-US" sz="3200" b="1" dirty="0" smtClean="0">
                <a:gradFill flip="none" rotWithShape="1">
                  <a:gsLst>
                    <a:gs pos="13750">
                      <a:srgbClr val="FFFF00"/>
                    </a:gs>
                    <a:gs pos="0">
                      <a:srgbClr val="FF0000"/>
                    </a:gs>
                    <a:gs pos="80015">
                      <a:schemeClr val="accent2">
                        <a:lumMod val="75000"/>
                      </a:schemeClr>
                    </a:gs>
                    <a:gs pos="65000">
                      <a:srgbClr val="7030A0"/>
                    </a:gs>
                    <a:gs pos="25000">
                      <a:schemeClr val="tx1"/>
                    </a:gs>
                    <a:gs pos="50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everyone</a:t>
            </a:r>
            <a:r>
              <a:rPr lang="bn-IN" sz="3200" b="1" dirty="0" smtClean="0">
                <a:gradFill flip="none" rotWithShape="1">
                  <a:gsLst>
                    <a:gs pos="13750">
                      <a:srgbClr val="FFFF00"/>
                    </a:gs>
                    <a:gs pos="0">
                      <a:srgbClr val="FF0000"/>
                    </a:gs>
                    <a:gs pos="80015">
                      <a:schemeClr val="accent2">
                        <a:lumMod val="75000"/>
                      </a:schemeClr>
                    </a:gs>
                    <a:gs pos="65000">
                      <a:srgbClr val="7030A0"/>
                    </a:gs>
                    <a:gs pos="25000">
                      <a:schemeClr val="tx1"/>
                    </a:gs>
                    <a:gs pos="50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gradFill flip="none" rotWithShape="1">
                  <a:gsLst>
                    <a:gs pos="13750">
                      <a:srgbClr val="FFFF00"/>
                    </a:gs>
                    <a:gs pos="0">
                      <a:srgbClr val="FF0000"/>
                    </a:gs>
                    <a:gs pos="80015">
                      <a:schemeClr val="accent2">
                        <a:lumMod val="75000"/>
                      </a:schemeClr>
                    </a:gs>
                    <a:gs pos="65000">
                      <a:srgbClr val="7030A0"/>
                    </a:gs>
                    <a:gs pos="25000">
                      <a:schemeClr val="tx1"/>
                    </a:gs>
                    <a:gs pos="50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to “Multimedia Classroom”</a:t>
            </a:r>
            <a:endParaRPr lang="en-US" sz="3200" b="1" dirty="0">
              <a:gradFill flip="none" rotWithShape="1">
                <a:gsLst>
                  <a:gs pos="13750">
                    <a:srgbClr val="FFFF00"/>
                  </a:gs>
                  <a:gs pos="0">
                    <a:srgbClr val="FF0000"/>
                  </a:gs>
                  <a:gs pos="80015">
                    <a:schemeClr val="accent2">
                      <a:lumMod val="75000"/>
                    </a:schemeClr>
                  </a:gs>
                  <a:gs pos="65000">
                    <a:srgbClr val="7030A0"/>
                  </a:gs>
                  <a:gs pos="25000">
                    <a:schemeClr val="tx1"/>
                  </a:gs>
                  <a:gs pos="50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6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024" y="1987591"/>
            <a:ext cx="7015249" cy="37373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6038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0169" y="690915"/>
            <a:ext cx="4248412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t="100000" r="10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         TimesNew Roman"/>
              </a:rPr>
              <a:t>    Introducing </a:t>
            </a:r>
            <a:r>
              <a:rPr lang="en-US" sz="2400" b="1" dirty="0">
                <a:latin typeface="         TimesNew Roman"/>
              </a:rPr>
              <a:t>new words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2808" y="2590616"/>
            <a:ext cx="1995535" cy="1304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02971" y="3065411"/>
            <a:ext cx="182681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t="100000" r="10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Declaration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89005" y="2939550"/>
            <a:ext cx="1180131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t="100000" r="10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lvl="0"/>
            <a:r>
              <a:rPr lang="bn-IN" sz="2400" b="1" dirty="0"/>
              <a:t>ঘোষণা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6397950" y="2996985"/>
            <a:ext cx="2924840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t="100000" r="10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announcement or statement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465" y="4664473"/>
            <a:ext cx="11513471" cy="3385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t="100000" r="10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1600" b="1" dirty="0">
                <a:latin typeface="         TimesNew Roman"/>
              </a:rPr>
              <a:t>At “Gallery 2 our teachers read out to us the Declaration of Independence by </a:t>
            </a:r>
            <a:r>
              <a:rPr lang="en-US" sz="1600" b="1" dirty="0" err="1">
                <a:latin typeface="         TimesNew Roman"/>
              </a:rPr>
              <a:t>Bangabandhu</a:t>
            </a:r>
            <a:r>
              <a:rPr lang="en-US" sz="1600" b="1" dirty="0">
                <a:latin typeface="         TimesNew Roman"/>
              </a:rPr>
              <a:t> Sheikh </a:t>
            </a:r>
            <a:r>
              <a:rPr lang="en-US" sz="1600" b="1" dirty="0" err="1">
                <a:latin typeface="         TimesNew Roman"/>
              </a:rPr>
              <a:t>Mujibur</a:t>
            </a:r>
            <a:r>
              <a:rPr lang="en-US" sz="1600" b="1" dirty="0">
                <a:latin typeface="         TimesNew Roman"/>
              </a:rPr>
              <a:t> Rahman.</a:t>
            </a:r>
          </a:p>
        </p:txBody>
      </p:sp>
      <p:sp>
        <p:nvSpPr>
          <p:cNvPr id="3" name="Equal 2"/>
          <p:cNvSpPr/>
          <p:nvPr/>
        </p:nvSpPr>
        <p:spPr>
          <a:xfrm>
            <a:off x="2688588" y="3019245"/>
            <a:ext cx="603447" cy="343958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Equal 8"/>
          <p:cNvSpPr/>
          <p:nvPr/>
        </p:nvSpPr>
        <p:spPr>
          <a:xfrm>
            <a:off x="9638950" y="3019245"/>
            <a:ext cx="603447" cy="343958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Equal 10"/>
          <p:cNvSpPr/>
          <p:nvPr/>
        </p:nvSpPr>
        <p:spPr>
          <a:xfrm>
            <a:off x="5669116" y="3038463"/>
            <a:ext cx="606315" cy="305521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21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4"/>
          <p:cNvSpPr txBox="1"/>
          <p:nvPr/>
        </p:nvSpPr>
        <p:spPr>
          <a:xfrm>
            <a:off x="10457625" y="2865749"/>
            <a:ext cx="1295666" cy="484177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b="1" kern="1200" dirty="0" smtClean="0">
                <a:solidFill>
                  <a:schemeClr val="tx1"/>
                </a:solidFill>
              </a:rPr>
              <a:t>স্বাধীনতা</a:t>
            </a:r>
            <a:endParaRPr lang="en-US" sz="2400" b="1" kern="12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5042" y="2865749"/>
            <a:ext cx="2171136" cy="40011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Independence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40209" y="2829763"/>
            <a:ext cx="2590966" cy="4001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Self-rule or home rule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022" y="2470804"/>
            <a:ext cx="1885862" cy="13112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9865" y="4782491"/>
            <a:ext cx="9359399" cy="4616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watched a video clip on our liberation war and our Independence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01022" y="584647"/>
            <a:ext cx="4233224" cy="461665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         TimesNew Roman"/>
              </a:rPr>
              <a:t>    </a:t>
            </a:r>
            <a:r>
              <a:rPr lang="en-US" sz="2400" b="1" dirty="0" smtClean="0">
                <a:latin typeface="         TimesNew Roman"/>
              </a:rPr>
              <a:t>Introducing new words</a:t>
            </a:r>
            <a:endParaRPr lang="en-US" sz="2400" b="1" dirty="0">
              <a:latin typeface="         TimesNew Roman"/>
            </a:endParaRPr>
          </a:p>
        </p:txBody>
      </p:sp>
      <p:sp>
        <p:nvSpPr>
          <p:cNvPr id="11" name="Equal 10"/>
          <p:cNvSpPr/>
          <p:nvPr/>
        </p:nvSpPr>
        <p:spPr>
          <a:xfrm>
            <a:off x="3121655" y="2967487"/>
            <a:ext cx="637847" cy="38244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Equal 11"/>
          <p:cNvSpPr/>
          <p:nvPr/>
        </p:nvSpPr>
        <p:spPr>
          <a:xfrm>
            <a:off x="6209565" y="2929101"/>
            <a:ext cx="534838" cy="30077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Equal 12"/>
          <p:cNvSpPr/>
          <p:nvPr/>
        </p:nvSpPr>
        <p:spPr>
          <a:xfrm>
            <a:off x="9726981" y="2892289"/>
            <a:ext cx="534838" cy="279639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572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90777" y="275217"/>
            <a:ext cx="3208014" cy="40011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Teacher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speaking loudly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867" y="926328"/>
            <a:ext cx="5175835" cy="378994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3766333" y="5145706"/>
            <a:ext cx="3961534" cy="400110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defTabSz="9823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Open your book &amp;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trun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to page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82702" y="312231"/>
            <a:ext cx="2207623" cy="369332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         TimesNew Roman"/>
              </a:rPr>
              <a:t>Whole class work</a:t>
            </a:r>
            <a:endParaRPr lang="en-US" b="1" dirty="0">
              <a:latin typeface="         Times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533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6538" y="880696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         TimesNew Roman"/>
              </a:rPr>
              <a:t>Introducing new words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56" y="2382983"/>
            <a:ext cx="2874817" cy="20227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17582" y="3244334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7989918" y="3025033"/>
            <a:ext cx="2354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Self-rule or home rule</a:t>
            </a:r>
          </a:p>
        </p:txBody>
      </p:sp>
      <p:sp>
        <p:nvSpPr>
          <p:cNvPr id="7" name="Rectangle 6"/>
          <p:cNvSpPr/>
          <p:nvPr/>
        </p:nvSpPr>
        <p:spPr>
          <a:xfrm>
            <a:off x="6731646" y="2198317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b="1" dirty="0"/>
              <a:t>স্বাধীনতা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116347" y="50824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watched a video clip on our liberation war and our Independence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65" y="263237"/>
            <a:ext cx="1149927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4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2" y="332509"/>
            <a:ext cx="11249891" cy="622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8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4322" y="501514"/>
            <a:ext cx="1659709" cy="10980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061" y="501514"/>
            <a:ext cx="1773158" cy="1182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345" y="1969994"/>
            <a:ext cx="1773158" cy="127852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4322" y="1969994"/>
            <a:ext cx="1659708" cy="13627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625642" y="4037601"/>
            <a:ext cx="110088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         TimesNew Roman"/>
              </a:rPr>
              <a:t>On 14 </a:t>
            </a:r>
            <a:r>
              <a:rPr lang="en-US" b="1" dirty="0" err="1">
                <a:latin typeface="         TimesNew Roman"/>
              </a:rPr>
              <a:t>December,our</a:t>
            </a:r>
            <a:r>
              <a:rPr lang="en-US" b="1" dirty="0">
                <a:latin typeface="         TimesNew Roman"/>
              </a:rPr>
              <a:t> class went on a field trip to the Liberation War Museum at </a:t>
            </a:r>
            <a:r>
              <a:rPr lang="en-US" b="1" dirty="0" err="1">
                <a:latin typeface="         TimesNew Roman"/>
              </a:rPr>
              <a:t>Agaraon,Dhaka.The</a:t>
            </a:r>
            <a:r>
              <a:rPr lang="en-US" b="1" dirty="0">
                <a:latin typeface="         TimesNew Roman"/>
              </a:rPr>
              <a:t> trip was planned as part of our Bangladesh and Global Studies </a:t>
            </a:r>
            <a:r>
              <a:rPr lang="en-US" b="1" dirty="0" err="1">
                <a:latin typeface="         TimesNew Roman"/>
              </a:rPr>
              <a:t>course.Our</a:t>
            </a:r>
            <a:r>
              <a:rPr lang="en-US" b="1" dirty="0">
                <a:latin typeface="         TimesNew Roman"/>
              </a:rPr>
              <a:t> bus reached the museum at 10a.m.A guide was waiting for </a:t>
            </a:r>
            <a:r>
              <a:rPr lang="en-US" b="1" dirty="0" err="1">
                <a:latin typeface="         TimesNew Roman"/>
              </a:rPr>
              <a:t>us.He</a:t>
            </a:r>
            <a:r>
              <a:rPr lang="en-US" b="1" dirty="0">
                <a:latin typeface="         TimesNew Roman"/>
              </a:rPr>
              <a:t> welcomed us warmly and took us on a quick tour of our different galleries and exhibits of the </a:t>
            </a:r>
            <a:r>
              <a:rPr lang="en-US" b="1" dirty="0" err="1">
                <a:latin typeface="         TimesNew Roman"/>
              </a:rPr>
              <a:t>museum.At</a:t>
            </a:r>
            <a:r>
              <a:rPr lang="en-US" b="1" dirty="0">
                <a:latin typeface="         TimesNew Roman"/>
              </a:rPr>
              <a:t> first we watched a video clip on our liberation war and our Independence.</a:t>
            </a:r>
          </a:p>
        </p:txBody>
      </p:sp>
    </p:spTree>
    <p:extLst>
      <p:ext uri="{BB962C8B-B14F-4D97-AF65-F5344CB8AC3E}">
        <p14:creationId xmlns:p14="http://schemas.microsoft.com/office/powerpoint/2010/main" val="422638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810" y="486673"/>
            <a:ext cx="1727750" cy="1254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391" y="483616"/>
            <a:ext cx="1655583" cy="1239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373" y="2044106"/>
            <a:ext cx="1688601" cy="11189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015" y="2106227"/>
            <a:ext cx="1893545" cy="11189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97043" y="4103638"/>
            <a:ext cx="112735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         TimesNew Roman"/>
              </a:rPr>
              <a:t>There </a:t>
            </a:r>
            <a:r>
              <a:rPr lang="en-US" b="1" dirty="0" err="1">
                <a:latin typeface="         TimesNew Roman"/>
              </a:rPr>
              <a:t>werw</a:t>
            </a:r>
            <a:r>
              <a:rPr lang="en-US" b="1" dirty="0">
                <a:latin typeface="         TimesNew Roman"/>
              </a:rPr>
              <a:t> four permanent galleries that exhibited rare </a:t>
            </a:r>
            <a:r>
              <a:rPr lang="en-US" b="1" dirty="0" err="1">
                <a:latin typeface="         TimesNew Roman"/>
              </a:rPr>
              <a:t>photographs,documents</a:t>
            </a:r>
            <a:r>
              <a:rPr lang="en-US" b="1" dirty="0">
                <a:latin typeface="         TimesNew Roman"/>
              </a:rPr>
              <a:t> and newspaper </a:t>
            </a:r>
            <a:r>
              <a:rPr lang="en-US" b="1" dirty="0" err="1">
                <a:latin typeface="         TimesNew Roman"/>
              </a:rPr>
              <a:t>clippings,and</a:t>
            </a:r>
            <a:r>
              <a:rPr lang="en-US" b="1" dirty="0">
                <a:latin typeface="         TimesNew Roman"/>
              </a:rPr>
              <a:t> objects used by the freedom fighters and the martyrs of our liberation </a:t>
            </a:r>
            <a:r>
              <a:rPr lang="en-US" b="1" dirty="0" err="1">
                <a:latin typeface="         TimesNew Roman"/>
              </a:rPr>
              <a:t>war.At</a:t>
            </a:r>
            <a:r>
              <a:rPr lang="en-US" b="1" dirty="0">
                <a:latin typeface="         TimesNew Roman"/>
              </a:rPr>
              <a:t> “Gallery 2-Our </a:t>
            </a:r>
            <a:r>
              <a:rPr lang="en-US" b="1" dirty="0" err="1">
                <a:latin typeface="         TimesNew Roman"/>
              </a:rPr>
              <a:t>Rights,Our</a:t>
            </a:r>
            <a:r>
              <a:rPr lang="en-US" b="1" dirty="0">
                <a:latin typeface="         TimesNew Roman"/>
              </a:rPr>
              <a:t> </a:t>
            </a:r>
            <a:r>
              <a:rPr lang="en-US" b="1" dirty="0" err="1">
                <a:latin typeface="         TimesNew Roman"/>
              </a:rPr>
              <a:t>Saccrifies</a:t>
            </a:r>
            <a:r>
              <a:rPr lang="en-US" b="1" dirty="0">
                <a:latin typeface="         TimesNew Roman"/>
              </a:rPr>
              <a:t>,”our teachers read out to us the Declaration of Independence by </a:t>
            </a:r>
            <a:r>
              <a:rPr lang="en-US" b="1" dirty="0" err="1">
                <a:latin typeface="         TimesNew Roman"/>
              </a:rPr>
              <a:t>Bangabandhu</a:t>
            </a:r>
            <a:r>
              <a:rPr lang="en-US" b="1" dirty="0">
                <a:latin typeface="         TimesNew Roman"/>
              </a:rPr>
              <a:t> Sheikh </a:t>
            </a:r>
            <a:r>
              <a:rPr lang="en-US" b="1" dirty="0" err="1">
                <a:latin typeface="         TimesNew Roman"/>
              </a:rPr>
              <a:t>Mujibur</a:t>
            </a:r>
            <a:r>
              <a:rPr lang="en-US" b="1" dirty="0">
                <a:latin typeface="         TimesNew Roman"/>
              </a:rPr>
              <a:t> </a:t>
            </a:r>
            <a:r>
              <a:rPr lang="en-US" b="1" dirty="0" err="1">
                <a:latin typeface="         TimesNew Roman"/>
              </a:rPr>
              <a:t>Rahman.Some</a:t>
            </a:r>
            <a:r>
              <a:rPr lang="en-US" b="1" dirty="0">
                <a:latin typeface="         TimesNew Roman"/>
              </a:rPr>
              <a:t> other visitors also stopped and listened to it </a:t>
            </a:r>
            <a:r>
              <a:rPr lang="en-US" b="1" dirty="0" err="1">
                <a:latin typeface="         TimesNew Roman"/>
              </a:rPr>
              <a:t>attentively.As</a:t>
            </a:r>
            <a:r>
              <a:rPr lang="en-US" b="1" dirty="0">
                <a:latin typeface="         TimesNew Roman"/>
              </a:rPr>
              <a:t> we went inside “Gallery 4-Our Victory ,Our </a:t>
            </a:r>
            <a:r>
              <a:rPr lang="en-US" b="1" dirty="0" err="1">
                <a:latin typeface="         TimesNew Roman"/>
              </a:rPr>
              <a:t>Values,”we</a:t>
            </a:r>
            <a:r>
              <a:rPr lang="en-US" b="1" dirty="0">
                <a:latin typeface="         TimesNew Roman"/>
              </a:rPr>
              <a:t> fell silent.</a:t>
            </a:r>
          </a:p>
        </p:txBody>
      </p:sp>
    </p:spTree>
    <p:extLst>
      <p:ext uri="{BB962C8B-B14F-4D97-AF65-F5344CB8AC3E}">
        <p14:creationId xmlns:p14="http://schemas.microsoft.com/office/powerpoint/2010/main" val="121503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209143"/>
            <a:ext cx="10827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         TimesNew Roman"/>
              </a:rPr>
              <a:t>We were sad as we looked at the personal belongings of some of our martyred intellectuals and freedom fighters-a pair of </a:t>
            </a:r>
            <a:r>
              <a:rPr lang="en-US" b="1" dirty="0" err="1" smtClean="0">
                <a:latin typeface="         TimesNew Roman"/>
              </a:rPr>
              <a:t>glasses,a</a:t>
            </a:r>
            <a:r>
              <a:rPr lang="en-US" b="1" dirty="0" smtClean="0">
                <a:latin typeface="         TimesNew Roman"/>
              </a:rPr>
              <a:t> </a:t>
            </a:r>
            <a:r>
              <a:rPr lang="en-US" b="1" dirty="0" err="1" smtClean="0">
                <a:latin typeface="         TimesNew Roman"/>
              </a:rPr>
              <a:t>pen,a</a:t>
            </a:r>
            <a:r>
              <a:rPr lang="en-US" b="1" dirty="0" smtClean="0">
                <a:latin typeface="         TimesNew Roman"/>
              </a:rPr>
              <a:t> </a:t>
            </a:r>
            <a:r>
              <a:rPr lang="en-US" b="1" dirty="0" err="1" smtClean="0">
                <a:latin typeface="         TimesNew Roman"/>
              </a:rPr>
              <a:t>notebook,a</a:t>
            </a:r>
            <a:r>
              <a:rPr lang="en-US" b="1" dirty="0" smtClean="0">
                <a:latin typeface="         TimesNew Roman"/>
              </a:rPr>
              <a:t> money-</a:t>
            </a:r>
            <a:r>
              <a:rPr lang="en-US" b="1" dirty="0" err="1" smtClean="0">
                <a:latin typeface="         TimesNew Roman"/>
              </a:rPr>
              <a:t>bag,a</a:t>
            </a:r>
            <a:r>
              <a:rPr lang="en-US" b="1" dirty="0" smtClean="0">
                <a:latin typeface="         TimesNew Roman"/>
              </a:rPr>
              <a:t> </a:t>
            </a:r>
            <a:r>
              <a:rPr lang="en-US" b="1" dirty="0" err="1" smtClean="0">
                <a:latin typeface="         TimesNew Roman"/>
              </a:rPr>
              <a:t>shirt,and</a:t>
            </a:r>
            <a:r>
              <a:rPr lang="en-US" b="1" dirty="0" smtClean="0">
                <a:latin typeface="         TimesNew Roman"/>
              </a:rPr>
              <a:t> other such things.</a:t>
            </a:r>
          </a:p>
          <a:p>
            <a:endParaRPr lang="en-US" b="1" dirty="0">
              <a:latin typeface="         TimesNew Roman"/>
            </a:endParaRPr>
          </a:p>
          <a:p>
            <a:r>
              <a:rPr lang="en-US" b="1" dirty="0" smtClean="0">
                <a:latin typeface="         TimesNew Roman"/>
              </a:rPr>
              <a:t>We left the museum at 12:30.It was an experience we would never forget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804" y="2120423"/>
            <a:ext cx="2433939" cy="1363006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954" y="2120423"/>
            <a:ext cx="2367417" cy="1330187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359" y="312282"/>
            <a:ext cx="4679498" cy="170497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272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967369" y="363431"/>
            <a:ext cx="439107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Match the words  column A with column B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516189"/>
              </p:ext>
            </p:extLst>
          </p:nvPr>
        </p:nvGraphicFramePr>
        <p:xfrm>
          <a:off x="1122406" y="925386"/>
          <a:ext cx="8935994" cy="3582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4558">
                  <a:extLst>
                    <a:ext uri="{9D8B030D-6E8A-4147-A177-3AD203B41FA5}">
                      <a16:colId xmlns:a16="http://schemas.microsoft.com/office/drawing/2014/main" xmlns="" val="3179015185"/>
                    </a:ext>
                  </a:extLst>
                </a:gridCol>
                <a:gridCol w="5351436">
                  <a:extLst>
                    <a:ext uri="{9D8B030D-6E8A-4147-A177-3AD203B41FA5}">
                      <a16:colId xmlns:a16="http://schemas.microsoft.com/office/drawing/2014/main" xmlns="" val="3842234929"/>
                    </a:ext>
                  </a:extLst>
                </a:gridCol>
              </a:tblGrid>
              <a:tr h="36033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Column-A</a:t>
                      </a:r>
                      <a:endParaRPr lang="en-US" sz="2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         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Column-B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8388424"/>
                  </a:ext>
                </a:extLst>
              </a:tr>
              <a:tr h="423073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a.Trip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i) 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.a person who died in our Liberation.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3314054"/>
                  </a:ext>
                </a:extLst>
              </a:tr>
              <a:tr h="42102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b.warmly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ii)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.a person who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guid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others.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2090526"/>
                  </a:ext>
                </a:extLst>
              </a:tr>
              <a:tr h="377837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c.Guid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.journey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5182379"/>
                  </a:ext>
                </a:extLst>
              </a:tr>
              <a:tr h="377838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d.Exhibited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iv)</a:t>
                      </a:r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gadly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4379156"/>
                  </a:ext>
                </a:extLst>
              </a:tr>
              <a:tr h="360338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e.Martyrs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v)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friend.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0895927"/>
                  </a:ext>
                </a:extLst>
              </a:tr>
              <a:tr h="360338"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vi) displayed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5884910"/>
                  </a:ext>
                </a:extLst>
              </a:tr>
              <a:tr h="757571"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vii)killers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the Liberation War.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6054865"/>
                  </a:ext>
                </a:extLst>
              </a:tr>
            </a:tbl>
          </a:graphicData>
        </a:graphic>
      </p:graphicFrame>
      <p:sp>
        <p:nvSpPr>
          <p:cNvPr id="15" name="Right Arrow 14"/>
          <p:cNvSpPr/>
          <p:nvPr/>
        </p:nvSpPr>
        <p:spPr>
          <a:xfrm rot="2075385">
            <a:off x="3311369" y="1919195"/>
            <a:ext cx="1987974" cy="13831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767713">
            <a:off x="3065113" y="2388943"/>
            <a:ext cx="1971621" cy="13639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20492619" flipV="1">
            <a:off x="3423182" y="2134264"/>
            <a:ext cx="1980118" cy="16614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832117">
            <a:off x="3373753" y="2988228"/>
            <a:ext cx="1637154" cy="15861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8225886" flipV="1">
            <a:off x="3229611" y="2236414"/>
            <a:ext cx="2151485" cy="19193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5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4237" y="704658"/>
            <a:ext cx="4353308" cy="461665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3381" y="1800559"/>
            <a:ext cx="7148423" cy="400110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Ques:1.When did the class go to the Liberation War museum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323381" y="2834905"/>
            <a:ext cx="7596996" cy="400110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Ans:The class went to the Liberation War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Mesume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on 14 December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2323381" y="3957162"/>
            <a:ext cx="6906882" cy="369332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Ques:2.Why did the class go to the Liberation War Museum?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2611" y="4863975"/>
            <a:ext cx="7717766" cy="400110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Ans:The class went to the Liberation War Museum on 14 December.</a:t>
            </a:r>
          </a:p>
        </p:txBody>
      </p:sp>
    </p:spTree>
    <p:extLst>
      <p:ext uri="{BB962C8B-B14F-4D97-AF65-F5344CB8AC3E}">
        <p14:creationId xmlns:p14="http://schemas.microsoft.com/office/powerpoint/2010/main" val="1482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46431" y="2231691"/>
            <a:ext cx="5535147" cy="193899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convex"/>
            </a:sp3d>
          </a:bodyPr>
          <a:lstStyle/>
          <a:p>
            <a:r>
              <a:rPr lang="en-US" sz="2400" b="1" dirty="0" smtClean="0">
                <a:ln w="0"/>
                <a:gradFill>
                  <a:gsLst>
                    <a:gs pos="0">
                      <a:srgbClr val="FF0000"/>
                    </a:gs>
                    <a:gs pos="17490">
                      <a:srgbClr val="92D050"/>
                    </a:gs>
                    <a:gs pos="33000">
                      <a:srgbClr val="0070C0"/>
                    </a:gs>
                    <a:gs pos="53000">
                      <a:srgbClr val="FF0000"/>
                    </a:gs>
                    <a:gs pos="73000">
                      <a:srgbClr val="7030A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Presented By,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Md.Saidur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Rahman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Dhulbari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Primary School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Tangail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50153" y="434982"/>
            <a:ext cx="2569486" cy="461665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r>
              <a:rPr lang="en-US" sz="2400" b="1" dirty="0">
                <a:gradFill>
                  <a:gsLst>
                    <a:gs pos="0">
                      <a:srgbClr val="C00000"/>
                    </a:gs>
                    <a:gs pos="12510">
                      <a:srgbClr val="00B0F0"/>
                    </a:gs>
                    <a:gs pos="29000">
                      <a:srgbClr val="00B0F0"/>
                    </a:gs>
                    <a:gs pos="47000">
                      <a:srgbClr val="7030A0"/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</a:p>
        </p:txBody>
      </p:sp>
    </p:spTree>
    <p:extLst>
      <p:ext uri="{BB962C8B-B14F-4D97-AF65-F5344CB8AC3E}">
        <p14:creationId xmlns:p14="http://schemas.microsoft.com/office/powerpoint/2010/main" val="2157249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5246" y="914726"/>
            <a:ext cx="9253268" cy="400110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Ques:3.How many permanent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gallaries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are there in the Liberation War Museum?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5246" y="1846379"/>
            <a:ext cx="8494143" cy="369332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Ans:There are four permanent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gallaries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are there in the Liberation War Museum?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5246" y="2626438"/>
            <a:ext cx="6264876" cy="369332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         TimesNew Roman"/>
              </a:rPr>
              <a:t>Ques:4.Who made the declaration of Independence?</a:t>
            </a:r>
            <a:endParaRPr lang="en-US" b="1" dirty="0">
              <a:latin typeface="         Times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5245" y="3215348"/>
            <a:ext cx="9253269" cy="369332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         TimesNew Roman"/>
              </a:rPr>
              <a:t>Ans:Bangabandhu</a:t>
            </a:r>
            <a:r>
              <a:rPr lang="en-US" b="1" dirty="0" smtClean="0">
                <a:solidFill>
                  <a:srgbClr val="FF0000"/>
                </a:solidFill>
                <a:latin typeface="         TimesNew Roman"/>
              </a:rPr>
              <a:t> Sheikh </a:t>
            </a:r>
            <a:r>
              <a:rPr lang="en-US" b="1" dirty="0" err="1" smtClean="0">
                <a:solidFill>
                  <a:srgbClr val="FF0000"/>
                </a:solidFill>
                <a:latin typeface="         TimesNew Roman"/>
              </a:rPr>
              <a:t>Mujibur</a:t>
            </a:r>
            <a:r>
              <a:rPr lang="en-US" b="1" dirty="0" smtClean="0">
                <a:solidFill>
                  <a:srgbClr val="FF0000"/>
                </a:solidFill>
                <a:latin typeface="         TimesNew Roman"/>
              </a:rPr>
              <a:t> Rahman made the declaration of Independence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5246" y="4071822"/>
            <a:ext cx="6870278" cy="369332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         TimesNew Roman"/>
              </a:rPr>
              <a:t>Ques:5.when did the team reach and leave the museum?</a:t>
            </a:r>
            <a:endParaRPr lang="en-US" b="1" dirty="0">
              <a:latin typeface="         Times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5246" y="4845398"/>
            <a:ext cx="7092778" cy="369332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         TimesNew Roman"/>
              </a:rPr>
              <a:t>Ans:They</a:t>
            </a:r>
            <a:r>
              <a:rPr lang="en-US" b="1" dirty="0" smtClean="0">
                <a:solidFill>
                  <a:srgbClr val="FF0000"/>
                </a:solidFill>
                <a:latin typeface="         TimesNew Roman"/>
              </a:rPr>
              <a:t> reached the museum at 10 </a:t>
            </a:r>
            <a:r>
              <a:rPr lang="en-US" b="1" dirty="0" err="1" smtClean="0">
                <a:solidFill>
                  <a:srgbClr val="FF0000"/>
                </a:solidFill>
                <a:latin typeface="         TimesNew Roman"/>
              </a:rPr>
              <a:t>a.m</a:t>
            </a:r>
            <a:r>
              <a:rPr lang="en-US" b="1" dirty="0" smtClean="0">
                <a:solidFill>
                  <a:srgbClr val="FF0000"/>
                </a:solidFill>
                <a:latin typeface="         TimesNew Roman"/>
              </a:rPr>
              <a:t> and left it at 12:30 pm</a:t>
            </a:r>
            <a:endParaRPr lang="en-US" b="1" dirty="0">
              <a:solidFill>
                <a:srgbClr val="FF0000"/>
              </a:solidFill>
              <a:latin typeface="         Times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66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4146" y="503057"/>
            <a:ext cx="3994485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</a:t>
            </a:r>
            <a:r>
              <a:rPr lang="en-US" b="1" dirty="0" smtClean="0">
                <a:latin typeface="         TimesNew Roman"/>
              </a:rPr>
              <a:t>Student’s speaking loudly</a:t>
            </a:r>
            <a:endParaRPr lang="en-US" b="1" dirty="0">
              <a:latin typeface="         Times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953" y="1900989"/>
            <a:ext cx="5448551" cy="34891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064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0797" y="345314"/>
            <a:ext cx="4469255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gradFill>
                  <a:gsLst>
                    <a:gs pos="13750">
                      <a:srgbClr val="7030A0"/>
                    </a:gs>
                    <a:gs pos="0">
                      <a:srgbClr val="FF0000"/>
                    </a:gs>
                    <a:gs pos="25000">
                      <a:schemeClr val="accent1">
                        <a:lumMod val="75000"/>
                      </a:schemeClr>
                    </a:gs>
                    <a:gs pos="48000">
                      <a:srgbClr val="00B050"/>
                    </a:gs>
                    <a:gs pos="97500">
                      <a:srgbClr val="7030A0"/>
                    </a:gs>
                    <a:gs pos="77000">
                      <a:srgbClr val="FF0000"/>
                    </a:gs>
                  </a:gsLst>
                  <a:lin ang="5400000" scaled="1"/>
                </a:gradFill>
              </a:rPr>
              <a:t>          </a:t>
            </a:r>
            <a:r>
              <a:rPr lang="en-US" sz="2400" b="1" dirty="0" smtClean="0">
                <a:gradFill>
                  <a:gsLst>
                    <a:gs pos="13750">
                      <a:srgbClr val="7030A0"/>
                    </a:gs>
                    <a:gs pos="0">
                      <a:srgbClr val="FF0000"/>
                    </a:gs>
                    <a:gs pos="25000">
                      <a:schemeClr val="accent1">
                        <a:lumMod val="75000"/>
                      </a:schemeClr>
                    </a:gs>
                    <a:gs pos="48000">
                      <a:srgbClr val="00B050"/>
                    </a:gs>
                    <a:gs pos="97500">
                      <a:srgbClr val="7030A0"/>
                    </a:gs>
                    <a:gs pos="77000">
                      <a:srgbClr val="FF0000"/>
                    </a:gs>
                  </a:gsLst>
                  <a:lin ang="5400000" scaled="1"/>
                </a:gradFill>
                <a:latin typeface="         TimesNew Roman"/>
              </a:rPr>
              <a:t>Group work-10 minutes</a:t>
            </a:r>
            <a:endParaRPr lang="en-US" sz="2400" b="1" dirty="0">
              <a:gradFill>
                <a:gsLst>
                  <a:gs pos="13750">
                    <a:srgbClr val="7030A0"/>
                  </a:gs>
                  <a:gs pos="0">
                    <a:srgbClr val="FF0000"/>
                  </a:gs>
                  <a:gs pos="25000">
                    <a:schemeClr val="accent1">
                      <a:lumMod val="75000"/>
                    </a:schemeClr>
                  </a:gs>
                  <a:gs pos="48000">
                    <a:srgbClr val="00B050"/>
                  </a:gs>
                  <a:gs pos="97500">
                    <a:srgbClr val="7030A0"/>
                  </a:gs>
                  <a:gs pos="77000">
                    <a:srgbClr val="FF0000"/>
                  </a:gs>
                </a:gsLst>
                <a:lin ang="5400000" scaled="1"/>
              </a:gradFill>
              <a:latin typeface="         Times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825" y="2858417"/>
            <a:ext cx="4114800" cy="28095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70797" y="1421908"/>
            <a:ext cx="5026856" cy="92333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         TimesNew Roman"/>
              </a:rPr>
              <a:t>I will ask the students to divided into several </a:t>
            </a:r>
            <a:r>
              <a:rPr lang="en-US" b="1" dirty="0" err="1" smtClean="0">
                <a:latin typeface="         TimesNew Roman"/>
              </a:rPr>
              <a:t>groups.They</a:t>
            </a:r>
            <a:r>
              <a:rPr lang="en-US" b="1" dirty="0" smtClean="0">
                <a:latin typeface="         TimesNew Roman"/>
              </a:rPr>
              <a:t> will read the text again and complete the group work as instructed.</a:t>
            </a:r>
            <a:endParaRPr lang="en-US" b="1" dirty="0">
              <a:latin typeface="         Times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023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335573"/>
              </p:ext>
            </p:extLst>
          </p:nvPr>
        </p:nvGraphicFramePr>
        <p:xfrm>
          <a:off x="1171834" y="518984"/>
          <a:ext cx="9417907" cy="5441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483">
                  <a:extLst>
                    <a:ext uri="{9D8B030D-6E8A-4147-A177-3AD203B41FA5}">
                      <a16:colId xmlns:a16="http://schemas.microsoft.com/office/drawing/2014/main" xmlns="" val="194240143"/>
                    </a:ext>
                  </a:extLst>
                </a:gridCol>
                <a:gridCol w="2226899">
                  <a:extLst>
                    <a:ext uri="{9D8B030D-6E8A-4147-A177-3AD203B41FA5}">
                      <a16:colId xmlns:a16="http://schemas.microsoft.com/office/drawing/2014/main" xmlns="" val="3843745740"/>
                    </a:ext>
                  </a:extLst>
                </a:gridCol>
                <a:gridCol w="6079525">
                  <a:extLst>
                    <a:ext uri="{9D8B030D-6E8A-4147-A177-3AD203B41FA5}">
                      <a16:colId xmlns:a16="http://schemas.microsoft.com/office/drawing/2014/main" xmlns="" val="3659917431"/>
                    </a:ext>
                  </a:extLst>
                </a:gridCol>
              </a:tblGrid>
              <a:tr h="494270">
                <a:tc>
                  <a:txBody>
                    <a:bodyPr/>
                    <a:lstStyle/>
                    <a:p>
                      <a:pPr marL="0" marR="0" indent="0" algn="l" defTabSz="982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S.L</a:t>
                      </a:r>
                    </a:p>
                  </a:txBody>
                  <a:tcPr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82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Group Name</a:t>
                      </a:r>
                    </a:p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endParaRPr lang="en-US" sz="20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Groups Works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6872300"/>
                  </a:ext>
                </a:extLst>
              </a:tr>
              <a:tr h="92348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Padma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Write word meaning:  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Liberation,Museum,Decleration,Exibit,Independenc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9222919"/>
                  </a:ext>
                </a:extLst>
              </a:tr>
              <a:tr h="91584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Meghna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Make Sentences: Using the following words: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Liberation,Museum,Decleration,Exibit,Independence.</a:t>
                      </a:r>
                    </a:p>
                    <a:p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299879"/>
                  </a:ext>
                </a:extLst>
              </a:tr>
              <a:tr h="98279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Jamuna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Match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the words of the column A with their meanings in column B flow the chart.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8031173"/>
                  </a:ext>
                </a:extLst>
              </a:tr>
              <a:tr h="139392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Karnafully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Write true or false following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the statement.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1.There </a:t>
                      </a:r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werw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three permanent galleries in the Liberation War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Museum.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2.None listened to the declaration attentively.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3.The trip was a part of BGS course.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4.The personal belongings of the martyrs are kept at Gallery-4.</a:t>
                      </a:r>
                      <a:endParaRPr lang="en-US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3109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80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0304" y="463473"/>
            <a:ext cx="4148919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gradFill>
                  <a:gsLst>
                    <a:gs pos="20016">
                      <a:srgbClr val="FFC000"/>
                    </a:gs>
                    <a:gs pos="0">
                      <a:srgbClr val="FF0000"/>
                    </a:gs>
                    <a:gs pos="48744">
                      <a:srgbClr val="7030A0"/>
                    </a:gs>
                    <a:gs pos="36000">
                      <a:srgbClr val="0070C0"/>
                    </a:gs>
                    <a:gs pos="63000">
                      <a:srgbClr val="00B0F0"/>
                    </a:gs>
                    <a:gs pos="100000">
                      <a:srgbClr val="FF0000"/>
                    </a:gs>
                  </a:gsLst>
                  <a:lin ang="5400000" scaled="1"/>
                </a:gradFill>
              </a:rPr>
              <a:t>     </a:t>
            </a:r>
            <a:r>
              <a:rPr lang="en-US" sz="2800" b="1" dirty="0" smtClean="0">
                <a:gradFill>
                  <a:gsLst>
                    <a:gs pos="20016">
                      <a:srgbClr val="FFC000"/>
                    </a:gs>
                    <a:gs pos="0">
                      <a:srgbClr val="FF0000"/>
                    </a:gs>
                    <a:gs pos="48744">
                      <a:srgbClr val="7030A0"/>
                    </a:gs>
                    <a:gs pos="36000">
                      <a:srgbClr val="0070C0"/>
                    </a:gs>
                    <a:gs pos="63000">
                      <a:srgbClr val="00B0F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         TimesNew Roman"/>
              </a:rPr>
              <a:t>Pair work-07 minutes</a:t>
            </a:r>
            <a:endParaRPr lang="en-US" sz="2800" b="1" dirty="0">
              <a:gradFill>
                <a:gsLst>
                  <a:gs pos="20016">
                    <a:srgbClr val="FFC000"/>
                  </a:gs>
                  <a:gs pos="0">
                    <a:srgbClr val="FF0000"/>
                  </a:gs>
                  <a:gs pos="48744">
                    <a:srgbClr val="7030A0"/>
                  </a:gs>
                  <a:gs pos="36000">
                    <a:srgbClr val="0070C0"/>
                  </a:gs>
                  <a:gs pos="63000">
                    <a:srgbClr val="00B0F0"/>
                  </a:gs>
                  <a:gs pos="100000">
                    <a:srgbClr val="FF0000"/>
                  </a:gs>
                </a:gsLst>
                <a:lin ang="5400000" scaled="1"/>
              </a:gradFill>
              <a:latin typeface="         Times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555" y="463473"/>
            <a:ext cx="2634018" cy="1586231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93731" y="3293744"/>
            <a:ext cx="6959954" cy="1477328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         TimesNew Roman"/>
              </a:rPr>
              <a:t>       </a:t>
            </a:r>
            <a:r>
              <a:rPr lang="en-US" b="1" dirty="0" err="1" smtClean="0">
                <a:latin typeface="         TimesNew Roman"/>
              </a:rPr>
              <a:t>a.The</a:t>
            </a:r>
            <a:r>
              <a:rPr lang="en-US" b="1" dirty="0" smtClean="0">
                <a:latin typeface="         TimesNew Roman"/>
              </a:rPr>
              <a:t> trip was a --------of a course.</a:t>
            </a:r>
          </a:p>
          <a:p>
            <a:r>
              <a:rPr lang="en-US" b="1" dirty="0" smtClean="0">
                <a:latin typeface="         TimesNew Roman"/>
              </a:rPr>
              <a:t>       b. A guide --------------welcomed us.</a:t>
            </a:r>
          </a:p>
          <a:p>
            <a:r>
              <a:rPr lang="en-US" b="1" dirty="0" smtClean="0">
                <a:latin typeface="         TimesNew Roman"/>
              </a:rPr>
              <a:t>        </a:t>
            </a:r>
            <a:r>
              <a:rPr lang="en-US" b="1" dirty="0" err="1" smtClean="0">
                <a:latin typeface="         TimesNew Roman"/>
              </a:rPr>
              <a:t>c.The</a:t>
            </a:r>
            <a:r>
              <a:rPr lang="en-US" b="1" dirty="0" smtClean="0">
                <a:latin typeface="         TimesNew Roman"/>
              </a:rPr>
              <a:t> students started for the museum in the-------------</a:t>
            </a:r>
          </a:p>
          <a:p>
            <a:r>
              <a:rPr lang="en-US" b="1" dirty="0" smtClean="0">
                <a:latin typeface="         TimesNew Roman"/>
              </a:rPr>
              <a:t>        </a:t>
            </a:r>
            <a:r>
              <a:rPr lang="en-US" b="1" dirty="0" err="1" smtClean="0">
                <a:latin typeface="         TimesNew Roman"/>
              </a:rPr>
              <a:t>d.The</a:t>
            </a:r>
            <a:r>
              <a:rPr lang="en-US" b="1" dirty="0" smtClean="0">
                <a:latin typeface="         TimesNew Roman"/>
              </a:rPr>
              <a:t> students got a-----------reception at the museum</a:t>
            </a:r>
          </a:p>
          <a:p>
            <a:r>
              <a:rPr lang="en-US" b="1" dirty="0" smtClean="0">
                <a:latin typeface="         TimesNew Roman"/>
              </a:rPr>
              <a:t>        e. The -----------------of Independence is kept at gallery 2.   </a:t>
            </a:r>
            <a:endParaRPr lang="en-US" b="1" dirty="0">
              <a:latin typeface="         Times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4253" y="1369609"/>
            <a:ext cx="4641011" cy="92333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will let the students fill in the blanks and asked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themto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read the text again and  discuss in pair  and fill in the blanks correctly.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2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0312" y="419895"/>
            <a:ext cx="3556200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Match the correct answer.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980447"/>
              </p:ext>
            </p:extLst>
          </p:nvPr>
        </p:nvGraphicFramePr>
        <p:xfrm>
          <a:off x="3439236" y="1411151"/>
          <a:ext cx="5211929" cy="435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111">
                  <a:extLst>
                    <a:ext uri="{9D8B030D-6E8A-4147-A177-3AD203B41FA5}">
                      <a16:colId xmlns:a16="http://schemas.microsoft.com/office/drawing/2014/main" xmlns="" val="3906789094"/>
                    </a:ext>
                  </a:extLst>
                </a:gridCol>
                <a:gridCol w="906030">
                  <a:extLst>
                    <a:ext uri="{9D8B030D-6E8A-4147-A177-3AD203B41FA5}">
                      <a16:colId xmlns:a16="http://schemas.microsoft.com/office/drawing/2014/main" xmlns="" val="2788674126"/>
                    </a:ext>
                  </a:extLst>
                </a:gridCol>
                <a:gridCol w="994043">
                  <a:extLst>
                    <a:ext uri="{9D8B030D-6E8A-4147-A177-3AD203B41FA5}">
                      <a16:colId xmlns:a16="http://schemas.microsoft.com/office/drawing/2014/main" xmlns="" val="1876008346"/>
                    </a:ext>
                  </a:extLst>
                </a:gridCol>
                <a:gridCol w="1296580">
                  <a:extLst>
                    <a:ext uri="{9D8B030D-6E8A-4147-A177-3AD203B41FA5}">
                      <a16:colId xmlns:a16="http://schemas.microsoft.com/office/drawing/2014/main" xmlns="" val="3343887796"/>
                    </a:ext>
                  </a:extLst>
                </a:gridCol>
                <a:gridCol w="1266165">
                  <a:extLst>
                    <a:ext uri="{9D8B030D-6E8A-4147-A177-3AD203B41FA5}">
                      <a16:colId xmlns:a16="http://schemas.microsoft.com/office/drawing/2014/main" xmlns="" val="3377597265"/>
                    </a:ext>
                  </a:extLst>
                </a:gridCol>
              </a:tblGrid>
              <a:tr h="43536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dots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blind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friends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before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early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048824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8292" y="2147794"/>
            <a:ext cx="6550926" cy="1477328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         TimesNew Roman"/>
              </a:rPr>
              <a:t>a.Maria</a:t>
            </a:r>
            <a:r>
              <a:rPr lang="en-US" b="1" dirty="0" smtClean="0">
                <a:latin typeface="         TimesNew Roman"/>
              </a:rPr>
              <a:t> is an--------riser.</a:t>
            </a:r>
          </a:p>
          <a:p>
            <a:r>
              <a:rPr lang="en-US" b="1" dirty="0" err="1" smtClean="0">
                <a:latin typeface="         TimesNew Roman"/>
              </a:rPr>
              <a:t>b.Maria</a:t>
            </a:r>
            <a:r>
              <a:rPr lang="en-US" b="1" dirty="0" smtClean="0">
                <a:latin typeface="         TimesNew Roman"/>
              </a:rPr>
              <a:t> takes her breakfast-----------going to school.</a:t>
            </a:r>
          </a:p>
          <a:p>
            <a:r>
              <a:rPr lang="en-US" b="1" dirty="0" err="1" smtClean="0">
                <a:latin typeface="         TimesNew Roman"/>
              </a:rPr>
              <a:t>c.Maria</a:t>
            </a:r>
            <a:r>
              <a:rPr lang="en-US" b="1" dirty="0" smtClean="0">
                <a:latin typeface="         TimesNew Roman"/>
              </a:rPr>
              <a:t> is fond of her----------</a:t>
            </a:r>
          </a:p>
          <a:p>
            <a:r>
              <a:rPr lang="en-US" b="1" dirty="0" err="1" smtClean="0">
                <a:latin typeface="         TimesNew Roman"/>
              </a:rPr>
              <a:t>d.Maria</a:t>
            </a:r>
            <a:r>
              <a:rPr lang="en-US" b="1" dirty="0" smtClean="0">
                <a:latin typeface="         TimesNew Roman"/>
              </a:rPr>
              <a:t> is-----------</a:t>
            </a:r>
          </a:p>
          <a:p>
            <a:r>
              <a:rPr lang="en-US" b="1" dirty="0" err="1" smtClean="0">
                <a:latin typeface="         TimesNew Roman"/>
              </a:rPr>
              <a:t>e.Raised</a:t>
            </a:r>
            <a:r>
              <a:rPr lang="en-US" b="1" dirty="0" smtClean="0">
                <a:latin typeface="         TimesNew Roman"/>
              </a:rPr>
              <a:t>---------are used in Braille.</a:t>
            </a:r>
            <a:endParaRPr lang="en-US" b="1" dirty="0">
              <a:latin typeface="         Times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4956" y="2060430"/>
            <a:ext cx="873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6980" y="2842776"/>
            <a:ext cx="873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blind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6036" y="3167629"/>
            <a:ext cx="873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dots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8095" y="2301810"/>
            <a:ext cx="873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8412" y="2603088"/>
            <a:ext cx="1255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4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521" y="352818"/>
            <a:ext cx="3944918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</a:t>
            </a:r>
            <a:r>
              <a:rPr lang="en-US" b="1" dirty="0" smtClean="0">
                <a:latin typeface="         TimesNew Roman"/>
              </a:rPr>
              <a:t>Individual work-07 minutes</a:t>
            </a:r>
            <a:endParaRPr lang="en-US" b="1" dirty="0">
              <a:latin typeface="         Times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052" y="352818"/>
            <a:ext cx="1954765" cy="16197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874214" y="401843"/>
            <a:ext cx="1883391" cy="369332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         TimesNew Roman"/>
              </a:rPr>
              <a:t>True or False</a:t>
            </a:r>
            <a:endParaRPr lang="en-US" b="1" dirty="0">
              <a:latin typeface="         Times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0912" y="1162684"/>
            <a:ext cx="5821352" cy="1015663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will give some statements to the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studentsto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determine the true and false and ask them to read the text silently to find out the correct answer.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49849" y="2898138"/>
            <a:ext cx="8249181" cy="3106652"/>
            <a:chOff x="2549849" y="2898138"/>
            <a:chExt cx="8249181" cy="3106652"/>
          </a:xfrm>
        </p:grpSpPr>
        <p:sp>
          <p:nvSpPr>
            <p:cNvPr id="7" name="Rectangle 6"/>
            <p:cNvSpPr/>
            <p:nvPr/>
          </p:nvSpPr>
          <p:spPr>
            <a:xfrm>
              <a:off x="2549849" y="2898138"/>
              <a:ext cx="8249181" cy="40011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There were three permanent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gallaries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the Liberation War Museum.</a:t>
              </a:r>
              <a:endParaRPr lang="en-US" sz="2000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60912" y="3552042"/>
              <a:ext cx="6036974" cy="36933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b)The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teacher read the Declaration of Independence loudly.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49849" y="4335675"/>
              <a:ext cx="6587203" cy="369332"/>
            </a:xfrm>
            <a:prstGeom prst="rect">
              <a:avLst/>
            </a:prstGeom>
            <a:gradFill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C)The personal belongings of the martyrs are kept at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Galler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-4.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60912" y="5072578"/>
              <a:ext cx="6196693" cy="40011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d)None listened to the declaration attentively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60912" y="5635458"/>
              <a:ext cx="4645182" cy="369332"/>
            </a:xfrm>
            <a:prstGeom prst="rect">
              <a:avLst/>
            </a:prstGeom>
            <a:gradFill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         TimesNew Roman"/>
                </a:rPr>
                <a:t> </a:t>
              </a:r>
              <a:r>
                <a:rPr lang="en-US" b="1" dirty="0" smtClean="0">
                  <a:latin typeface="         TimesNew Roman"/>
                </a:rPr>
                <a:t>e)The trip was a part of BGS course</a:t>
              </a:r>
              <a:r>
                <a:rPr lang="en-US" dirty="0" smtClean="0">
                  <a:latin typeface="         TimesNew Roman"/>
                </a:rPr>
                <a:t>.</a:t>
              </a:r>
              <a:endParaRPr lang="en-US" dirty="0">
                <a:latin typeface="         Times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489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3354" y="355550"/>
            <a:ext cx="2759217" cy="40011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check the answer: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7981" y="975205"/>
            <a:ext cx="8249181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were three permanent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gallaries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Liberation War Museum.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358228" y="1523734"/>
            <a:ext cx="697627" cy="369332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5" name="Rectangle 4"/>
          <p:cNvSpPr/>
          <p:nvPr/>
        </p:nvSpPr>
        <p:spPr>
          <a:xfrm>
            <a:off x="1489757" y="2011980"/>
            <a:ext cx="6036974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 read the Declaration of Independence loudly.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5405" y="2564485"/>
            <a:ext cx="654859" cy="369332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2558" y="2972797"/>
            <a:ext cx="6587203" cy="369332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C)The personal belongings of the martyrs are kept at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Galler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-4.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9757" y="3886368"/>
            <a:ext cx="6196693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d)None listened to the declaration attentively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70718" y="4531299"/>
            <a:ext cx="697627" cy="369332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06877" y="3444435"/>
            <a:ext cx="74897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         TimesNew Roman"/>
              </a:rPr>
              <a:t>True</a:t>
            </a:r>
            <a:endParaRPr lang="en-US" b="1" dirty="0">
              <a:solidFill>
                <a:srgbClr val="FF0000"/>
              </a:solidFill>
              <a:latin typeface="         Times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2558" y="4960786"/>
            <a:ext cx="4645182" cy="369332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         TimesNew Roman"/>
              </a:rPr>
              <a:t> </a:t>
            </a:r>
            <a:r>
              <a:rPr lang="en-US" b="1" dirty="0" smtClean="0">
                <a:latin typeface="         TimesNew Roman"/>
              </a:rPr>
              <a:t>e)The trip was a part of BGS course</a:t>
            </a:r>
            <a:r>
              <a:rPr lang="en-US" dirty="0" smtClean="0">
                <a:latin typeface="         TimesNew Roman"/>
              </a:rPr>
              <a:t>.</a:t>
            </a:r>
            <a:endParaRPr lang="en-US" dirty="0">
              <a:latin typeface="         Times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83208" y="5513131"/>
            <a:ext cx="785137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         TimesNew Roman"/>
              </a:rPr>
              <a:t> True</a:t>
            </a:r>
            <a:endParaRPr lang="en-US" b="1" dirty="0">
              <a:solidFill>
                <a:srgbClr val="FF0000"/>
              </a:solidFill>
              <a:latin typeface="         Times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161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0457" y="740228"/>
            <a:ext cx="2815772" cy="523220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gradFill>
                  <a:gsLst>
                    <a:gs pos="0">
                      <a:srgbClr val="FF0000"/>
                    </a:gs>
                    <a:gs pos="38744">
                      <a:srgbClr val="7030A0"/>
                    </a:gs>
                    <a:gs pos="26000">
                      <a:srgbClr val="00B0F0"/>
                    </a:gs>
                    <a:gs pos="53000">
                      <a:srgbClr val="002060"/>
                    </a:gs>
                    <a:gs pos="75000">
                      <a:schemeClr val="accent2"/>
                    </a:gs>
                  </a:gsLst>
                  <a:lin ang="5400000" scaled="1"/>
                </a:gradFill>
              </a:rPr>
              <a:t>         </a:t>
            </a:r>
            <a:r>
              <a:rPr lang="en-US" sz="2800" b="1" dirty="0" smtClean="0">
                <a:gradFill>
                  <a:gsLst>
                    <a:gs pos="0">
                      <a:srgbClr val="FF0000"/>
                    </a:gs>
                    <a:gs pos="38744">
                      <a:srgbClr val="7030A0"/>
                    </a:gs>
                    <a:gs pos="26000">
                      <a:srgbClr val="00B0F0"/>
                    </a:gs>
                    <a:gs pos="53000">
                      <a:srgbClr val="002060"/>
                    </a:gs>
                    <a:gs pos="75000">
                      <a:schemeClr val="accent2"/>
                    </a:gs>
                  </a:gsLst>
                  <a:lin ang="5400000" scaled="1"/>
                </a:gradFill>
                <a:latin typeface="         TimesNew Roman"/>
              </a:rPr>
              <a:t>Evaluation</a:t>
            </a:r>
            <a:endParaRPr lang="en-US" sz="2800" b="1" dirty="0">
              <a:gradFill>
                <a:gsLst>
                  <a:gs pos="0">
                    <a:srgbClr val="FF0000"/>
                  </a:gs>
                  <a:gs pos="38744">
                    <a:srgbClr val="7030A0"/>
                  </a:gs>
                  <a:gs pos="26000">
                    <a:srgbClr val="00B0F0"/>
                  </a:gs>
                  <a:gs pos="53000">
                    <a:srgbClr val="002060"/>
                  </a:gs>
                  <a:gs pos="75000">
                    <a:schemeClr val="accent2"/>
                  </a:gs>
                </a:gsLst>
                <a:lin ang="5400000" scaled="1"/>
              </a:gradFill>
              <a:latin typeface="         Times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6745" y="1901372"/>
            <a:ext cx="7503886" cy="147732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         TimesNew Roman"/>
              </a:rPr>
              <a:t>1.When did the class go to the Liberation War Museum ?</a:t>
            </a:r>
          </a:p>
          <a:p>
            <a:r>
              <a:rPr lang="en-US" b="1" dirty="0" smtClean="0">
                <a:latin typeface="         TimesNew Roman"/>
              </a:rPr>
              <a:t>2.Why did the class go to the Liberation War Museum?</a:t>
            </a:r>
          </a:p>
          <a:p>
            <a:r>
              <a:rPr lang="en-US" b="1" dirty="0" smtClean="0">
                <a:latin typeface="         TimesNew Roman"/>
              </a:rPr>
              <a:t>3.How many permanent galleries are there in the Liberation War Museum?</a:t>
            </a:r>
          </a:p>
          <a:p>
            <a:r>
              <a:rPr lang="en-US" b="1" dirty="0" smtClean="0">
                <a:latin typeface="         TimesNew Roman"/>
              </a:rPr>
              <a:t>4.Which two </a:t>
            </a:r>
            <a:r>
              <a:rPr lang="en-US" b="1" dirty="0" err="1" smtClean="0">
                <a:latin typeface="         TimesNew Roman"/>
              </a:rPr>
              <a:t>gallerirs</a:t>
            </a:r>
            <a:r>
              <a:rPr lang="en-US" b="1" dirty="0" smtClean="0">
                <a:latin typeface="         TimesNew Roman"/>
              </a:rPr>
              <a:t> did the writer and his class visit</a:t>
            </a:r>
            <a:r>
              <a:rPr lang="en-US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494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3210" y="505247"/>
            <a:ext cx="2779212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One day one word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0432" y="1399315"/>
            <a:ext cx="2797521" cy="369332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Personal belongings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241076" y="1254410"/>
            <a:ext cx="887868" cy="65914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30455" y="1366645"/>
            <a:ext cx="1997234" cy="369332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ব্যক্তিগত</a:t>
            </a:r>
            <a:r>
              <a:rPr lang="en-US" b="1" dirty="0" smtClean="0"/>
              <a:t> </a:t>
            </a:r>
            <a:r>
              <a:rPr lang="en-US" b="1" dirty="0" err="1" smtClean="0"/>
              <a:t>মালপত্র</a:t>
            </a:r>
            <a:endParaRPr lang="en-US" b="1" dirty="0"/>
          </a:p>
        </p:txBody>
      </p:sp>
      <p:sp>
        <p:nvSpPr>
          <p:cNvPr id="6" name="Right Arrow 5"/>
          <p:cNvSpPr/>
          <p:nvPr/>
        </p:nvSpPr>
        <p:spPr>
          <a:xfrm rot="5400000">
            <a:off x="5324416" y="2351954"/>
            <a:ext cx="875631" cy="7334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67953" y="3443980"/>
            <a:ext cx="2388558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sentence making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2102858" y="4145600"/>
            <a:ext cx="8768411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We were sad as we looked at the personal belongings of some our martyred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intelectuals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464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accel="6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accel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15" y="968990"/>
            <a:ext cx="6702548" cy="500872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2325" y="2001327"/>
            <a:ext cx="3430738" cy="37348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7228936" y="2001327"/>
            <a:ext cx="4520241" cy="252376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Subject:English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Class:Five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title:The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Liberation war Museum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Lessons 1-2,Unit:19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parth:On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December……never forget.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Time:50 minutes.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17694" y="496616"/>
            <a:ext cx="2492798" cy="461665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gradFill>
                  <a:gsLst>
                    <a:gs pos="0">
                      <a:srgbClr val="C00000"/>
                    </a:gs>
                    <a:gs pos="12510">
                      <a:srgbClr val="00B0F0"/>
                    </a:gs>
                    <a:gs pos="29000">
                      <a:srgbClr val="00B0F0"/>
                    </a:gs>
                    <a:gs pos="47000">
                      <a:srgbClr val="7030A0"/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Subjest’s</a:t>
            </a:r>
            <a:r>
              <a:rPr lang="en-US" sz="2400" b="1" dirty="0" smtClean="0">
                <a:gradFill>
                  <a:gsLst>
                    <a:gs pos="0">
                      <a:srgbClr val="C00000"/>
                    </a:gs>
                    <a:gs pos="12510">
                      <a:srgbClr val="00B0F0"/>
                    </a:gs>
                    <a:gs pos="29000">
                      <a:srgbClr val="00B0F0"/>
                    </a:gs>
                    <a:gs pos="47000">
                      <a:srgbClr val="7030A0"/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gradFill>
                  <a:gsLst>
                    <a:gs pos="0">
                      <a:srgbClr val="C00000"/>
                    </a:gs>
                    <a:gs pos="12510">
                      <a:srgbClr val="00B0F0"/>
                    </a:gs>
                    <a:gs pos="29000">
                      <a:srgbClr val="00B0F0"/>
                    </a:gs>
                    <a:gs pos="47000">
                      <a:srgbClr val="7030A0"/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</p:txBody>
      </p:sp>
    </p:spTree>
    <p:extLst>
      <p:ext uri="{BB962C8B-B14F-4D97-AF65-F5344CB8AC3E}">
        <p14:creationId xmlns:p14="http://schemas.microsoft.com/office/powerpoint/2010/main" val="351693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4296" y="868593"/>
            <a:ext cx="2786733" cy="5847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Home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Task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1963633"/>
            <a:ext cx="8908869" cy="954107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defTabSz="9823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Students, what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 have learned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today? You will practice at home and write down  it on your note book.</a:t>
            </a:r>
          </a:p>
        </p:txBody>
      </p:sp>
    </p:spTree>
    <p:extLst>
      <p:ext uri="{BB962C8B-B14F-4D97-AF65-F5344CB8AC3E}">
        <p14:creationId xmlns:p14="http://schemas.microsoft.com/office/powerpoint/2010/main" val="599778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1484" y="637979"/>
            <a:ext cx="3839354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sz="3600" b="1" dirty="0" smtClean="0">
                <a:gradFill>
                  <a:gsLst>
                    <a:gs pos="0">
                      <a:srgbClr val="FF0000"/>
                    </a:gs>
                    <a:gs pos="21000">
                      <a:srgbClr val="00B0F0"/>
                    </a:gs>
                    <a:gs pos="55000">
                      <a:srgbClr val="FFFF00"/>
                    </a:gs>
                    <a:gs pos="42000">
                      <a:srgbClr val="7030A0"/>
                    </a:gs>
                    <a:gs pos="67000">
                      <a:srgbClr val="C00000"/>
                    </a:gs>
                  </a:gsLst>
                  <a:lin ang="5400000" scaled="1"/>
                </a:gradFill>
                <a:latin typeface="         TimesNew Roman"/>
              </a:rPr>
              <a:t>Thanks to all</a:t>
            </a:r>
            <a:endParaRPr lang="en-US" sz="3600" b="1" dirty="0">
              <a:gradFill>
                <a:gsLst>
                  <a:gs pos="0">
                    <a:srgbClr val="FF0000"/>
                  </a:gs>
                  <a:gs pos="21000">
                    <a:srgbClr val="00B0F0"/>
                  </a:gs>
                  <a:gs pos="55000">
                    <a:srgbClr val="FFFF00"/>
                  </a:gs>
                  <a:gs pos="42000">
                    <a:srgbClr val="7030A0"/>
                  </a:gs>
                  <a:gs pos="67000">
                    <a:srgbClr val="C00000"/>
                  </a:gs>
                </a:gsLst>
                <a:lin ang="5400000" scaled="1"/>
              </a:gradFill>
              <a:latin typeface="         Times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729" y="2447471"/>
            <a:ext cx="2483432" cy="2356758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7" name="Group 6"/>
          <p:cNvGrpSpPr/>
          <p:nvPr/>
        </p:nvGrpSpPr>
        <p:grpSpPr>
          <a:xfrm>
            <a:off x="5093998" y="2447471"/>
            <a:ext cx="4098796" cy="2091612"/>
            <a:chOff x="5093998" y="2447471"/>
            <a:chExt cx="4098796" cy="20916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3998" y="2447471"/>
              <a:ext cx="3046443" cy="2091612"/>
            </a:xfrm>
            <a:prstGeom prst="ellipse">
              <a:avLst/>
            </a:prstGeom>
            <a:ln w="190500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3762" y="3063959"/>
              <a:ext cx="1539032" cy="960644"/>
            </a:xfrm>
            <a:prstGeom prst="ellipse">
              <a:avLst/>
            </a:prstGeom>
            <a:ln w="190500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28306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5598" y="580968"/>
            <a:ext cx="4599029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smtClean="0">
                <a:gradFill>
                  <a:gsLst>
                    <a:gs pos="1248">
                      <a:srgbClr val="F9F9F9"/>
                    </a:gs>
                    <a:gs pos="16255">
                      <a:srgbClr val="FFFF00"/>
                    </a:gs>
                    <a:gs pos="0">
                      <a:srgbClr val="00B0F0"/>
                    </a:gs>
                    <a:gs pos="32000">
                      <a:srgbClr val="7030A0"/>
                    </a:gs>
                    <a:gs pos="56000">
                      <a:srgbClr val="FF0000"/>
                    </a:gs>
                    <a:gs pos="88750">
                      <a:srgbClr val="00B0F0"/>
                    </a:gs>
                    <a:gs pos="74000">
                      <a:srgbClr val="002060"/>
                    </a:gs>
                    <a:gs pos="73000">
                      <a:schemeClr val="tx1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gradFill>
                  <a:gsLst>
                    <a:gs pos="0">
                      <a:srgbClr val="FFFF00"/>
                    </a:gs>
                    <a:gs pos="22000">
                      <a:srgbClr val="7030A0"/>
                    </a:gs>
                    <a:gs pos="48000">
                      <a:srgbClr val="00B050"/>
                    </a:gs>
                    <a:gs pos="62496">
                      <a:srgbClr val="7030A0"/>
                    </a:gs>
                    <a:gs pos="92500">
                      <a:schemeClr val="accent6">
                        <a:lumMod val="75000"/>
                      </a:schemeClr>
                    </a:gs>
                    <a:gs pos="8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656931" y="1328794"/>
            <a:ext cx="5837207" cy="4001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the lesson students will be able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to-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9592" y="2808483"/>
            <a:ext cx="6096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2.Speaking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1.1.1-to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words,phrases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sentences with proper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sounds,stress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intonation.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2596" y="3730865"/>
            <a:ext cx="6096000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3.Reading: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1.4-to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words,phrases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sentences in the text with proper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pronunciation,stress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intonation.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32341" y="4664051"/>
            <a:ext cx="6570452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4.Writing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5.1.1-to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words,phrases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sentences in the text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72596" y="2178116"/>
            <a:ext cx="6072996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1.Listening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4.2-to enjoy and understand simple stories.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Explosion 1 14"/>
          <p:cNvSpPr/>
          <p:nvPr/>
        </p:nvSpPr>
        <p:spPr>
          <a:xfrm>
            <a:off x="2156603" y="2915728"/>
            <a:ext cx="500328" cy="448574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 1 15"/>
          <p:cNvSpPr/>
          <p:nvPr/>
        </p:nvSpPr>
        <p:spPr>
          <a:xfrm>
            <a:off x="2156602" y="3730864"/>
            <a:ext cx="471570" cy="513331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 1 16"/>
          <p:cNvSpPr/>
          <p:nvPr/>
        </p:nvSpPr>
        <p:spPr>
          <a:xfrm>
            <a:off x="2127843" y="2145849"/>
            <a:ext cx="500329" cy="503247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 1 17"/>
          <p:cNvSpPr/>
          <p:nvPr/>
        </p:nvSpPr>
        <p:spPr>
          <a:xfrm>
            <a:off x="2156602" y="4650953"/>
            <a:ext cx="471570" cy="382430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5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8974" y="5531807"/>
            <a:ext cx="71164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kinds of picture do you see in 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picture?Can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you guess?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531" y="1159147"/>
            <a:ext cx="2490121" cy="15067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831" y="1153614"/>
            <a:ext cx="2248750" cy="1529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3555" y="3434078"/>
            <a:ext cx="2490121" cy="14312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192" y="3458015"/>
            <a:ext cx="2235486" cy="15942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3853473" y="437467"/>
            <a:ext cx="3392716" cy="4616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some picture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6581" y="2864933"/>
            <a:ext cx="282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         TimesNew Roman"/>
              </a:rPr>
              <a:t>Liberation War Museum</a:t>
            </a:r>
            <a:endParaRPr lang="en-US" b="1" dirty="0">
              <a:latin typeface="         Times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0880" y="2726433"/>
            <a:ext cx="4467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         TimesNew Roman"/>
              </a:rPr>
              <a:t>The Father of our Nation </a:t>
            </a:r>
            <a:r>
              <a:rPr lang="en-US" b="1" dirty="0" err="1" smtClean="0">
                <a:latin typeface="         TimesNew Roman"/>
              </a:rPr>
              <a:t>Bangabandhu</a:t>
            </a:r>
            <a:r>
              <a:rPr lang="en-US" b="1" dirty="0" smtClean="0">
                <a:latin typeface="         TimesNew Roman"/>
              </a:rPr>
              <a:t> Sheikh </a:t>
            </a:r>
            <a:r>
              <a:rPr lang="en-US" b="1" dirty="0" err="1" smtClean="0">
                <a:latin typeface="         TimesNew Roman"/>
              </a:rPr>
              <a:t>Mujibur</a:t>
            </a:r>
            <a:r>
              <a:rPr lang="en-US" b="1" dirty="0" smtClean="0">
                <a:latin typeface="         TimesNew Roman"/>
              </a:rPr>
              <a:t> Rahman.</a:t>
            </a:r>
            <a:endParaRPr lang="en-US" b="1" dirty="0">
              <a:latin typeface="         Times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9926" y="5094327"/>
            <a:ext cx="2490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b="1" dirty="0" smtClean="0">
                <a:latin typeface="         TimesNew Roman"/>
              </a:rPr>
              <a:t>Different </a:t>
            </a:r>
            <a:r>
              <a:rPr lang="en-US" b="1" dirty="0" err="1" smtClean="0">
                <a:latin typeface="         TimesNew Roman"/>
              </a:rPr>
              <a:t>Gallerries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47192" y="5162475"/>
            <a:ext cx="223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b="1" dirty="0" smtClean="0">
                <a:latin typeface="         TimesNew Roman"/>
              </a:rPr>
              <a:t>Some visitors</a:t>
            </a:r>
            <a:endParaRPr lang="en-US" b="1" dirty="0">
              <a:latin typeface="         Times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4244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1484" y="841738"/>
            <a:ext cx="5607170" cy="19389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         TimesNew Roman"/>
              </a:rPr>
              <a:t>      </a:t>
            </a:r>
            <a:r>
              <a:rPr lang="en-US" sz="2400" b="1" dirty="0" smtClean="0">
                <a:latin typeface="         TimesNew Roman"/>
              </a:rPr>
              <a:t>Today </a:t>
            </a:r>
            <a:r>
              <a:rPr lang="en-US" sz="2400" b="1" dirty="0">
                <a:latin typeface="         TimesNew Roman"/>
              </a:rPr>
              <a:t>we are going to read-</a:t>
            </a:r>
          </a:p>
          <a:p>
            <a:r>
              <a:rPr lang="en-US" sz="2000" b="1" dirty="0">
                <a:latin typeface="         TimesNew Roman"/>
              </a:rPr>
              <a:t>  </a:t>
            </a:r>
            <a:r>
              <a:rPr lang="en-US" sz="2000" b="1" dirty="0" smtClean="0">
                <a:latin typeface="         TimesNew Roman"/>
              </a:rPr>
              <a:t>   </a:t>
            </a:r>
            <a:r>
              <a:rPr lang="en-US" sz="2000" b="1" dirty="0">
                <a:latin typeface="         TimesNew Roman"/>
              </a:rPr>
              <a:t>“</a:t>
            </a:r>
            <a:r>
              <a:rPr lang="en-US" sz="2400" b="1" dirty="0">
                <a:latin typeface="         TimesNew Roman"/>
              </a:rPr>
              <a:t>The Liberation War Museum”</a:t>
            </a:r>
          </a:p>
          <a:p>
            <a:r>
              <a:rPr lang="en-US" sz="2400" b="1" dirty="0">
                <a:latin typeface="         TimesNew Roman"/>
              </a:rPr>
              <a:t>      Unit-19</a:t>
            </a:r>
          </a:p>
          <a:p>
            <a:r>
              <a:rPr lang="en-US" sz="2400" b="1" dirty="0">
                <a:latin typeface="         TimesNew Roman"/>
              </a:rPr>
              <a:t>      Lessons 7-8</a:t>
            </a:r>
          </a:p>
          <a:p>
            <a:r>
              <a:rPr lang="en-US" sz="2400" b="1" dirty="0">
                <a:latin typeface="         TimesNew Roman"/>
              </a:rPr>
              <a:t>      Page -74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118" y="3409202"/>
            <a:ext cx="4106174" cy="19564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7153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1738" y="601469"/>
            <a:ext cx="3997378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         TimesNew Roman"/>
              </a:rPr>
              <a:t> Introducing </a:t>
            </a:r>
            <a:r>
              <a:rPr lang="en-US" sz="2400" b="1" dirty="0">
                <a:latin typeface="         TimesNew Roman"/>
              </a:rPr>
              <a:t>new words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108" y="1882891"/>
            <a:ext cx="1691519" cy="1233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val 4"/>
          <p:cNvSpPr txBox="1"/>
          <p:nvPr/>
        </p:nvSpPr>
        <p:spPr>
          <a:xfrm>
            <a:off x="8875854" y="2198702"/>
            <a:ext cx="1625600" cy="657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 smtClean="0">
                <a:solidFill>
                  <a:schemeClr val="tx1"/>
                </a:solidFill>
              </a:rPr>
              <a:t>মুক্তিযুদ্ধ</a:t>
            </a:r>
            <a:endParaRPr lang="en-US" sz="2400" b="1" kern="1200" dirty="0">
              <a:solidFill>
                <a:schemeClr val="tx1"/>
              </a:solidFill>
            </a:endParaRPr>
          </a:p>
        </p:txBody>
      </p:sp>
      <p:sp>
        <p:nvSpPr>
          <p:cNvPr id="9" name="Oval 4"/>
          <p:cNvSpPr txBox="1"/>
          <p:nvPr/>
        </p:nvSpPr>
        <p:spPr>
          <a:xfrm>
            <a:off x="295682" y="2351099"/>
            <a:ext cx="1683449" cy="5334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Liberation</a:t>
            </a:r>
            <a:endPara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4"/>
          <p:cNvSpPr txBox="1"/>
          <p:nvPr/>
        </p:nvSpPr>
        <p:spPr>
          <a:xfrm>
            <a:off x="5268892" y="2273205"/>
            <a:ext cx="2449456" cy="50810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 or discharge</a:t>
            </a:r>
            <a:endPara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45737" y="4456545"/>
            <a:ext cx="7356320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class went to the Liberation War Museum on 14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December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qual 13"/>
          <p:cNvSpPr/>
          <p:nvPr/>
        </p:nvSpPr>
        <p:spPr>
          <a:xfrm>
            <a:off x="2080517" y="2490517"/>
            <a:ext cx="533422" cy="35562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 15"/>
          <p:cNvSpPr/>
          <p:nvPr/>
        </p:nvSpPr>
        <p:spPr>
          <a:xfrm>
            <a:off x="8008191" y="2402994"/>
            <a:ext cx="533422" cy="35562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Equal 16"/>
          <p:cNvSpPr/>
          <p:nvPr/>
        </p:nvSpPr>
        <p:spPr>
          <a:xfrm>
            <a:off x="4639685" y="2402994"/>
            <a:ext cx="533422" cy="35562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32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5023" y="597178"/>
            <a:ext cx="2989921" cy="40011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en-US" sz="2000" b="1" dirty="0">
                <a:latin typeface="         TimesNew Roman"/>
              </a:rPr>
              <a:t>Introducing new words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068" y="2392845"/>
            <a:ext cx="1995443" cy="12129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Oval 4"/>
          <p:cNvSpPr txBox="1"/>
          <p:nvPr/>
        </p:nvSpPr>
        <p:spPr>
          <a:xfrm>
            <a:off x="10010363" y="2640387"/>
            <a:ext cx="1552475" cy="6558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 smtClean="0">
                <a:solidFill>
                  <a:schemeClr val="tx1"/>
                </a:solidFill>
                <a:latin typeface="         TimesNew Roman"/>
              </a:rPr>
              <a:t>যাদুঘর</a:t>
            </a:r>
            <a:endParaRPr lang="en-US" sz="2400" b="1" kern="1200" dirty="0">
              <a:solidFill>
                <a:schemeClr val="tx1"/>
              </a:solidFill>
              <a:latin typeface="         TimesNew Roman"/>
            </a:endParaRPr>
          </a:p>
        </p:txBody>
      </p:sp>
      <p:sp>
        <p:nvSpPr>
          <p:cNvPr id="10" name="Oval 4"/>
          <p:cNvSpPr txBox="1"/>
          <p:nvPr/>
        </p:nvSpPr>
        <p:spPr>
          <a:xfrm>
            <a:off x="415716" y="2671410"/>
            <a:ext cx="1939992" cy="6558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Museum</a:t>
            </a:r>
            <a:endPara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08316" y="2768510"/>
            <a:ext cx="2857705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Gallery or collection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8171" y="4881617"/>
            <a:ext cx="10764982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four permanent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gallaries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Liberation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useum.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qual 2"/>
          <p:cNvSpPr/>
          <p:nvPr/>
        </p:nvSpPr>
        <p:spPr>
          <a:xfrm>
            <a:off x="2532777" y="2842563"/>
            <a:ext cx="561082" cy="353938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Equal 13"/>
          <p:cNvSpPr/>
          <p:nvPr/>
        </p:nvSpPr>
        <p:spPr>
          <a:xfrm>
            <a:off x="9164073" y="2842563"/>
            <a:ext cx="561082" cy="353938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Equal 14"/>
          <p:cNvSpPr/>
          <p:nvPr/>
        </p:nvSpPr>
        <p:spPr>
          <a:xfrm>
            <a:off x="5339580" y="2828351"/>
            <a:ext cx="561082" cy="353938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03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521081"/>
            <a:ext cx="4132318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         TimesNew Roman"/>
              </a:rPr>
              <a:t>    </a:t>
            </a:r>
            <a:r>
              <a:rPr lang="en-US" sz="2400" b="1" dirty="0" smtClean="0">
                <a:latin typeface="         TimesNew Roman"/>
              </a:rPr>
              <a:t>Introducing </a:t>
            </a:r>
            <a:r>
              <a:rPr lang="en-US" sz="2400" b="1" dirty="0">
                <a:latin typeface="         TimesNew Roman"/>
              </a:rPr>
              <a:t>new words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891" y="2233776"/>
            <a:ext cx="1823758" cy="1178081"/>
          </a:xfrm>
          <a:prstGeom prst="rect">
            <a:avLst/>
          </a:prstGeom>
        </p:spPr>
      </p:pic>
      <p:sp>
        <p:nvSpPr>
          <p:cNvPr id="7" name="Oval 4"/>
          <p:cNvSpPr txBox="1"/>
          <p:nvPr/>
        </p:nvSpPr>
        <p:spPr>
          <a:xfrm>
            <a:off x="770636" y="2515006"/>
            <a:ext cx="1704223" cy="7265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Exibit</a:t>
            </a:r>
            <a:endPara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90903" y="2591985"/>
            <a:ext cx="2232534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or display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4837" y="4718334"/>
            <a:ext cx="10854561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There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four permanent galleries that exhibited rare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photographs,documents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newspaper clippings.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43201" y="2508930"/>
            <a:ext cx="1808508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lvl="0"/>
            <a:r>
              <a:rPr lang="bn-IN" sz="2400" b="1" dirty="0"/>
              <a:t>প্রদর্শন করা</a:t>
            </a:r>
            <a:endParaRPr lang="en-US" sz="2400" b="1" dirty="0"/>
          </a:p>
        </p:txBody>
      </p:sp>
      <p:sp>
        <p:nvSpPr>
          <p:cNvPr id="3" name="Equal 2"/>
          <p:cNvSpPr/>
          <p:nvPr/>
        </p:nvSpPr>
        <p:spPr>
          <a:xfrm>
            <a:off x="2803643" y="2647430"/>
            <a:ext cx="714954" cy="46166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Equal 10"/>
          <p:cNvSpPr/>
          <p:nvPr/>
        </p:nvSpPr>
        <p:spPr>
          <a:xfrm>
            <a:off x="9132427" y="2557957"/>
            <a:ext cx="601784" cy="46166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767486" y="2647430"/>
            <a:ext cx="739274" cy="46166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3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1184</Words>
  <Application>Microsoft Office PowerPoint</Application>
  <PresentationFormat>Custom</PresentationFormat>
  <Paragraphs>176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Saidur Rahman</cp:lastModifiedBy>
  <cp:revision>108</cp:revision>
  <dcterms:created xsi:type="dcterms:W3CDTF">2021-01-02T08:29:24Z</dcterms:created>
  <dcterms:modified xsi:type="dcterms:W3CDTF">2021-10-22T12:35:33Z</dcterms:modified>
</cp:coreProperties>
</file>