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5"/>
  </p:notesMasterIdLst>
  <p:sldIdLst>
    <p:sldId id="273" r:id="rId2"/>
    <p:sldId id="274" r:id="rId3"/>
    <p:sldId id="301" r:id="rId4"/>
    <p:sldId id="302" r:id="rId5"/>
    <p:sldId id="303" r:id="rId6"/>
    <p:sldId id="304" r:id="rId7"/>
    <p:sldId id="305" r:id="rId8"/>
    <p:sldId id="308" r:id="rId9"/>
    <p:sldId id="309" r:id="rId10"/>
    <p:sldId id="288" r:id="rId11"/>
    <p:sldId id="316" r:id="rId12"/>
    <p:sldId id="317" r:id="rId13"/>
    <p:sldId id="314" r:id="rId14"/>
    <p:sldId id="283" r:id="rId15"/>
    <p:sldId id="299" r:id="rId16"/>
    <p:sldId id="300" r:id="rId17"/>
    <p:sldId id="284" r:id="rId18"/>
    <p:sldId id="312" r:id="rId19"/>
    <p:sldId id="289" r:id="rId20"/>
    <p:sldId id="266" r:id="rId21"/>
    <p:sldId id="272" r:id="rId22"/>
    <p:sldId id="262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D7E1D-12A4-43F6-B087-D88A56FC50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4C9B7-E675-4D6E-86C1-36DD27A56DBA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 দল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1BF2BAA-A77D-4AC1-94D1-C942F628CE2E}" type="parTrans" cxnId="{04509EC9-758C-4CA3-9C29-66E348834E8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4E007DF-C9F9-4909-B618-D94F89FBABEA}" type="sibTrans" cxnId="{04509EC9-758C-4CA3-9C29-66E348834E8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3B75288-232C-4BD4-8345-009479F3BD8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খ দল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C7F3AF-1A66-488B-ACAA-C1BE597B9FBE}" type="parTrans" cxnId="{ED3A7F43-BE96-4B18-9971-9D7929E54C6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1BD4AF-0D8D-4320-851F-EFD6C748706A}" type="sibTrans" cxnId="{ED3A7F43-BE96-4B18-9971-9D7929E54C6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AAB1D05-9305-4998-9B0D-0EA0B9E90EB2}">
      <dgm:prSet phldrT="[Text]"/>
      <dgm:spPr>
        <a:solidFill>
          <a:srgbClr val="00B050"/>
        </a:solidFill>
      </dgm:spPr>
      <dgm:t>
        <a:bodyPr/>
        <a:lstStyle/>
        <a:p>
          <a:pPr algn="l"/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১. কয়েকটি সম্পদের নাম লেখ।   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1CC83E8-9DB4-4FEB-9A47-9A64867B421A}" type="parTrans" cxnId="{0FB14BCE-1F9A-423E-87C8-6D933C17598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CB9B24A-F13F-4E42-B3DC-1FEF6496ACF2}" type="sibTrans" cxnId="{0FB14BCE-1F9A-423E-87C8-6D933C17598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620642C-8A37-45EB-BAE3-7C380BF0D0DF}">
      <dgm:prSet phldrT="[Text]"/>
      <dgm:spPr/>
      <dgm:t>
        <a:bodyPr/>
        <a:lstStyle/>
        <a:p>
          <a:pPr algn="l"/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১. কয়েকটি খরচের নাম লেখ।   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F391D9-C093-49C6-9DAC-EB626102AAB8}" type="parTrans" cxnId="{CD16506A-79D9-4AAC-874A-F8468C1C86D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707C6A0-D47B-4502-A758-11D9C27D4AA2}" type="sibTrans" cxnId="{CD16506A-79D9-4AAC-874A-F8468C1C86D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AB723DD-DDD0-4A1A-9463-12F8B78FCC90}" type="pres">
      <dgm:prSet presAssocID="{8D4D7E1D-12A4-43F6-B087-D88A56FC50C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11A7D-E6D2-498A-B627-467F7063B663}" type="pres">
      <dgm:prSet presAssocID="{8D4D7E1D-12A4-43F6-B087-D88A56FC50C7}" presName="diamond" presStyleLbl="bgShp" presStyleIdx="0" presStyleCnt="1" custAng="21448339" custScaleX="63242" custScaleY="55473" custLinFactNeighborX="-1458" custLinFactNeighborY="-8353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78B0947-51D9-4DAC-B81F-9A783313C42A}" type="pres">
      <dgm:prSet presAssocID="{8D4D7E1D-12A4-43F6-B087-D88A56FC50C7}" presName="quad1" presStyleLbl="node1" presStyleIdx="0" presStyleCnt="4" custScaleX="70587" custScaleY="52057" custLinFactNeighborX="-66342" custLinFactNeighborY="71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CE3D7-1AAB-4A0F-871C-4A6842867BC0}" type="pres">
      <dgm:prSet presAssocID="{8D4D7E1D-12A4-43F6-B087-D88A56FC50C7}" presName="quad2" presStyleLbl="node1" presStyleIdx="1" presStyleCnt="4" custScaleX="76549" custScaleY="58020" custLinFactNeighborX="72462" custLinFactNeighborY="72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10675-207A-415A-A2F6-F3A8FB10C143}" type="pres">
      <dgm:prSet presAssocID="{8D4D7E1D-12A4-43F6-B087-D88A56FC50C7}" presName="quad3" presStyleLbl="node1" presStyleIdx="2" presStyleCnt="4" custScaleX="108082" custScaleY="80621" custLinFactNeighborX="-64002" custLinFactNeighborY="39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3F8CB-1F30-4DD3-B56F-127214B63878}" type="pres">
      <dgm:prSet presAssocID="{8D4D7E1D-12A4-43F6-B087-D88A56FC50C7}" presName="quad4" presStyleLbl="node1" presStyleIdx="3" presStyleCnt="4" custScaleX="114360" custScaleY="82112" custLinFactNeighborX="66984" custLinFactNeighborY="42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14BCE-1F9A-423E-87C8-6D933C175984}" srcId="{8D4D7E1D-12A4-43F6-B087-D88A56FC50C7}" destId="{EAAB1D05-9305-4998-9B0D-0EA0B9E90EB2}" srcOrd="2" destOrd="0" parTransId="{B1CC83E8-9DB4-4FEB-9A47-9A64867B421A}" sibTransId="{ACB9B24A-F13F-4E42-B3DC-1FEF6496ACF2}"/>
    <dgm:cxn modelId="{CD16506A-79D9-4AAC-874A-F8468C1C86DC}" srcId="{8D4D7E1D-12A4-43F6-B087-D88A56FC50C7}" destId="{D620642C-8A37-45EB-BAE3-7C380BF0D0DF}" srcOrd="3" destOrd="0" parTransId="{C3F391D9-C093-49C6-9DAC-EB626102AAB8}" sibTransId="{7707C6A0-D47B-4502-A758-11D9C27D4AA2}"/>
    <dgm:cxn modelId="{04509EC9-758C-4CA3-9C29-66E348834E85}" srcId="{8D4D7E1D-12A4-43F6-B087-D88A56FC50C7}" destId="{6F54C9B7-E675-4D6E-86C1-36DD27A56DBA}" srcOrd="0" destOrd="0" parTransId="{B1BF2BAA-A77D-4AC1-94D1-C942F628CE2E}" sibTransId="{04E007DF-C9F9-4909-B618-D94F89FBABEA}"/>
    <dgm:cxn modelId="{C90C32B1-E824-4036-82D7-CCDF9E86D2C8}" type="presOf" srcId="{6F54C9B7-E675-4D6E-86C1-36DD27A56DBA}" destId="{C78B0947-51D9-4DAC-B81F-9A783313C42A}" srcOrd="0" destOrd="0" presId="urn:microsoft.com/office/officeart/2005/8/layout/matrix3"/>
    <dgm:cxn modelId="{184CB208-EA31-4432-9E69-7D9837837FEA}" type="presOf" srcId="{23B75288-232C-4BD4-8345-009479F3BD8D}" destId="{A4DCE3D7-1AAB-4A0F-871C-4A6842867BC0}" srcOrd="0" destOrd="0" presId="urn:microsoft.com/office/officeart/2005/8/layout/matrix3"/>
    <dgm:cxn modelId="{76AE0DDA-6B42-4EE0-A7B8-834D4E4B17C5}" type="presOf" srcId="{EAAB1D05-9305-4998-9B0D-0EA0B9E90EB2}" destId="{FC910675-207A-415A-A2F6-F3A8FB10C143}" srcOrd="0" destOrd="0" presId="urn:microsoft.com/office/officeart/2005/8/layout/matrix3"/>
    <dgm:cxn modelId="{E45365BB-C28E-49BA-BD85-C410C9CF5849}" type="presOf" srcId="{D620642C-8A37-45EB-BAE3-7C380BF0D0DF}" destId="{8D33F8CB-1F30-4DD3-B56F-127214B63878}" srcOrd="0" destOrd="0" presId="urn:microsoft.com/office/officeart/2005/8/layout/matrix3"/>
    <dgm:cxn modelId="{ED3A7F43-BE96-4B18-9971-9D7929E54C66}" srcId="{8D4D7E1D-12A4-43F6-B087-D88A56FC50C7}" destId="{23B75288-232C-4BD4-8345-009479F3BD8D}" srcOrd="1" destOrd="0" parTransId="{2DC7F3AF-1A66-488B-ACAA-C1BE597B9FBE}" sibTransId="{FA1BD4AF-0D8D-4320-851F-EFD6C748706A}"/>
    <dgm:cxn modelId="{C75C337A-9B87-4BCF-81BF-117A0310E1D1}" type="presOf" srcId="{8D4D7E1D-12A4-43F6-B087-D88A56FC50C7}" destId="{8AB723DD-DDD0-4A1A-9463-12F8B78FCC90}" srcOrd="0" destOrd="0" presId="urn:microsoft.com/office/officeart/2005/8/layout/matrix3"/>
    <dgm:cxn modelId="{D142A64B-3F66-4B83-9B8B-30A0693D0E45}" type="presParOf" srcId="{8AB723DD-DDD0-4A1A-9463-12F8B78FCC90}" destId="{5DB11A7D-E6D2-498A-B627-467F7063B663}" srcOrd="0" destOrd="0" presId="urn:microsoft.com/office/officeart/2005/8/layout/matrix3"/>
    <dgm:cxn modelId="{FCA5140E-48A7-4360-97E6-290D7527B922}" type="presParOf" srcId="{8AB723DD-DDD0-4A1A-9463-12F8B78FCC90}" destId="{C78B0947-51D9-4DAC-B81F-9A783313C42A}" srcOrd="1" destOrd="0" presId="urn:microsoft.com/office/officeart/2005/8/layout/matrix3"/>
    <dgm:cxn modelId="{0A3708E2-65F8-445E-AF97-EA70964BA70C}" type="presParOf" srcId="{8AB723DD-DDD0-4A1A-9463-12F8B78FCC90}" destId="{A4DCE3D7-1AAB-4A0F-871C-4A6842867BC0}" srcOrd="2" destOrd="0" presId="urn:microsoft.com/office/officeart/2005/8/layout/matrix3"/>
    <dgm:cxn modelId="{58055BE6-337C-41AD-B57F-29894EECC598}" type="presParOf" srcId="{8AB723DD-DDD0-4A1A-9463-12F8B78FCC90}" destId="{FC910675-207A-415A-A2F6-F3A8FB10C143}" srcOrd="3" destOrd="0" presId="urn:microsoft.com/office/officeart/2005/8/layout/matrix3"/>
    <dgm:cxn modelId="{197E11DF-6D7A-45AC-8DE2-2EB29852EED9}" type="presParOf" srcId="{8AB723DD-DDD0-4A1A-9463-12F8B78FCC90}" destId="{8D33F8CB-1F30-4DD3-B56F-127214B6387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11A7D-E6D2-498A-B627-467F7063B663}">
      <dsp:nvSpPr>
        <dsp:cNvPr id="0" name=""/>
        <dsp:cNvSpPr/>
      </dsp:nvSpPr>
      <dsp:spPr>
        <a:xfrm rot="21448339">
          <a:off x="2364154" y="757650"/>
          <a:ext cx="4144374" cy="363525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B0947-51D9-4DAC-B81F-9A783313C42A}">
      <dsp:nvSpPr>
        <dsp:cNvPr id="0" name=""/>
        <dsp:cNvSpPr/>
      </dsp:nvSpPr>
      <dsp:spPr>
        <a:xfrm>
          <a:off x="558168" y="2916171"/>
          <a:ext cx="1804025" cy="133044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latin typeface="NikoshBAN" pitchFamily="2" charset="0"/>
              <a:cs typeface="NikoshBAN" pitchFamily="2" charset="0"/>
            </a:rPr>
            <a:t>ক দল 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623115" y="2981118"/>
        <a:ext cx="1674131" cy="1200551"/>
      </dsp:txXfrm>
    </dsp:sp>
    <dsp:sp modelId="{A4DCE3D7-1AAB-4A0F-871C-4A6842867BC0}">
      <dsp:nvSpPr>
        <dsp:cNvPr id="0" name=""/>
        <dsp:cNvSpPr/>
      </dsp:nvSpPr>
      <dsp:spPr>
        <a:xfrm>
          <a:off x="6781805" y="2860545"/>
          <a:ext cx="1956399" cy="1482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latin typeface="NikoshBAN" pitchFamily="2" charset="0"/>
              <a:cs typeface="NikoshBAN" pitchFamily="2" charset="0"/>
            </a:rPr>
            <a:t>খ দল 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6854191" y="2932931"/>
        <a:ext cx="1811627" cy="1338072"/>
      </dsp:txXfrm>
    </dsp:sp>
    <dsp:sp modelId="{FC910675-207A-415A-A2F6-F3A8FB10C143}">
      <dsp:nvSpPr>
        <dsp:cNvPr id="0" name=""/>
        <dsp:cNvSpPr/>
      </dsp:nvSpPr>
      <dsp:spPr>
        <a:xfrm>
          <a:off x="138833" y="4472144"/>
          <a:ext cx="2762303" cy="206046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১. কয়েকটি সম্পদের নাম লেখ।    </a:t>
          </a:r>
          <a:endParaRPr lang="en-US" sz="3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9417" y="4572728"/>
        <a:ext cx="2561135" cy="1859301"/>
      </dsp:txXfrm>
    </dsp:sp>
    <dsp:sp modelId="{8D33F8CB-1F30-4DD3-B56F-127214B63878}">
      <dsp:nvSpPr>
        <dsp:cNvPr id="0" name=""/>
        <dsp:cNvSpPr/>
      </dsp:nvSpPr>
      <dsp:spPr>
        <a:xfrm>
          <a:off x="6158625" y="4454624"/>
          <a:ext cx="2922753" cy="2098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১. কয়েকটি খরচের নাম লেখ।    </a:t>
          </a:r>
          <a:endParaRPr lang="en-US" sz="3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261069" y="4557068"/>
        <a:ext cx="2717865" cy="189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F197D-F08C-4AC6-9485-F55BAF2ADEF7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5029F-1DD8-44C9-8EEA-03BC21CD1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E22-A524-421E-8638-86E6CB53CD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শিক্ষকবৃন্দ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সম্মানিত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শিক্ষকবৃন্দ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শিক্ষকবৃন্দ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7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শিক্ষকবৃন্দ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ইংগিত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029F-1DD8-44C9-8EEA-03BC21CD1E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2036125"/>
            <a:ext cx="8915399" cy="414647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ctr"/>
            <a:endParaRPr lang="bn-BD" sz="3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3600" dirty="0" smtClean="0">
                <a:latin typeface="Times New Roman" panose="02020603050405020304" pitchFamily="18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3600" dirty="0" smtClean="0">
                <a:latin typeface="Times New Roman" panose="02020603050405020304" pitchFamily="18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</a:t>
            </a:r>
            <a:r>
              <a:rPr lang="en-US" sz="35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500" dirty="0"/>
          </a:p>
        </p:txBody>
      </p:sp>
      <p:sp>
        <p:nvSpPr>
          <p:cNvPr id="3" name="Down Arrow Callout 2"/>
          <p:cNvSpPr/>
          <p:nvPr/>
        </p:nvSpPr>
        <p:spPr>
          <a:xfrm>
            <a:off x="244492" y="228600"/>
            <a:ext cx="8747108" cy="123175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7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7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7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47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47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5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5240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6705600" y="1143000"/>
            <a:ext cx="2438400" cy="1524000"/>
          </a:xfrm>
          <a:prstGeom prst="cloudCallou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৭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jah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62400"/>
            <a:ext cx="45720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স্থায়ী সম্পদ বিক্রয় হতে মুনাফা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352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উপভাড়া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52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ব্যাংক জমার সুদ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768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1" y="914400"/>
            <a:ext cx="4038600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আয় আদায়   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gdfghfghfh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4400"/>
            <a:ext cx="4572000" cy="2362200"/>
          </a:xfrm>
          <a:prstGeom prst="rect">
            <a:avLst/>
          </a:prstGeom>
        </p:spPr>
      </p:pic>
      <p:pic>
        <p:nvPicPr>
          <p:cNvPr id="18" name="Picture 17" descr="jaha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3886200"/>
            <a:ext cx="3962400" cy="2133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10200" y="6096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প্রাপ্ত লভ্যাংশ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/>
      <p:bldP spid="1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371064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ব্যাংক ঋণ পরিশোধ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24da0971b8b7b4bf87bd98f0fa49a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3810000" cy="2133600"/>
          </a:xfrm>
          <a:prstGeom prst="rect">
            <a:avLst/>
          </a:prstGeom>
        </p:spPr>
      </p:pic>
      <p:pic>
        <p:nvPicPr>
          <p:cNvPr id="5" name="Picture 4" descr="12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1"/>
            <a:ext cx="4124325" cy="2133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9885" y="369641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দেনাদার 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4267200"/>
            <a:ext cx="6572250" cy="2012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6100" y="641633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81600" y="609600"/>
            <a:ext cx="3810000" cy="2813816"/>
          </a:xfrm>
          <a:prstGeom prst="roundRect">
            <a:avLst>
              <a:gd name="adj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5" name="Cloud Callout 4"/>
          <p:cNvSpPr/>
          <p:nvPr/>
        </p:nvSpPr>
        <p:spPr>
          <a:xfrm>
            <a:off x="152400" y="1447800"/>
            <a:ext cx="2438400" cy="1524000"/>
          </a:xfrm>
          <a:prstGeom prst="cloudCallou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76200"/>
            <a:ext cx="3733800" cy="1219200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4267200"/>
            <a:ext cx="2762303" cy="2060469"/>
            <a:chOff x="138833" y="4472144"/>
            <a:chExt cx="2762303" cy="2060469"/>
          </a:xfrm>
        </p:grpSpPr>
        <p:sp>
          <p:nvSpPr>
            <p:cNvPr id="8" name="Rounded Rectangle 7"/>
            <p:cNvSpPr/>
            <p:nvPr/>
          </p:nvSpPr>
          <p:spPr>
            <a:xfrm>
              <a:off x="138833" y="4472144"/>
              <a:ext cx="2762303" cy="2060469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239417" y="4572728"/>
              <a:ext cx="2561135" cy="185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 কয়েকটি </a:t>
              </a:r>
              <a:r>
                <a:rPr lang="en-US" sz="3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রেভিনিউ</a:t>
              </a:r>
              <a:r>
                <a:rPr lang="en-US" sz="3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</a:t>
              </a:r>
              <a:r>
                <a:rPr lang="en-US" sz="3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হিসাবের</a:t>
              </a:r>
              <a:r>
                <a:rPr lang="en-US" sz="3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 লেখ।    </a:t>
              </a:r>
              <a:endParaRPr lang="en-US" sz="3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1600" y="4267200"/>
            <a:ext cx="2762303" cy="2060469"/>
            <a:chOff x="138833" y="4472144"/>
            <a:chExt cx="2762303" cy="2060469"/>
          </a:xfrm>
        </p:grpSpPr>
        <p:sp>
          <p:nvSpPr>
            <p:cNvPr id="11" name="Rounded Rectangle 10"/>
            <p:cNvSpPr/>
            <p:nvPr/>
          </p:nvSpPr>
          <p:spPr>
            <a:xfrm>
              <a:off x="138833" y="4472144"/>
              <a:ext cx="2762303" cy="2060469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239417" y="4572728"/>
              <a:ext cx="2561135" cy="1859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১. কয়েকটি </a:t>
              </a:r>
              <a:r>
                <a:rPr lang="en-US" sz="3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দায়</a:t>
              </a:r>
              <a:r>
                <a:rPr lang="en-US" sz="3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হিসাবের</a:t>
              </a:r>
              <a:r>
                <a:rPr lang="en-US" sz="3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 </a:t>
              </a:r>
              <a:r>
                <a:rPr lang="bn-BD" sz="3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লেখ।    </a:t>
              </a:r>
              <a:endParaRPr lang="en-US" sz="3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সভ্যতার সূচনা হতে মানুষ হিসাব রাখত......... 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fhg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3048000" cy="3505200"/>
          </a:xfrm>
          <a:prstGeom prst="rect">
            <a:avLst/>
          </a:prstGeom>
        </p:spPr>
      </p:pic>
      <p:pic>
        <p:nvPicPr>
          <p:cNvPr id="24" name="Picture 23" descr="bb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066800"/>
            <a:ext cx="2667000" cy="3352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800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গাছের গায়ে চিহ্ন দিয়ে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গুহায় চিহ্ন দিয়ে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200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tyttty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066800"/>
            <a:ext cx="2800350" cy="342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98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পাথরে চিহ্ন দিয়ে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9" grpId="0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7225"/>
            <a:ext cx="9144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 সমাজবদ্ধ হয়ে বসবাস শুরু করল এবং কৃষি কাজ আরম্ভ করল  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009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 সমাজবদ্ধ হয়ে বসবাস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100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 কাজ আরম্ভ করল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200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fdgf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343400" cy="3733800"/>
          </a:xfrm>
          <a:prstGeom prst="rect">
            <a:avLst/>
          </a:prstGeom>
        </p:spPr>
      </p:pic>
      <p:pic>
        <p:nvPicPr>
          <p:cNvPr id="16" name="Picture 15" descr="12800151-510C-4B89-9D49-900734E71CF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990600"/>
            <a:ext cx="4422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 ও মজুদের হিসাব রাখত .........  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009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ঘরে দাগ কেটে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100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রশিতে গিট দিয়ে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3200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p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3962400" cy="3429000"/>
          </a:xfrm>
          <a:prstGeom prst="rect">
            <a:avLst/>
          </a:prstGeom>
        </p:spPr>
      </p:pic>
      <p:pic>
        <p:nvPicPr>
          <p:cNvPr id="14" name="Picture 13" descr="uuu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14400"/>
            <a:ext cx="4191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jghj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2619375" cy="1981200"/>
          </a:xfrm>
          <a:prstGeom prst="rect">
            <a:avLst/>
          </a:prstGeom>
        </p:spPr>
      </p:pic>
      <p:pic>
        <p:nvPicPr>
          <p:cNvPr id="5" name="Picture 4" descr="retret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1" y="1219200"/>
            <a:ext cx="2514600" cy="1905000"/>
          </a:xfrm>
          <a:prstGeom prst="rect">
            <a:avLst/>
          </a:prstGeom>
        </p:spPr>
      </p:pic>
      <p:pic>
        <p:nvPicPr>
          <p:cNvPr id="6" name="Picture 5" descr="dfgdfg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219200"/>
            <a:ext cx="2952750" cy="1752600"/>
          </a:xfrm>
          <a:prstGeom prst="rect">
            <a:avLst/>
          </a:prstGeom>
        </p:spPr>
      </p:pic>
      <p:pic>
        <p:nvPicPr>
          <p:cNvPr id="7" name="Picture 6" descr="lklkj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267200"/>
            <a:ext cx="2752725" cy="1657350"/>
          </a:xfrm>
          <a:prstGeom prst="rect">
            <a:avLst/>
          </a:prstGeom>
        </p:spPr>
      </p:pic>
      <p:pic>
        <p:nvPicPr>
          <p:cNvPr id="8" name="Picture 7" descr="ooi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191000"/>
            <a:ext cx="2705100" cy="1695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276600"/>
            <a:ext cx="8305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আস্তে আস্তে মানুষের সংখ্যা বৃদ্ধি পায়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17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সমাজ বিস্তার লাভ করে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6248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বিনিময় প্রথা চালু হয়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617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মুদ্রার প্রচলন হয়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jklhkj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550" y="4286250"/>
            <a:ext cx="26289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আরও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fgdfg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990600"/>
            <a:ext cx="4019550" cy="2133599"/>
          </a:xfrm>
          <a:prstGeom prst="rect">
            <a:avLst/>
          </a:prstGeom>
        </p:spPr>
      </p:pic>
      <p:pic>
        <p:nvPicPr>
          <p:cNvPr id="7" name="Picture 6" descr="lklkj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33800"/>
            <a:ext cx="4267200" cy="2190750"/>
          </a:xfrm>
          <a:prstGeom prst="rect">
            <a:avLst/>
          </a:prstGeom>
        </p:spPr>
      </p:pic>
      <p:pic>
        <p:nvPicPr>
          <p:cNvPr id="10" name="Picture 9" descr="eid-bazer-shopping-complex-helal-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838200"/>
            <a:ext cx="4419600" cy="22601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3276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ব্যবসায়-বাণিজ্য শুরু হয়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172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ও প্রযুক্তি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32721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ক্রয়-বিক্রয়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0" y="3429000"/>
            <a:ext cx="9144000" cy="3429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হিসাববিজ্ঞানের উৎপত্তি ও ক্রমবিকাশ ব্যাখ্যা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fjhghjk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038600" cy="33528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705600" y="1143000"/>
            <a:ext cx="2438400" cy="1524000"/>
          </a:xfrm>
          <a:prstGeom prst="cloudCallou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৭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y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37379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1" y="1716137"/>
            <a:ext cx="838199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1080353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686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705600" y="1143000"/>
            <a:ext cx="2438400" cy="1524000"/>
          </a:xfrm>
          <a:prstGeom prst="cloudCallou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838200" y="5105400"/>
            <a:ext cx="17526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 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276600" y="5105400"/>
            <a:ext cx="2057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bn-IN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943600" y="5105400"/>
            <a:ext cx="17526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alt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alt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6473" y="2878137"/>
            <a:ext cx="6705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bn-IN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alt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alt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alt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alt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alt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alt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altLang="en-US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tdtyr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3999" cy="5867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ব্যবসায় প্রতিষ্ঠানের যাবতীয় আর্থিক কার্যাবলী তালিকা কর।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37379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371600"/>
            <a:ext cx="77724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09043" y="709880"/>
            <a:ext cx="4206875" cy="914400"/>
          </a:xfrm>
          <a:prstGeom prst="rect">
            <a:avLst/>
          </a:prstGeom>
          <a:noFill/>
        </p:spPr>
        <p:txBody>
          <a:bodyPr wrap="none" numCol="1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4299" y="3108573"/>
            <a:ext cx="8915400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14299" y="1929080"/>
            <a:ext cx="8915401" cy="40011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52400" y="4824680"/>
            <a:ext cx="8801099" cy="1323439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0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দিদারুল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আলম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20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সিলেট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20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0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আব্দুল্লাহ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মামুন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000" dirty="0">
                <a:latin typeface="Nikosh" pitchFamily="2" charset="0"/>
                <a:cs typeface="Nikosh" pitchFamily="2" charset="0"/>
              </a:rPr>
              <a:t>অধ্যাপক, 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টিটিসি,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সিলেট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0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সাখাওয়াত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সিলেট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সিলেট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সম্মানিত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শিক্ষকমন্ডলী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মহোদয়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7673" y="4646474"/>
            <a:ext cx="3893327" cy="2123658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লুৎফুর রহমান </a:t>
            </a:r>
          </a:p>
          <a:p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(ব্যবসায় শিক্ষা)</a:t>
            </a:r>
          </a:p>
          <a:p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মিরপুর ফয়জুন্নেছা উচ্চ বিদ্যালয়, মিরপুর বাজার, বাহুবল, হবিগঞ্জ। </a:t>
            </a:r>
          </a:p>
          <a:p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০১৭২৮০৫৭১৭১  </a:t>
            </a:r>
            <a:endParaRPr lang="en-US" sz="24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76200"/>
            <a:ext cx="4921623" cy="604688"/>
          </a:xfrm>
          <a:prstGeom prst="rect">
            <a:avLst/>
          </a:prstGeom>
        </p:spPr>
      </p:pic>
      <p:pic>
        <p:nvPicPr>
          <p:cNvPr id="7" name="Picture 6" descr="20160208_161634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905000"/>
            <a:ext cx="20574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23622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বিষয়- হিসাববিজ্ঞান 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শ্রেণি- নবম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৫ম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অধ্যায়ের শিরোনাম-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সময়ঃ ৫০ মিনিট  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914400"/>
            <a:ext cx="160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97" y="3810000"/>
            <a:ext cx="2171700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kjhhj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16726"/>
            <a:ext cx="3886200" cy="3803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16726"/>
            <a:ext cx="390450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37160" y="137160"/>
            <a:ext cx="8854440" cy="6568440"/>
          </a:xfrm>
          <a:prstGeom prst="frame">
            <a:avLst>
              <a:gd name="adj1" fmla="val 23869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8077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 শিরোনাম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886670"/>
            <a:ext cx="5105400" cy="70788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600200"/>
          <a:ext cx="8229600" cy="40690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10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ক্রমিক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err="1" smtClean="0"/>
                        <a:t>নং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ধাপ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কার্যক্রম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সময়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উপকরণ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০১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প্রস্তুতি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কুশল</a:t>
                      </a:r>
                      <a:r>
                        <a:rPr lang="bn-BD" sz="1600" baseline="0" dirty="0" smtClean="0"/>
                        <a:t> বিনিময়, বিন্যাস, পাঠ ঘোষনা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০৫ মিনিট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D.C/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চক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বোর্ড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০২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শিখনফল</a:t>
                      </a:r>
                      <a:r>
                        <a:rPr lang="bn-BD" sz="1600" baseline="0" dirty="0" smtClean="0"/>
                        <a:t> -০১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ছবি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প্রদর্শন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আলোচনা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দলীয়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কাজ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১২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মিনিট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/>
                        <a:t>D.C/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চক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বোর্ড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০৩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শিখনফল</a:t>
                      </a:r>
                      <a:r>
                        <a:rPr lang="bn-BD" sz="1600" baseline="0" dirty="0" smtClean="0"/>
                        <a:t> -০২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প্রদর্শন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আলোচনা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জোড়ায়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কাজ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১</a:t>
                      </a:r>
                      <a:r>
                        <a:rPr lang="bn-BD" sz="1600" dirty="0" smtClean="0"/>
                        <a:t>২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মিনিট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/>
                        <a:t>D.C/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চক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বোর্ড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০৪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শিখনফল</a:t>
                      </a:r>
                      <a:r>
                        <a:rPr lang="en-US" sz="1600" baseline="0" dirty="0" smtClean="0"/>
                        <a:t> -০৩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প্রদর্শন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আলোচনা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দলীয়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কাজ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১</a:t>
                      </a:r>
                      <a:r>
                        <a:rPr lang="bn-BD" sz="1600" dirty="0" smtClean="0"/>
                        <a:t>২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মিনিট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/>
                        <a:t>D.C/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চক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বোর্ড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০৫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মূল্যায়ন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প্রদর্শন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একক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কাজ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০৫ </a:t>
                      </a:r>
                      <a:r>
                        <a:rPr lang="en-US" sz="1600" dirty="0" err="1" smtClean="0"/>
                        <a:t>মিনিট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D.C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০৬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বাড়ির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কাজ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বাড়ির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কাজ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দেব</a:t>
                      </a:r>
                      <a:r>
                        <a:rPr lang="en-US" sz="1600" dirty="0" smtClean="0"/>
                        <a:t>।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০৩ </a:t>
                      </a:r>
                      <a:r>
                        <a:rPr lang="en-US" sz="1600" dirty="0" err="1" smtClean="0"/>
                        <a:t>মিনিট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D.C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০৭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সমাপ্তি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ঘোষনা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ধন্যবাদ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জানিয়ে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পাঠ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শেষ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করবো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০১ </a:t>
                      </a:r>
                      <a:r>
                        <a:rPr lang="en-US" sz="1600" dirty="0" err="1" smtClean="0"/>
                        <a:t>মিনিট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D.C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76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949" y="3472916"/>
            <a:ext cx="7718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হিসাব ধারনা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4450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840219" y="33382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1155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 হিসা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ili-rice-81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71550"/>
            <a:ext cx="2547938" cy="1847850"/>
          </a:xfrm>
          <a:prstGeom prst="rect">
            <a:avLst/>
          </a:prstGeom>
        </p:spPr>
      </p:pic>
      <p:pic>
        <p:nvPicPr>
          <p:cNvPr id="8" name="Picture 7" descr="jaha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990600"/>
            <a:ext cx="2616200" cy="1670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28911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জাহাজ ভাড়া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895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895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পরিনহন খরচ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768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990600"/>
            <a:ext cx="2496165" cy="1879600"/>
          </a:xfrm>
          <a:prstGeom prst="rect">
            <a:avLst/>
          </a:prstGeom>
        </p:spPr>
      </p:pic>
      <p:pic>
        <p:nvPicPr>
          <p:cNvPr id="13" name="Picture 12" descr="Tread_fair-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581400"/>
            <a:ext cx="2781300" cy="1752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5638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পণ্য ক্রয়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খরচ পরিশোধ  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/>
      <p:bldP spid="10" grpId="0"/>
      <p:bldP spid="14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6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আরও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4724400" cy="2209800"/>
          </a:xfrm>
          <a:prstGeom prst="rect">
            <a:avLst/>
          </a:prstGeom>
        </p:spPr>
      </p:pic>
      <p:pic>
        <p:nvPicPr>
          <p:cNvPr id="7" name="Picture 6" descr="f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990600"/>
            <a:ext cx="3962400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33483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276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আসবাবপত্র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f954a3bfc76e880a216b348bbc7bd26-Honda-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42672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63201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+6655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3962400"/>
            <a:ext cx="3733800" cy="220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0" y="63201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যন্ত্রপাতি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 ক্রয় ও বিক্রয়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9" grpId="0"/>
      <p:bldP spid="15" grpId="0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3974</TotalTime>
  <Words>741</Words>
  <Application>Microsoft Office PowerPoint</Application>
  <PresentationFormat>On-screen Show (4:3)</PresentationFormat>
  <Paragraphs>172</Paragraphs>
  <Slides>23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Constantia</vt:lpstr>
      <vt:lpstr>Nikosh</vt:lpstr>
      <vt:lpstr>NikoshBAN</vt:lpstr>
      <vt:lpstr>Times New Roman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Lutfur</dc:creator>
  <cp:lastModifiedBy>Lutfur</cp:lastModifiedBy>
  <cp:revision>790</cp:revision>
  <dcterms:created xsi:type="dcterms:W3CDTF">2006-08-16T00:00:00Z</dcterms:created>
  <dcterms:modified xsi:type="dcterms:W3CDTF">2021-10-23T17:50:40Z</dcterms:modified>
</cp:coreProperties>
</file>