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9" r:id="rId2"/>
    <p:sldId id="288" r:id="rId3"/>
    <p:sldId id="258" r:id="rId4"/>
    <p:sldId id="290" r:id="rId5"/>
    <p:sldId id="266" r:id="rId6"/>
    <p:sldId id="259" r:id="rId7"/>
    <p:sldId id="267" r:id="rId8"/>
    <p:sldId id="284" r:id="rId9"/>
    <p:sldId id="268" r:id="rId10"/>
    <p:sldId id="272" r:id="rId11"/>
    <p:sldId id="282" r:id="rId12"/>
    <p:sldId id="260" r:id="rId13"/>
    <p:sldId id="285" r:id="rId14"/>
    <p:sldId id="270" r:id="rId15"/>
    <p:sldId id="264" r:id="rId16"/>
    <p:sldId id="286" r:id="rId17"/>
    <p:sldId id="283" r:id="rId18"/>
    <p:sldId id="261" r:id="rId19"/>
    <p:sldId id="262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D48E0-EB53-4B46-86E3-43D889D3A09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27F68-0D99-4593-AE04-3000EFC2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BAA6-89CC-4C1A-B070-CA5D99EFAE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4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7F68-0D99-4593-AE04-3000EFC28C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8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BAA6-89CC-4C1A-B070-CA5D99EFAE8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2199"/>
            <a:ext cx="4443212" cy="6920199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43211" y="-22515"/>
            <a:ext cx="4700789" cy="69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143000" y="867508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43000" y="914400"/>
            <a:ext cx="0" cy="411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143000" y="4953000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772400" y="867508"/>
            <a:ext cx="0" cy="408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066800" y="1846386"/>
            <a:ext cx="6614984" cy="67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43000" y="2590800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66800" y="3238569"/>
            <a:ext cx="67056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43000" y="4038600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3000" y="990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প্রতি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একক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দ্রব্যের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দাম</a:t>
            </a:r>
            <a:r>
              <a:rPr lang="en-US" sz="2000" dirty="0" smtClean="0"/>
              <a:t>                                                                                                                                                                                                 (</a:t>
            </a:r>
            <a:r>
              <a:rPr lang="en-US" sz="2000" dirty="0" err="1" smtClean="0"/>
              <a:t>টাকায়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76800" y="943708"/>
            <a:ext cx="0" cy="408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14900" y="990600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চাহিদার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পরিমান</a:t>
            </a:r>
            <a:r>
              <a:rPr lang="en-US" sz="2000" dirty="0" smtClean="0"/>
              <a:t>  ( </a:t>
            </a:r>
            <a:r>
              <a:rPr lang="en-US" sz="2000" dirty="0" err="1" smtClean="0"/>
              <a:t>একক</a:t>
            </a:r>
            <a:r>
              <a:rPr lang="en-US" sz="2000" dirty="0" smtClean="0"/>
              <a:t>) 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924050" y="4038600"/>
            <a:ext cx="1352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828800" y="3276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৪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828800" y="2590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৬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71748" y="1898143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৮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791200" y="17526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৪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769576" y="2586681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715000" y="3276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১২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15000" y="4162168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১৬ 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524000" y="5739374"/>
            <a:ext cx="5791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dirty="0" err="1">
                <a:solidFill>
                  <a:srgbClr val="FF0000"/>
                </a:solidFill>
              </a:rPr>
              <a:t>চাহিদা</a:t>
            </a:r>
            <a:r>
              <a:rPr lang="en-US" sz="6600" b="1" u="sng" dirty="0">
                <a:solidFill>
                  <a:srgbClr val="FF0000"/>
                </a:solidFill>
              </a:rPr>
              <a:t> </a:t>
            </a:r>
            <a:r>
              <a:rPr lang="en-US" sz="6600" b="1" u="sng" dirty="0" err="1">
                <a:solidFill>
                  <a:srgbClr val="FF0000"/>
                </a:solidFill>
              </a:rPr>
              <a:t>সূচী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143000" y="867508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36821" y="943708"/>
            <a:ext cx="6179" cy="39405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43000" y="4884241"/>
            <a:ext cx="66293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772400" y="867508"/>
            <a:ext cx="0" cy="408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42999" y="1787770"/>
            <a:ext cx="6685005" cy="79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43000" y="2514601"/>
            <a:ext cx="6629400" cy="1046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06768" y="3238569"/>
            <a:ext cx="66294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43000" y="4038600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2999" y="1044714"/>
            <a:ext cx="391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প্রতি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একক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দ্রব্যের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দাম</a:t>
            </a:r>
            <a:r>
              <a:rPr lang="bn-BD" sz="2000" dirty="0" smtClean="0"/>
              <a:t> (টাকা)</a:t>
            </a:r>
            <a:r>
              <a:rPr lang="en-US" sz="2000" dirty="0" smtClean="0"/>
              <a:t>                                                                                                                                                                                                     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24400" y="867508"/>
            <a:ext cx="0" cy="408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13563" y="1044714"/>
            <a:ext cx="273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চাহিদার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একক</a:t>
            </a:r>
            <a:r>
              <a:rPr lang="en-US" sz="2000" dirty="0" smtClean="0"/>
              <a:t>) 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403131" y="1987649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৮ </a:t>
            </a:r>
            <a:endParaRPr 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5761146" y="1867058"/>
            <a:ext cx="619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৪ </a:t>
            </a:r>
            <a:endParaRPr lang="en-US" sz="3600" dirty="0"/>
          </a:p>
        </p:txBody>
      </p:sp>
      <p:sp>
        <p:nvSpPr>
          <p:cNvPr id="41" name="Rectangle 40"/>
          <p:cNvSpPr/>
          <p:nvPr/>
        </p:nvSpPr>
        <p:spPr>
          <a:xfrm>
            <a:off x="0" y="5334000"/>
            <a:ext cx="9067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উপরের </a:t>
            </a:r>
            <a:r>
              <a:rPr lang="bn-BD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সূচী অনুযায়ী চাহিদা সূচীটি ব্যাখ্যা কর 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1237" y="2706538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৬</a:t>
            </a:r>
            <a:r>
              <a:rPr lang="en-US" sz="3600" dirty="0" smtClean="0"/>
              <a:t> 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5753228" y="2633980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৮</a:t>
            </a:r>
            <a:r>
              <a:rPr lang="en-US" sz="3600" dirty="0" smtClean="0"/>
              <a:t> 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2281237" y="3468469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</a:t>
            </a:r>
            <a:r>
              <a:rPr lang="en-US" sz="3600" dirty="0" smtClean="0"/>
              <a:t> 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5643047" y="3312264"/>
            <a:ext cx="80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১২</a:t>
            </a:r>
            <a:r>
              <a:rPr lang="en-US" sz="3600" dirty="0" smtClean="0"/>
              <a:t> 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1236" y="4200610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২</a:t>
            </a:r>
            <a:r>
              <a:rPr lang="en-US" sz="3600" dirty="0" smtClean="0"/>
              <a:t> 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5563196" y="4176354"/>
            <a:ext cx="109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১৬</a:t>
            </a:r>
            <a:r>
              <a:rPr lang="en-US" sz="36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77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1" grpId="0"/>
      <p:bldP spid="25" grpId="0"/>
      <p:bldP spid="27" grpId="0"/>
      <p:bldP spid="28" grpId="0"/>
      <p:bldP spid="29" grpId="0"/>
      <p:bldP spid="35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580" y="236014"/>
            <a:ext cx="4434840" cy="548640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/>
              <a:t>একক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কাজ</a:t>
            </a:r>
            <a:r>
              <a:rPr lang="en-US" sz="72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001000" cy="914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 err="1" smtClean="0"/>
              <a:t>অর্থনীতিতে</a:t>
            </a:r>
            <a:r>
              <a:rPr lang="en-US" sz="2200" dirty="0" smtClean="0"/>
              <a:t> </a:t>
            </a:r>
            <a:r>
              <a:rPr lang="en-US" sz="2200" dirty="0" err="1" smtClean="0"/>
              <a:t>চাহিদা</a:t>
            </a:r>
            <a:r>
              <a:rPr lang="en-US" sz="2200" dirty="0" smtClean="0"/>
              <a:t> </a:t>
            </a:r>
            <a:r>
              <a:rPr lang="en-US" sz="2200" dirty="0" err="1" smtClean="0"/>
              <a:t>হতে</a:t>
            </a:r>
            <a:r>
              <a:rPr lang="en-US" sz="2200" dirty="0" smtClean="0"/>
              <a:t> </a:t>
            </a:r>
            <a:r>
              <a:rPr lang="en-US" sz="2200" dirty="0" err="1" smtClean="0"/>
              <a:t>হলে</a:t>
            </a:r>
            <a:r>
              <a:rPr lang="en-US" sz="2200" dirty="0" smtClean="0"/>
              <a:t> </a:t>
            </a:r>
            <a:r>
              <a:rPr lang="en-US" sz="2200" dirty="0" err="1" smtClean="0"/>
              <a:t>কয়টি</a:t>
            </a:r>
            <a:r>
              <a:rPr lang="en-US" sz="2200" dirty="0" smtClean="0"/>
              <a:t> </a:t>
            </a:r>
            <a:r>
              <a:rPr lang="en-US" sz="2200" dirty="0" err="1" smtClean="0"/>
              <a:t>শর্ত</a:t>
            </a:r>
            <a:r>
              <a:rPr lang="en-US" sz="2200" dirty="0" smtClean="0"/>
              <a:t> </a:t>
            </a:r>
            <a:r>
              <a:rPr lang="en-US" sz="2200" dirty="0" err="1" smtClean="0"/>
              <a:t>প্রয়োজ্য</a:t>
            </a:r>
            <a:r>
              <a:rPr lang="en-US" sz="2200" dirty="0" smtClean="0"/>
              <a:t> </a:t>
            </a:r>
            <a:r>
              <a:rPr lang="en-US" sz="2200" dirty="0" err="1" smtClean="0"/>
              <a:t>তা</a:t>
            </a:r>
            <a:r>
              <a:rPr lang="en-US" sz="2200" dirty="0" smtClean="0"/>
              <a:t> </a:t>
            </a:r>
            <a:r>
              <a:rPr lang="en-US" sz="2200" dirty="0" err="1" smtClean="0"/>
              <a:t>লিখ</a:t>
            </a:r>
            <a:r>
              <a:rPr lang="en-US" sz="2200" dirty="0" smtClean="0"/>
              <a:t> 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2200" b="1" dirty="0" smtClean="0"/>
              <a:t> চাহিদা কাকে বলে </a:t>
            </a:r>
            <a:r>
              <a:rPr lang="bn-BD" sz="2200" dirty="0" smtClean="0"/>
              <a:t>। </a:t>
            </a:r>
            <a:endParaRPr lang="en-US" sz="2200" b="1" dirty="0" smtClean="0"/>
          </a:p>
        </p:txBody>
      </p:sp>
      <p:sp>
        <p:nvSpPr>
          <p:cNvPr id="4" name="Pentagon 3"/>
          <p:cNvSpPr/>
          <p:nvPr/>
        </p:nvSpPr>
        <p:spPr>
          <a:xfrm>
            <a:off x="2286000" y="152400"/>
            <a:ext cx="4572001" cy="838200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2895600"/>
            <a:ext cx="3202609" cy="3813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09" y="2895600"/>
            <a:ext cx="2817191" cy="3813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178"/>
            <a:ext cx="3047999" cy="379542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" y="2895600"/>
            <a:ext cx="8839200" cy="3806190"/>
            <a:chOff x="48491" y="2129790"/>
            <a:chExt cx="9067800" cy="45758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6490" y="2129790"/>
              <a:ext cx="3202609" cy="45758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100" y="2129790"/>
              <a:ext cx="2817191" cy="45758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1" y="2147316"/>
              <a:ext cx="3047999" cy="4554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48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চাহিদার সংজ্ঞাটি মিলাই </a:t>
            </a:r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05000"/>
            <a:ext cx="6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u="sng" dirty="0" smtClean="0"/>
              <a:t> </a:t>
            </a:r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চাহিদাঃ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ক্রেতার একটি পণ্য নির্দিষ্ট সময়ে কেনার আকাঙ্ক্ষা, সামর্থ্য এবং নির্দিষ্ট মূল্যে দ্রব্যটি ক্রয় করার ইচ্ছা থাকলে অর্থনীতিতে চাহিদা (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Demand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) বলে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143000" y="867508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36821" y="943708"/>
            <a:ext cx="6179" cy="39405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43000" y="4884241"/>
            <a:ext cx="66293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772400" y="867508"/>
            <a:ext cx="0" cy="408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42999" y="1787770"/>
            <a:ext cx="6685005" cy="79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43000" y="2514601"/>
            <a:ext cx="6629400" cy="1046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43000" y="3238569"/>
            <a:ext cx="66294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43000" y="4038600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2999" y="1044714"/>
            <a:ext cx="391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প্রতি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একক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দ্রব্যের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দাম</a:t>
            </a:r>
            <a:r>
              <a:rPr lang="bn-BD" sz="2000" dirty="0" smtClean="0"/>
              <a:t> (টাকা)</a:t>
            </a:r>
            <a:r>
              <a:rPr lang="en-US" sz="2000" dirty="0" smtClean="0"/>
              <a:t>                                                                                                                                                                                                     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24400" y="867508"/>
            <a:ext cx="0" cy="408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37438" y="985352"/>
            <a:ext cx="273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চাহিদার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একক</a:t>
            </a:r>
            <a:r>
              <a:rPr lang="en-US" sz="2000" dirty="0" smtClean="0"/>
              <a:t>) 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273257" y="1972962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৮ </a:t>
            </a:r>
            <a:endParaRPr 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5870299" y="1867059"/>
            <a:ext cx="619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৪ </a:t>
            </a:r>
            <a:endParaRPr lang="en-US" sz="3600" dirty="0"/>
          </a:p>
        </p:txBody>
      </p:sp>
      <p:sp>
        <p:nvSpPr>
          <p:cNvPr id="41" name="Rectangle 40"/>
          <p:cNvSpPr/>
          <p:nvPr/>
        </p:nvSpPr>
        <p:spPr>
          <a:xfrm>
            <a:off x="2266949" y="5334000"/>
            <a:ext cx="49149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dirty="0" err="1">
                <a:solidFill>
                  <a:srgbClr val="FF0000"/>
                </a:solidFill>
              </a:rPr>
              <a:t>চাহিদা</a:t>
            </a:r>
            <a:r>
              <a:rPr lang="en-US" sz="6600" b="1" u="sng" dirty="0">
                <a:solidFill>
                  <a:srgbClr val="FF0000"/>
                </a:solidFill>
              </a:rPr>
              <a:t> </a:t>
            </a:r>
            <a:r>
              <a:rPr lang="en-US" sz="6600" b="1" u="sng" dirty="0" err="1">
                <a:solidFill>
                  <a:srgbClr val="FF0000"/>
                </a:solidFill>
              </a:rPr>
              <a:t>সূচী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1237" y="2706538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৬</a:t>
            </a:r>
            <a:r>
              <a:rPr lang="en-US" sz="3600" dirty="0" smtClean="0"/>
              <a:t> 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5753228" y="2633980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৮</a:t>
            </a:r>
            <a:r>
              <a:rPr lang="en-US" sz="3600" dirty="0" smtClean="0"/>
              <a:t> 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2281237" y="3468469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</a:t>
            </a:r>
            <a:r>
              <a:rPr lang="en-US" sz="3600" dirty="0" smtClean="0"/>
              <a:t> 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5709594" y="3352869"/>
            <a:ext cx="80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১২</a:t>
            </a:r>
            <a:r>
              <a:rPr lang="en-US" sz="3600" dirty="0" smtClean="0"/>
              <a:t> 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1237" y="4237910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২</a:t>
            </a:r>
            <a:r>
              <a:rPr lang="en-US" sz="3600" dirty="0" smtClean="0"/>
              <a:t> 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5563196" y="4176354"/>
            <a:ext cx="109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১৬</a:t>
            </a:r>
            <a:r>
              <a:rPr lang="en-US" sz="36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082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1" grpId="0"/>
      <p:bldP spid="25" grpId="0"/>
      <p:bldP spid="27" grpId="0"/>
      <p:bldP spid="28" grpId="0"/>
      <p:bldP spid="29" grpId="0"/>
      <p:bldP spid="35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81200" y="533400"/>
            <a:ext cx="0" cy="396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05914" y="4477492"/>
            <a:ext cx="5943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29714" y="3770870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3770870"/>
            <a:ext cx="0" cy="724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05914" y="3135242"/>
            <a:ext cx="3200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81600" y="3175686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54428" y="2451154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64228" y="2411342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81200" y="17526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56520" y="1777425"/>
            <a:ext cx="0" cy="27389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62200" y="1074008"/>
            <a:ext cx="4270290" cy="32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00200" y="76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x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55241" y="439339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924800" y="43213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38400" y="366122"/>
            <a:ext cx="64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858000" y="370766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008870" y="4425607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859428" y="4440308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8</a:t>
            </a:r>
            <a:endParaRPr lang="en-US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4762500" y="447108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496697" y="440953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16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276865" y="338614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280984" y="2750521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255241" y="2066434"/>
            <a:ext cx="64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6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255241" y="1225709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8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606114" y="130155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268745" y="17774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206314" y="2550467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953897" y="313524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797908" y="5236647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/>
              <a:t>চাহিদার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পরিমান</a:t>
            </a:r>
            <a:r>
              <a:rPr lang="en-US" sz="3200" b="1" u="sng" dirty="0" smtClean="0"/>
              <a:t>  ( </a:t>
            </a:r>
            <a:r>
              <a:rPr lang="en-US" sz="3200" b="1" u="sng" dirty="0" err="1" smtClean="0"/>
              <a:t>একক</a:t>
            </a:r>
            <a:r>
              <a:rPr lang="en-US" sz="3200" b="1" u="sng" dirty="0" smtClean="0"/>
              <a:t> ) </a:t>
            </a:r>
            <a:endParaRPr lang="en-US" sz="1600" b="1" u="sng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-1548971" y="2288857"/>
            <a:ext cx="478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জিনিস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পত্রের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দাম</a:t>
            </a:r>
            <a:r>
              <a:rPr lang="en-US" sz="2800" b="1" u="sng" dirty="0" smtClean="0"/>
              <a:t> ( </a:t>
            </a:r>
            <a:r>
              <a:rPr lang="en-US" sz="2800" b="1" u="sng" dirty="0" err="1" smtClean="0"/>
              <a:t>টাকায়</a:t>
            </a:r>
            <a:r>
              <a:rPr lang="en-US" sz="2800" b="1" u="sng" dirty="0" smtClean="0"/>
              <a:t> )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75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13360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রামু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 তার বাবা কে বাজার থেকে ইলিশ মাছ আনতে বলে । মাছের দাম বেশি তাই মাছ কেনা সম্ভব হয়নি । অর্থাৎ দাম বেড়ে যাওয়ায় মাছের চাহিদা নেই বা কমে গেছে । আবার একদিন হঠাৎ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রামু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 বাবা দুটি ইলিশ মাছ নিয়ে বাড়ী এলেন এবং হাসি মুখে বললেন, আজকে ইলিশ মাছের দাম কম, তাই দুটো মাছ নিয়ে এলাম । অর্থাৎ চাহিদার সাথে দামের ঘনিষ্ঠ সম্পর্ক রয়েছে 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43" y="304800"/>
            <a:ext cx="4114800" cy="17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1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3692" y="990600"/>
            <a:ext cx="224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957" y="2316493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দামের সাথে চাহিদার সম্পর্ক বিশ্লেষণ কর।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6949440" cy="144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চাহিদা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চাহিদার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বিশ্লেষণ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চাহিদা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বিধি</a:t>
            </a:r>
            <a:r>
              <a:rPr lang="en-US" sz="2400" dirty="0" smtClean="0"/>
              <a:t> ও </a:t>
            </a:r>
            <a:r>
              <a:rPr lang="en-US" sz="2400" dirty="0" err="1" smtClean="0"/>
              <a:t>চাহিদা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সূচী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33600" y="60960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7200" u="sng" dirty="0" err="1">
                <a:ln>
                  <a:solidFill>
                    <a:srgbClr val="FF0000"/>
                  </a:solidFill>
                </a:ln>
              </a:rPr>
              <a:t>মূল্যায়ন</a:t>
            </a:r>
            <a:r>
              <a:rPr lang="en-US" sz="7200" u="sng" dirty="0">
                <a:ln>
                  <a:solidFill>
                    <a:srgbClr val="FF0000"/>
                  </a:solidFill>
                </a:ln>
              </a:rPr>
              <a:t> </a:t>
            </a:r>
          </a:p>
          <a:p>
            <a:pPr marL="0" indent="0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187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0070"/>
            <a:ext cx="7520940" cy="495299"/>
          </a:xfrm>
        </p:spPr>
        <p:txBody>
          <a:bodyPr/>
          <a:lstStyle/>
          <a:p>
            <a:r>
              <a:rPr lang="en-US" dirty="0" err="1" smtClean="0"/>
              <a:t>ভিক্ষুকের</a:t>
            </a:r>
            <a:r>
              <a:rPr lang="en-US" dirty="0" smtClean="0"/>
              <a:t> </a:t>
            </a:r>
            <a:r>
              <a:rPr lang="en-US" dirty="0" err="1" smtClean="0"/>
              <a:t>গাড়ী</a:t>
            </a:r>
            <a:r>
              <a:rPr lang="en-US" dirty="0" smtClean="0"/>
              <a:t> </a:t>
            </a:r>
            <a:r>
              <a:rPr lang="en-US" dirty="0" err="1" smtClean="0"/>
              <a:t>কেনার</a:t>
            </a:r>
            <a:r>
              <a:rPr lang="en-US" dirty="0" smtClean="0"/>
              <a:t> </a:t>
            </a:r>
            <a:r>
              <a:rPr lang="en-US" dirty="0" err="1" smtClean="0"/>
              <a:t>শখ</a:t>
            </a:r>
            <a:r>
              <a:rPr lang="en-US" dirty="0" smtClean="0"/>
              <a:t> </a:t>
            </a:r>
            <a:r>
              <a:rPr lang="en-US" dirty="0" err="1" smtClean="0"/>
              <a:t>অর্থনীতিতে</a:t>
            </a:r>
            <a:r>
              <a:rPr lang="en-US" dirty="0" smtClean="0"/>
              <a:t> </a:t>
            </a:r>
            <a:r>
              <a:rPr lang="en-US" dirty="0" err="1" smtClean="0"/>
              <a:t>চাহিদা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কারণ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5250" y="2668030"/>
            <a:ext cx="8896350" cy="4037570"/>
            <a:chOff x="95250" y="2668030"/>
            <a:chExt cx="9090053" cy="4037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" y="2705100"/>
              <a:ext cx="4717570" cy="4000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086" y="2668030"/>
              <a:ext cx="4167217" cy="4037570"/>
            </a:xfrm>
            <a:prstGeom prst="rect">
              <a:avLst/>
            </a:prstGeom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951822" y="381000"/>
            <a:ext cx="752094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/>
              <a:t>বাড়ির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49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9274" y="2474029"/>
            <a:ext cx="3763943" cy="2389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শাহাবুদ্দীন</a:t>
            </a:r>
            <a:r>
              <a:rPr lang="en-US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0000"/>
                    </a:gs>
                    <a:gs pos="100000">
                      <a:srgbClr val="FFC000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prstDash val="sysDot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err="1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800" b="1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ক্রীড়া</a:t>
            </a:r>
            <a:r>
              <a:rPr lang="bn-BD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0000"/>
                    </a:gs>
                    <a:gs pos="100000">
                      <a:srgbClr val="FFC000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prstDash val="sysDot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মান্দাবাড়িয়া</a:t>
            </a:r>
            <a:r>
              <a:rPr lang="en-US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চাঁদপাড়া</a:t>
            </a:r>
            <a:r>
              <a:rPr lang="en-US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28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FF0000"/>
                      </a:gs>
                      <a:gs pos="100000">
                        <a:srgbClr val="FFC000"/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  <a:prstDash val="sysDot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0000"/>
                    </a:gs>
                    <a:gs pos="100000">
                      <a:srgbClr val="FFC000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prstDash val="sysDot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709671" y="1"/>
            <a:ext cx="6110220" cy="185455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9600" dirty="0" err="1">
                <a:ln w="3810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dirty="0">
                <a:ln w="3810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3810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n w="38100"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ajhabudidn s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758" y="2536874"/>
            <a:ext cx="1551842" cy="1835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235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9531" y="1060175"/>
            <a:ext cx="5705061" cy="405516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38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7200" b="1" spc="38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bn-IN" sz="7200" b="1" spc="38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38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" y="-97181"/>
            <a:ext cx="4430460" cy="6976359"/>
          </a:xfrm>
          <a:prstGeom prst="rect">
            <a:avLst/>
          </a:prstGeom>
        </p:spPr>
      </p:pic>
      <p:pic>
        <p:nvPicPr>
          <p:cNvPr id="10" name="Picture 9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41330" y="-21179"/>
            <a:ext cx="4713540" cy="6900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0666" y="1540126"/>
            <a:ext cx="5193926" cy="4615704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0" y="1752600"/>
            <a:ext cx="4191000" cy="2387769"/>
          </a:xfr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৪0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/১০/২০২১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57253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0155" y="198343"/>
            <a:ext cx="8686430" cy="4297457"/>
            <a:chOff x="63278" y="1818591"/>
            <a:chExt cx="8911079" cy="51664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564" y="1818591"/>
              <a:ext cx="2814145" cy="51216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166" y="1818591"/>
              <a:ext cx="2817191" cy="51513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8" y="1854966"/>
              <a:ext cx="2717758" cy="5130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886" y="391228"/>
            <a:ext cx="5663514" cy="548640"/>
          </a:xfrm>
        </p:spPr>
        <p:txBody>
          <a:bodyPr>
            <a:normAutofit fontScale="90000"/>
          </a:bodyPr>
          <a:lstStyle/>
          <a:p>
            <a:r>
              <a:rPr lang="en-US" sz="7200" b="1" u="sng" dirty="0" err="1" smtClean="0"/>
              <a:t>আজকের</a:t>
            </a:r>
            <a:r>
              <a:rPr lang="en-US" sz="7200" b="1" u="sng" dirty="0" smtClean="0"/>
              <a:t> </a:t>
            </a:r>
            <a:r>
              <a:rPr lang="en-US" sz="7200" b="1" u="sng" dirty="0" err="1" smtClean="0"/>
              <a:t>পাঠ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162800" cy="2087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1600" u="sng" dirty="0" err="1" smtClean="0">
                <a:solidFill>
                  <a:srgbClr val="00B0F0"/>
                </a:solidFill>
              </a:rPr>
              <a:t>চাহিদা</a:t>
            </a:r>
            <a:endParaRPr lang="en-US" u="sng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" y="76201"/>
            <a:ext cx="1732547" cy="1727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76201"/>
            <a:ext cx="1664368" cy="17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8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609600" y="152400"/>
            <a:ext cx="8305800" cy="1371600"/>
          </a:xfrm>
          <a:prstGeom prst="flowChartMagneticDisk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u="sng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96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u="sng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b="1" u="sng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915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চাহিদাঃ</a:t>
            </a:r>
            <a:r>
              <a:rPr lang="en-US" sz="3200" u="sng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b="1" dirty="0" err="1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নীতিতে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আকাঙ্ক্ষা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দ্রব্যটি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মানুষিকতা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838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/>
              <a:t>চাহিদার সাথে দামের সম্পর্ক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0574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১। </a:t>
            </a:r>
            <a:r>
              <a:rPr lang="en-US" b="1" dirty="0" err="1" smtClean="0"/>
              <a:t>চাহিদা</a:t>
            </a:r>
            <a:r>
              <a:rPr lang="en-US" b="1" dirty="0" smtClean="0"/>
              <a:t> </a:t>
            </a:r>
            <a:r>
              <a:rPr lang="en-US" b="1" dirty="0"/>
              <a:t>ও </a:t>
            </a:r>
            <a:r>
              <a:rPr lang="en-US" b="1" dirty="0" err="1"/>
              <a:t>দামের</a:t>
            </a:r>
            <a:r>
              <a:rPr lang="en-US" b="1" dirty="0"/>
              <a:t> </a:t>
            </a:r>
            <a:r>
              <a:rPr lang="en-US" b="1" dirty="0" err="1"/>
              <a:t>মধ্যে</a:t>
            </a:r>
            <a:r>
              <a:rPr lang="en-US" b="1" dirty="0"/>
              <a:t>  </a:t>
            </a:r>
            <a:r>
              <a:rPr lang="en-US" b="1" dirty="0" err="1"/>
              <a:t>বিপরীত</a:t>
            </a:r>
            <a:r>
              <a:rPr lang="en-US" b="1" dirty="0"/>
              <a:t> </a:t>
            </a:r>
            <a:r>
              <a:rPr lang="en-US" b="1" dirty="0" err="1"/>
              <a:t>সম্পর্ক</a:t>
            </a:r>
            <a:r>
              <a:rPr lang="en-US" b="1" dirty="0"/>
              <a:t>  </a:t>
            </a:r>
            <a:r>
              <a:rPr lang="en-US" b="1" dirty="0" err="1"/>
              <a:t>বিদ্যমান</a:t>
            </a:r>
            <a:r>
              <a:rPr lang="en-US" b="1" dirty="0"/>
              <a:t>  </a:t>
            </a:r>
            <a:r>
              <a:rPr lang="en-US" b="1" dirty="0" smtClean="0"/>
              <a:t>।</a:t>
            </a:r>
            <a:r>
              <a:rPr lang="bn-BD" b="1" dirty="0" smtClean="0"/>
              <a:t> </a:t>
            </a:r>
            <a:endParaRPr lang="bn-BD" b="1" dirty="0"/>
          </a:p>
          <a:p>
            <a:r>
              <a:rPr lang="en-US" b="1" dirty="0"/>
              <a:t> </a:t>
            </a:r>
          </a:p>
          <a:p>
            <a:r>
              <a:rPr lang="bn-BD" b="1" dirty="0" smtClean="0"/>
              <a:t>২। </a:t>
            </a:r>
            <a:r>
              <a:rPr lang="en-US" b="1" dirty="0" err="1" smtClean="0"/>
              <a:t>দাম</a:t>
            </a:r>
            <a:r>
              <a:rPr lang="en-US" b="1" dirty="0" smtClean="0"/>
              <a:t> </a:t>
            </a:r>
            <a:r>
              <a:rPr lang="en-US" b="1" dirty="0" err="1"/>
              <a:t>বৃদ্ধির</a:t>
            </a:r>
            <a:r>
              <a:rPr lang="en-US" b="1" dirty="0"/>
              <a:t> </a:t>
            </a:r>
            <a:r>
              <a:rPr lang="en-US" b="1" dirty="0" err="1"/>
              <a:t>সাথে</a:t>
            </a:r>
            <a:r>
              <a:rPr lang="en-US" b="1" dirty="0"/>
              <a:t> </a:t>
            </a:r>
            <a:r>
              <a:rPr lang="en-US" b="1" dirty="0" err="1"/>
              <a:t>চাহিদা</a:t>
            </a:r>
            <a:r>
              <a:rPr lang="en-US" b="1" dirty="0"/>
              <a:t> </a:t>
            </a:r>
            <a:r>
              <a:rPr lang="en-US" b="1" dirty="0" err="1"/>
              <a:t>কমে</a:t>
            </a:r>
            <a:r>
              <a:rPr lang="en-US" b="1" dirty="0"/>
              <a:t> ।</a:t>
            </a:r>
            <a:endParaRPr lang="bn-BD" b="1" dirty="0"/>
          </a:p>
          <a:p>
            <a:endParaRPr lang="en-US" b="1" dirty="0"/>
          </a:p>
          <a:p>
            <a:r>
              <a:rPr lang="bn-BD" b="1" dirty="0" smtClean="0"/>
              <a:t>৩। </a:t>
            </a:r>
            <a:r>
              <a:rPr lang="en-US" b="1" dirty="0" err="1" smtClean="0"/>
              <a:t>চাহিদা</a:t>
            </a:r>
            <a:r>
              <a:rPr lang="en-US" b="1" dirty="0" smtClean="0"/>
              <a:t> </a:t>
            </a:r>
            <a:r>
              <a:rPr lang="en-US" b="1" dirty="0"/>
              <a:t>ও </a:t>
            </a:r>
            <a:r>
              <a:rPr lang="en-US" b="1" dirty="0" err="1"/>
              <a:t>দামের</a:t>
            </a:r>
            <a:r>
              <a:rPr lang="en-US" b="1" dirty="0"/>
              <a:t> </a:t>
            </a:r>
            <a:r>
              <a:rPr lang="en-US" b="1" dirty="0" err="1"/>
              <a:t>এই</a:t>
            </a:r>
            <a:r>
              <a:rPr lang="en-US" b="1" dirty="0"/>
              <a:t> </a:t>
            </a:r>
            <a:r>
              <a:rPr lang="en-US" b="1" dirty="0" err="1"/>
              <a:t>বিধির</a:t>
            </a:r>
            <a:r>
              <a:rPr lang="en-US" b="1" dirty="0"/>
              <a:t> </a:t>
            </a:r>
            <a:r>
              <a:rPr lang="en-US" b="1" dirty="0" err="1"/>
              <a:t>ব্যাতিক্রম</a:t>
            </a:r>
            <a:r>
              <a:rPr lang="en-US" b="1" dirty="0"/>
              <a:t> </a:t>
            </a:r>
            <a:r>
              <a:rPr lang="en-US" b="1" dirty="0" err="1"/>
              <a:t>আছে</a:t>
            </a:r>
            <a:r>
              <a:rPr lang="en-US" b="1" dirty="0"/>
              <a:t> । </a:t>
            </a:r>
            <a:r>
              <a:rPr lang="en-US" dirty="0"/>
              <a:t> </a:t>
            </a:r>
            <a:r>
              <a:rPr lang="bn-BD" dirty="0" smtClean="0"/>
              <a:t>  </a:t>
            </a:r>
            <a:endParaRPr lang="en-US" dirty="0"/>
          </a:p>
          <a:p>
            <a:r>
              <a:rPr lang="bn-BD" b="1" u="sng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7775" y="320845"/>
            <a:ext cx="7311480" cy="4417425"/>
            <a:chOff x="841920" y="48608"/>
            <a:chExt cx="7311480" cy="704097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981200" y="533400"/>
              <a:ext cx="0" cy="457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981200" y="5105400"/>
              <a:ext cx="5943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981200" y="4495800"/>
              <a:ext cx="411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96000" y="44958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981200" y="3810000"/>
              <a:ext cx="3200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181600" y="3810000"/>
              <a:ext cx="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981200" y="2971800"/>
              <a:ext cx="2209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191000" y="2971800"/>
              <a:ext cx="0" cy="2133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981200" y="2286000"/>
              <a:ext cx="129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276600" y="2286000"/>
              <a:ext cx="0" cy="2819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459182" y="1683327"/>
              <a:ext cx="4114800" cy="3200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600200" y="7620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x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00200" y="49530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96200" y="48006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Y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1549" y="594067"/>
              <a:ext cx="6477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D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94558" y="4126143"/>
              <a:ext cx="3810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D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71800" y="5029200"/>
              <a:ext cx="495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4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86200" y="5029200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8</a:t>
              </a:r>
              <a:endParaRPr lang="en-US" sz="4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6800" y="5029200"/>
              <a:ext cx="858510" cy="112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12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1200" y="4953000"/>
              <a:ext cx="91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16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65142" y="4335959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2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99545" y="3476418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4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37645" y="2508472"/>
              <a:ext cx="647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6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37645" y="1720335"/>
              <a:ext cx="5715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8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67100" y="1701225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Q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29100" y="2308417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R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05400" y="3110925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96000" y="3833757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T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85344" y="6157506"/>
              <a:ext cx="5326365" cy="932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err="1" smtClean="0">
                  <a:latin typeface="NikoshBAN" pitchFamily="2" charset="0"/>
                  <a:cs typeface="NikoshBAN" pitchFamily="2" charset="0"/>
                </a:rPr>
                <a:t>চাহিদার</a:t>
              </a:r>
              <a:r>
                <a:rPr lang="en-US" sz="3200" b="1" u="sng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u="sng" dirty="0" err="1" smtClean="0">
                  <a:latin typeface="NikoshBAN" pitchFamily="2" charset="0"/>
                  <a:cs typeface="NikoshBAN" pitchFamily="2" charset="0"/>
                </a:rPr>
                <a:t>পরিমান</a:t>
              </a:r>
              <a:r>
                <a:rPr lang="en-US" sz="3200" b="1" u="sng" dirty="0" smtClean="0">
                  <a:latin typeface="NikoshBAN" pitchFamily="2" charset="0"/>
                  <a:cs typeface="NikoshBAN" pitchFamily="2" charset="0"/>
                </a:rPr>
                <a:t>  ( </a:t>
              </a:r>
              <a:r>
                <a:rPr lang="en-US" sz="3200" b="1" u="sng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200" b="1" u="sng" dirty="0" smtClean="0">
                  <a:latin typeface="NikoshBAN" pitchFamily="2" charset="0"/>
                  <a:cs typeface="NikoshBAN" pitchFamily="2" charset="0"/>
                </a:rPr>
                <a:t> ) </a:t>
              </a:r>
              <a:endParaRPr lang="en-US" sz="1600" b="1" u="sng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-1882192" y="2772720"/>
              <a:ext cx="59714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err="1" smtClean="0">
                  <a:latin typeface="NikoshBAN" pitchFamily="2" charset="0"/>
                  <a:cs typeface="NikoshBAN" pitchFamily="2" charset="0"/>
                </a:rPr>
                <a:t>জিনিস</a:t>
              </a:r>
              <a:r>
                <a:rPr lang="en-US" sz="2800" b="1" u="sng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u="sng" dirty="0" err="1" smtClean="0">
                  <a:latin typeface="NikoshBAN" pitchFamily="2" charset="0"/>
                  <a:cs typeface="NikoshBAN" pitchFamily="2" charset="0"/>
                </a:rPr>
                <a:t>পত্রের</a:t>
              </a:r>
              <a:r>
                <a:rPr lang="en-US" sz="2800" b="1" u="sng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u="sng" dirty="0" err="1" smtClean="0">
                  <a:latin typeface="NikoshBAN" pitchFamily="2" charset="0"/>
                  <a:cs typeface="NikoshBAN" pitchFamily="2" charset="0"/>
                </a:rPr>
                <a:t>দাম</a:t>
              </a:r>
              <a:r>
                <a:rPr lang="en-US" sz="2800" b="1" u="sng" dirty="0" smtClean="0">
                  <a:latin typeface="NikoshBAN" pitchFamily="2" charset="0"/>
                  <a:cs typeface="NikoshBAN" pitchFamily="2" charset="0"/>
                </a:rPr>
                <a:t> ( </a:t>
              </a:r>
              <a:r>
                <a:rPr lang="en-US" sz="2800" b="1" u="sng" dirty="0" err="1" smtClean="0">
                  <a:latin typeface="NikoshBAN" pitchFamily="2" charset="0"/>
                  <a:cs typeface="NikoshBAN" pitchFamily="2" charset="0"/>
                </a:rPr>
                <a:t>টাকায়</a:t>
              </a:r>
              <a:r>
                <a:rPr lang="en-US" sz="2800" b="1" u="sng" dirty="0" smtClean="0">
                  <a:latin typeface="NikoshBAN" pitchFamily="2" charset="0"/>
                  <a:cs typeface="NikoshBAN" pitchFamily="2" charset="0"/>
                </a:rPr>
                <a:t> )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2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1461</TotalTime>
  <Words>441</Words>
  <Application>Microsoft Office PowerPoint</Application>
  <PresentationFormat>On-screen Show (4:3)</PresentationFormat>
  <Paragraphs>125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HALIM</dc:creator>
  <cp:lastModifiedBy>scs</cp:lastModifiedBy>
  <cp:revision>156</cp:revision>
  <dcterms:created xsi:type="dcterms:W3CDTF">2006-08-16T00:00:00Z</dcterms:created>
  <dcterms:modified xsi:type="dcterms:W3CDTF">2021-10-22T01:28:30Z</dcterms:modified>
</cp:coreProperties>
</file>