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87" r:id="rId3"/>
    <p:sldId id="288" r:id="rId4"/>
    <p:sldId id="261" r:id="rId5"/>
    <p:sldId id="278" r:id="rId6"/>
    <p:sldId id="289" r:id="rId7"/>
    <p:sldId id="290" r:id="rId8"/>
    <p:sldId id="291" r:id="rId9"/>
    <p:sldId id="302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83" r:id="rId19"/>
    <p:sldId id="301" r:id="rId20"/>
    <p:sldId id="282" r:id="rId21"/>
    <p:sldId id="28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17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1D33-626F-42F8-B81E-94C22F9DC014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5C48-CFE0-47DB-8C4D-D828B6DB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65C48-CFE0-47DB-8C4D-D828B6DBFF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95%E0%A7%8B%E0%A6%B2%E0%A6%95%E0%A6%BE%E0%A6%A4%E0%A6%BE" TargetMode="External"/><Relationship Id="rId5" Type="http://schemas.openxmlformats.org/officeDocument/2006/relationships/hyperlink" Target="https://bn.wikipedia.org/wiki/%E0%A6%B8%E0%A6%BF%E0%A6%B2%E0%A7%87%E0%A6%9F" TargetMode="External"/><Relationship Id="rId4" Type="http://schemas.openxmlformats.org/officeDocument/2006/relationships/hyperlink" Target="https://bn.wikipedia.org/wiki/%E0%A6%86%E0%A6%A4%E0%A6%BE%E0%A6%89%E0%A6%B2_%E0%A6%97%E0%A6%A3%E0%A6%BF_%E0%A6%93%E0%A6%B8%E0%A6%AE%E0%A6%BE%E0%A6%A8%E0%A7%8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h9qwoiUN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47800" y="236903"/>
            <a:ext cx="6072554" cy="9239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</a:rPr>
              <a:t>শুভেচ্ছা</a:t>
            </a:r>
            <a:r>
              <a:rPr lang="en-US" b="1" dirty="0">
                <a:solidFill>
                  <a:srgbClr val="002060"/>
                </a:solidFill>
              </a:rPr>
              <a:t> / </a:t>
            </a:r>
            <a:r>
              <a:rPr lang="en-US" b="1" dirty="0" err="1">
                <a:solidFill>
                  <a:srgbClr val="002060"/>
                </a:solidFill>
              </a:rPr>
              <a:t>স্বাগতম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 descr="C:\Users\lenovo\Desktop\Content pic\26 march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মুক্তিযুদ্ধের অনলাইন আর্কাইভ">
            <a:extLst>
              <a:ext uri="{FF2B5EF4-FFF2-40B4-BE49-F238E27FC236}">
                <a16:creationId xmlns:a16="http://schemas.microsoft.com/office/drawing/2014/main" xmlns="" id="{15DB2E65-9EB4-4316-BC02-1535AE7F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8954"/>
            <a:ext cx="4226214" cy="3139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মুক্তিযুদ্ধ: বাংলাদেশের ইতিহাস কুইজ - Quizards">
            <a:extLst>
              <a:ext uri="{FF2B5EF4-FFF2-40B4-BE49-F238E27FC236}">
                <a16:creationId xmlns:a16="http://schemas.microsoft.com/office/drawing/2014/main" xmlns="" id="{FBA888D1-A818-47F2-A328-8532B6D0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" y="628954"/>
            <a:ext cx="3956302" cy="3139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A14787-FD32-4D79-B39D-B3FF94579D39}"/>
              </a:ext>
            </a:extLst>
          </p:cNvPr>
          <p:cNvSpPr txBox="1"/>
          <p:nvPr/>
        </p:nvSpPr>
        <p:spPr>
          <a:xfrm>
            <a:off x="310898" y="4330874"/>
            <a:ext cx="851542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600" b="1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২৬ মার্চ</a:t>
            </a:r>
            <a:r>
              <a:rPr lang="as-IN" sz="2800" b="1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১৯৭১ </a:t>
            </a:r>
            <a:r>
              <a:rPr lang="as-IN" sz="2800" b="1" i="0" dirty="0" smtClean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 </a:t>
            </a:r>
            <a:r>
              <a:rPr lang="as-IN" sz="2800" b="1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শুরু হয় আমাদের মুক্তিযুদ্ধ। কৃষক, শ্রমিক, ছাত্র, শিক্ষক, সশস্ত্র বাহিনীর বাঙালি সদস্যসহ জাতি-ধর্ম-বর্ণ, নারী-পু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রুষ</a:t>
            </a:r>
            <a:r>
              <a:rPr lang="as-IN" sz="2800" b="1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নির্বিশেষে সকলে মুক্তিযুদ্ধে অংশগ্রহণ করে।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মুজিবনগর সরকার | Purboposhchimbd">
            <a:extLst>
              <a:ext uri="{FF2B5EF4-FFF2-40B4-BE49-F238E27FC236}">
                <a16:creationId xmlns:a16="http://schemas.microsoft.com/office/drawing/2014/main" xmlns="" id="{EDDC5ECB-696C-43E5-9411-16353B93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052907" cy="3813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C6FC18-5CC4-40DB-B612-C79FE99B73BA}"/>
              </a:ext>
            </a:extLst>
          </p:cNvPr>
          <p:cNvSpPr/>
          <p:nvPr/>
        </p:nvSpPr>
        <p:spPr>
          <a:xfrm>
            <a:off x="609600" y="5029200"/>
            <a:ext cx="787573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১৯৭১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১৭ই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শপথ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নেয়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মুজিবনগর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2" descr="একাত্তরের এই দিনে শপথ নিয়েছিল মুজিবনগর সরকার">
            <a:extLst>
              <a:ext uri="{FF2B5EF4-FFF2-40B4-BE49-F238E27FC236}">
                <a16:creationId xmlns:a16="http://schemas.microsoft.com/office/drawing/2014/main" xmlns="" id="{C92F989F-67CA-434F-9804-AB81FC01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4038600" cy="3813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ABBFF7B3-DA69-4D70-8BA8-0BA57EB8A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239838"/>
              </p:ext>
            </p:extLst>
          </p:nvPr>
        </p:nvGraphicFramePr>
        <p:xfrm>
          <a:off x="990600" y="3124200"/>
          <a:ext cx="6781800" cy="11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ackager Shell Object" showAsIcon="1" r:id="rId3" imgW="3064320" imgH="488520" progId="Package">
                  <p:embed/>
                </p:oleObj>
              </mc:Choice>
              <mc:Fallback>
                <p:oleObj name="Packager Shell Object" showAsIcon="1" r:id="rId3" imgW="3064320" imgH="48852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6781800" cy="1142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B65C3B-D720-46A1-B5F8-A729DEF0945A}"/>
              </a:ext>
            </a:extLst>
          </p:cNvPr>
          <p:cNvSpPr/>
          <p:nvPr/>
        </p:nvSpPr>
        <p:spPr>
          <a:xfrm>
            <a:off x="228600" y="754655"/>
            <a:ext cx="4953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মুক্তিযুদ্ধের স্থানীয় বাহিনী (দক্ষিন-পশ্চিম অঞ্চল) - মিঠুন সাহা –  মুক্তিযুদ্ধ ই-আর্কাইভ">
            <a:extLst>
              <a:ext uri="{FF2B5EF4-FFF2-40B4-BE49-F238E27FC236}">
                <a16:creationId xmlns:a16="http://schemas.microsoft.com/office/drawing/2014/main" xmlns="" id="{958D4166-A382-47DF-8B44-68290074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07" y="838200"/>
            <a:ext cx="4038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মুক্তিযুদ্ধকে কতটা তুলে ধরছে সংস্কৃতি? | বিশ্ব | DW | 08.12.2017">
            <a:extLst>
              <a:ext uri="{FF2B5EF4-FFF2-40B4-BE49-F238E27FC236}">
                <a16:creationId xmlns:a16="http://schemas.microsoft.com/office/drawing/2014/main" xmlns="" id="{2C72220C-7767-4F49-A1E5-A12011C4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04445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F299C7-3CE1-49C7-B61A-BD92FE523F2B}"/>
              </a:ext>
            </a:extLst>
          </p:cNvPr>
          <p:cNvSpPr txBox="1"/>
          <p:nvPr/>
        </p:nvSpPr>
        <p:spPr>
          <a:xfrm>
            <a:off x="345510" y="4343400"/>
            <a:ext cx="841749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b="1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 পরিচালনার জন্য মুজিবনগর সরকারের উদ্যোগে ১১ জুলাই ১৯৭১ সালের মুক্তিবাহিনী গঠন করা হয়।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284" y="660862"/>
            <a:ext cx="4863888" cy="8983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b="1" dirty="0" err="1"/>
              <a:t>একক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কাজ</a:t>
            </a:r>
            <a:r>
              <a:rPr lang="en-US" altLang="en-US" sz="4400" b="1" dirty="0"/>
              <a:t>--</a:t>
            </a:r>
            <a:endParaRPr lang="en-US" b="1" dirty="0"/>
          </a:p>
        </p:txBody>
      </p:sp>
      <p:sp>
        <p:nvSpPr>
          <p:cNvPr id="3" name="Rectangle 53"/>
          <p:cNvSpPr>
            <a:spLocks/>
          </p:cNvSpPr>
          <p:nvPr/>
        </p:nvSpPr>
        <p:spPr bwMode="auto">
          <a:xfrm>
            <a:off x="1825285" y="5027678"/>
            <a:ext cx="5108916" cy="69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কারা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4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748" y="1752600"/>
            <a:ext cx="3161211" cy="2951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47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মুক্তিফৌজ | 945788 | কালের কণ্ঠ | kalerkantho">
            <a:extLst>
              <a:ext uri="{FF2B5EF4-FFF2-40B4-BE49-F238E27FC236}">
                <a16:creationId xmlns:a16="http://schemas.microsoft.com/office/drawing/2014/main" xmlns="" id="{9C720091-360E-48CC-BE8C-DBBDF90E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33800" cy="2659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মুক্তিযুদ্ধে নিহত ১২ ভারতীয় সেনার পরিবারকে সম্মাননা">
            <a:extLst>
              <a:ext uri="{FF2B5EF4-FFF2-40B4-BE49-F238E27FC236}">
                <a16:creationId xmlns:a16="http://schemas.microsoft.com/office/drawing/2014/main" xmlns="" id="{5DF2F504-BA81-40F9-AC4B-0233722C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767034" cy="2659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572A07-517A-45A6-8E1F-0687EB17DA78}"/>
              </a:ext>
            </a:extLst>
          </p:cNvPr>
          <p:cNvSpPr txBox="1"/>
          <p:nvPr/>
        </p:nvSpPr>
        <p:spPr>
          <a:xfrm>
            <a:off x="533400" y="3505200"/>
            <a:ext cx="8110434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১৯৭১ সালের ১২ই এপ্রিল কর্নেল </a:t>
            </a:r>
            <a:r>
              <a:rPr lang="as-IN" sz="200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4" tooltip="আতাউল গণি ওসমানী"/>
              </a:rPr>
              <a:t>আতাউল গণি ওসমানী</a:t>
            </a:r>
            <a:r>
              <a:rPr lang="as-IN" sz="200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তেলিয়াপাড়া ( </a:t>
            </a:r>
            <a:r>
              <a:rPr lang="as-IN" sz="200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5" tooltip="সিলেট"/>
              </a:rPr>
              <a:t>সিলেট</a:t>
            </a:r>
            <a:r>
              <a:rPr lang="as-IN" sz="200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) হেডকোয়ার্টারে সশস্ত্র বাহিনীর দায়িত্ব গ্রহণ করেন। ১৯৭১ সালের ১২ই এপ্রিল ওসমানীকে সশস্ত্র বাহিনীর সর্বাধিনায়ক নিয়োগ করা হয়। ১১-১২ই জুলাই এর মধ্যে বাংলাদেশ মুক্তি বাহিনীকে সংঘটিত করবার গুরুতর পদক্ষেপ নেয়া হয়। </a:t>
            </a:r>
            <a:r>
              <a:rPr lang="as-IN" sz="200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6" tooltip="কোলকাতা"/>
              </a:rPr>
              <a:t>কোলকাতাতে</a:t>
            </a:r>
            <a:r>
              <a:rPr lang="as-IN" sz="200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সেক্টর কমান্ডারদের একটি সভায় যুদ্ধের কৌশল , বিদ্যমান সমস্যা এবং ভবিষ্যৎ প্রতিরোধ পরিকল্পনার ওপর আলোকপাত করে </a:t>
            </a:r>
            <a:r>
              <a:rPr lang="as-IN" sz="2800" i="0" u="sng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as-IN" sz="200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সিদ্ধান্ত নেয়া হয়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95" y="838200"/>
            <a:ext cx="7391399" cy="5714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582661" y="152400"/>
            <a:ext cx="392126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মুক্তিযুদ্ধের১১টি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8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C01499-5860-413E-8580-70E18BEA5D60}"/>
              </a:ext>
            </a:extLst>
          </p:cNvPr>
          <p:cNvSpPr/>
          <p:nvPr/>
        </p:nvSpPr>
        <p:spPr>
          <a:xfrm>
            <a:off x="228600" y="4572000"/>
            <a:ext cx="86452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রণাঙ্গনে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সাব-সেক্টরের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পাশাপাশি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ব্রিগের্ড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বিভাগ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ছিলেন“জেড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”,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কে.এম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শফিউল্লাহ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ছিলেন“এস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র্স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”,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খালেদ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মোশাররফ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কে-ফোর্স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” এ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অধিনায়ক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FAF5B5-CB12-42BD-9CE7-E65952FAEE97}"/>
              </a:ext>
            </a:extLst>
          </p:cNvPr>
          <p:cNvSpPr/>
          <p:nvPr/>
        </p:nvSpPr>
        <p:spPr>
          <a:xfrm>
            <a:off x="2487303" y="152400"/>
            <a:ext cx="3581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B4C7382-DA6A-46CF-99D8-C84DAE43ECF9}"/>
              </a:ext>
            </a:extLst>
          </p:cNvPr>
          <p:cNvGrpSpPr/>
          <p:nvPr/>
        </p:nvGrpSpPr>
        <p:grpSpPr>
          <a:xfrm>
            <a:off x="228600" y="990600"/>
            <a:ext cx="2667000" cy="3168287"/>
            <a:chOff x="609600" y="944054"/>
            <a:chExt cx="3103419" cy="3995833"/>
          </a:xfrm>
        </p:grpSpPr>
        <p:pic>
          <p:nvPicPr>
            <p:cNvPr id="5" name="Picture 2" descr="বাংলাদেশের মুক্তিযুদ্ধে জেড ফোর্স | পাঠাগার">
              <a:extLst>
                <a:ext uri="{FF2B5EF4-FFF2-40B4-BE49-F238E27FC236}">
                  <a16:creationId xmlns:a16="http://schemas.microsoft.com/office/drawing/2014/main" xmlns="" id="{9F612596-C1D0-4C9F-82D7-CEBA4BD51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44054"/>
              <a:ext cx="3089565" cy="39932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93A8F34-E066-4DEE-B3AC-BF3793D6B38E}"/>
                </a:ext>
              </a:extLst>
            </p:cNvPr>
            <p:cNvSpPr txBox="1"/>
            <p:nvPr/>
          </p:nvSpPr>
          <p:spPr>
            <a:xfrm>
              <a:off x="609600" y="4503291"/>
              <a:ext cx="3103419" cy="43659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1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1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জিয়াউর</a:t>
              </a:r>
              <a:r>
                <a:rPr lang="en-US" sz="1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রহমান</a:t>
              </a:r>
              <a:endParaRPr lang="en-US" sz="16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07FE0C-EB31-4C78-BBEF-02E50A1C6A88}"/>
              </a:ext>
            </a:extLst>
          </p:cNvPr>
          <p:cNvGrpSpPr/>
          <p:nvPr/>
        </p:nvGrpSpPr>
        <p:grpSpPr>
          <a:xfrm>
            <a:off x="3200400" y="990600"/>
            <a:ext cx="2743200" cy="3193541"/>
            <a:chOff x="4475019" y="879645"/>
            <a:chExt cx="3297382" cy="4032988"/>
          </a:xfrm>
        </p:grpSpPr>
        <p:pic>
          <p:nvPicPr>
            <p:cNvPr id="8" name="Picture 10" descr="K M Shafiullah">
              <a:extLst>
                <a:ext uri="{FF2B5EF4-FFF2-40B4-BE49-F238E27FC236}">
                  <a16:creationId xmlns:a16="http://schemas.microsoft.com/office/drawing/2014/main" xmlns="" id="{C04CCA2B-9DD1-42FA-9A6D-0FE6ED745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19" y="879645"/>
              <a:ext cx="3297382" cy="40162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8FCAB5-4290-4669-955F-A92526E2D8B3}"/>
                </a:ext>
              </a:extLst>
            </p:cNvPr>
            <p:cNvSpPr txBox="1"/>
            <p:nvPr/>
          </p:nvSpPr>
          <p:spPr>
            <a:xfrm>
              <a:off x="4475019" y="4485569"/>
              <a:ext cx="3297382" cy="42706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16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কে.এম</a:t>
              </a:r>
              <a:r>
                <a:rPr lang="en-US" sz="16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শফিউল্লাহ</a:t>
              </a:r>
              <a:endParaRPr lang="en-US" sz="1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434D51-8842-46D0-BF20-EB8546350106}"/>
              </a:ext>
            </a:extLst>
          </p:cNvPr>
          <p:cNvGrpSpPr/>
          <p:nvPr/>
        </p:nvGrpSpPr>
        <p:grpSpPr>
          <a:xfrm>
            <a:off x="6248400" y="990600"/>
            <a:ext cx="2625436" cy="3183829"/>
            <a:chOff x="8354290" y="861476"/>
            <a:chExt cx="3144984" cy="40255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B40CCCF-62B4-471E-B3F0-92B802DAC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291" y="861476"/>
              <a:ext cx="3144983" cy="402557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898652-AE17-4328-9FA4-E3A029AE1A09}"/>
                </a:ext>
              </a:extLst>
            </p:cNvPr>
            <p:cNvSpPr txBox="1"/>
            <p:nvPr/>
          </p:nvSpPr>
          <p:spPr>
            <a:xfrm>
              <a:off x="8354290" y="4463532"/>
              <a:ext cx="3144984" cy="418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16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খালেদ</a:t>
              </a:r>
              <a:r>
                <a:rPr lang="en-US" sz="16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6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মোশাররফ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0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8975"/>
            <a:ext cx="6781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দু’টি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শাখায়ঃ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, ২।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05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4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400" b="1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সৈনিক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উচ্চপদস্থ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কর্মকর্তা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প্রাপ্ত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নৌ-বাহিনী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বিমান,পুলিশ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মুক্তিফৌজ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তোলো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649" y="2590800"/>
            <a:ext cx="8305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বাহিনীঃ-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ছাত্র</a:t>
            </a:r>
            <a:r>
              <a:rPr lang="en-US" sz="20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যুবক,শ্রমিক,কৃষকও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পর্যায়ের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মুক্তিযোদ্ধা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বলাহত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গণবাহিনী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B0E885-CE84-4BD2-9C8A-4D1A81704B63}"/>
              </a:ext>
            </a:extLst>
          </p:cNvPr>
          <p:cNvSpPr/>
          <p:nvPr/>
        </p:nvSpPr>
        <p:spPr>
          <a:xfrm>
            <a:off x="342898" y="3657600"/>
            <a:ext cx="829744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dirty="0" err="1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2000" b="1" dirty="0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 smtClean="0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এলাকার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বাইরে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পর্যায়ে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টাঙ্গাইলে-</a:t>
            </a:r>
            <a:r>
              <a:rPr lang="en-US" sz="2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কাদেরিয়া</a:t>
            </a:r>
            <a:r>
              <a:rPr lang="en-US" sz="2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হেমায়েত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ভালুকা,ময়মনসিংহে-আফসার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বাহিনী,সিরাজগঞ্জে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লতিফ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0DCD8F-5E45-4C77-873F-DB78921E572C}"/>
              </a:ext>
            </a:extLst>
          </p:cNvPr>
          <p:cNvSpPr/>
          <p:nvPr/>
        </p:nvSpPr>
        <p:spPr>
          <a:xfrm>
            <a:off x="304799" y="5257800"/>
            <a:ext cx="83736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বা‘ক্র্যাক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প্লাটুন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যাদের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স্থাপনায়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গ্রেনেট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বোমা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পথে“অপারেশন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জ্যাকপট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নৌযানে,যুদ্ধ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জাহাজে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4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1" y="457200"/>
            <a:ext cx="4724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জোড়ায়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95" y="5638800"/>
            <a:ext cx="868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33333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 কিভাবে সংগঠিত হয়েছিল?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PMHS\Desktop\133720305_289771189250171_23410688081468112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2" y="1676400"/>
            <a:ext cx="4724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4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94" y="990600"/>
            <a:ext cx="4941277" cy="9905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789" y="2192854"/>
            <a:ext cx="4953000" cy="3191555"/>
          </a:xfrm>
          <a:prstGeom prst="roundRect">
            <a:avLst>
              <a:gd name="adj" fmla="val 179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লতিফুল কবির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শ্যামপুর আলীম মাদ্রাসা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সিরাজগঞ্জ সদর, সিরাজগঞ্জ</a:t>
            </a:r>
            <a:endParaRPr lang="bn-BD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7636" y="990600"/>
            <a:ext cx="3295356" cy="4393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57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2" y="128642"/>
            <a:ext cx="237217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মূল্যায়ণ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1D7EA-DA4C-4ECF-BDA9-2F6A9BA34BCD}"/>
              </a:ext>
            </a:extLst>
          </p:cNvPr>
          <p:cNvSpPr/>
          <p:nvPr/>
        </p:nvSpPr>
        <p:spPr>
          <a:xfrm>
            <a:off x="250372" y="864579"/>
            <a:ext cx="6988628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সর্বাধিক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নায়ক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09BDAE-AF51-4690-92A8-4176868EA36E}"/>
              </a:ext>
            </a:extLst>
          </p:cNvPr>
          <p:cNvSpPr/>
          <p:nvPr/>
        </p:nvSpPr>
        <p:spPr>
          <a:xfrm>
            <a:off x="4818745" y="148687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কর্নেল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এম.এ.জি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ওসমানী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870536-34D4-4506-B997-9934D024A40C}"/>
              </a:ext>
            </a:extLst>
          </p:cNvPr>
          <p:cNvSpPr/>
          <p:nvPr/>
        </p:nvSpPr>
        <p:spPr>
          <a:xfrm>
            <a:off x="560162" y="215459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খালেদ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মোশাররফ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7AB608-5427-4A6E-832B-831EF3114AC8}"/>
              </a:ext>
            </a:extLst>
          </p:cNvPr>
          <p:cNvSpPr/>
          <p:nvPr/>
        </p:nvSpPr>
        <p:spPr>
          <a:xfrm>
            <a:off x="4804229" y="2154536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ক্যাপ্টেন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এ.কে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খন্দকার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CBEC65-4869-4FBE-9FE6-C0352E7D74AA}"/>
              </a:ext>
            </a:extLst>
          </p:cNvPr>
          <p:cNvSpPr/>
          <p:nvPr/>
        </p:nvSpPr>
        <p:spPr>
          <a:xfrm>
            <a:off x="228600" y="2715138"/>
            <a:ext cx="76327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মুজিবনগর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35BAC0-DB74-4E2A-9928-D87B25C03A1D}"/>
              </a:ext>
            </a:extLst>
          </p:cNvPr>
          <p:cNvSpPr/>
          <p:nvPr/>
        </p:nvSpPr>
        <p:spPr>
          <a:xfrm>
            <a:off x="560162" y="350162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১০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-১৯৭১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09FCF3-14FC-4C9D-9BE2-EB69A0014085}"/>
              </a:ext>
            </a:extLst>
          </p:cNvPr>
          <p:cNvSpPr/>
          <p:nvPr/>
        </p:nvSpPr>
        <p:spPr>
          <a:xfrm>
            <a:off x="4869544" y="3497093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১১ এপ্রিল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-১৯৭১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C4A52C-2E33-429F-9504-D53BB258B41E}"/>
              </a:ext>
            </a:extLst>
          </p:cNvPr>
          <p:cNvSpPr/>
          <p:nvPr/>
        </p:nvSpPr>
        <p:spPr>
          <a:xfrm>
            <a:off x="534086" y="4036186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১২ এপ্রিল-১৯৭১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825761-6343-40E9-9177-B6027E05CB67}"/>
              </a:ext>
            </a:extLst>
          </p:cNvPr>
          <p:cNvSpPr/>
          <p:nvPr/>
        </p:nvSpPr>
        <p:spPr>
          <a:xfrm>
            <a:off x="4855030" y="4063151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১৩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-১৯৭১ 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FEC124-24D2-406E-BAE2-8472AE4D6FCC}"/>
              </a:ext>
            </a:extLst>
          </p:cNvPr>
          <p:cNvSpPr/>
          <p:nvPr/>
        </p:nvSpPr>
        <p:spPr>
          <a:xfrm>
            <a:off x="194582" y="4635500"/>
            <a:ext cx="7280728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কমান্ডো,সমুদ্র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উপকূলীয়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01B81-6296-4E1D-A445-387EE54D9505}"/>
              </a:ext>
            </a:extLst>
          </p:cNvPr>
          <p:cNvSpPr/>
          <p:nvPr/>
        </p:nvSpPr>
        <p:spPr>
          <a:xfrm>
            <a:off x="512537" y="5405268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১০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44CBCC-62CA-4D2A-84FF-636A717F22AB}"/>
              </a:ext>
            </a:extLst>
          </p:cNvPr>
          <p:cNvSpPr/>
          <p:nvPr/>
        </p:nvSpPr>
        <p:spPr>
          <a:xfrm>
            <a:off x="4820484" y="5405268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৯নং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2FC78D-BA88-4E1C-8C5E-934D0EDBB279}"/>
              </a:ext>
            </a:extLst>
          </p:cNvPr>
          <p:cNvSpPr/>
          <p:nvPr/>
        </p:nvSpPr>
        <p:spPr>
          <a:xfrm>
            <a:off x="451305" y="6014868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BFAAE8D-8499-4093-9E4A-2A1B2AEFA8DE}"/>
              </a:ext>
            </a:extLst>
          </p:cNvPr>
          <p:cNvSpPr/>
          <p:nvPr/>
        </p:nvSpPr>
        <p:spPr>
          <a:xfrm>
            <a:off x="4792825" y="597966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D2AE9C-3A76-4CBE-82DD-8E115E0CA557}"/>
              </a:ext>
            </a:extLst>
          </p:cNvPr>
          <p:cNvSpPr/>
          <p:nvPr/>
        </p:nvSpPr>
        <p:spPr>
          <a:xfrm>
            <a:off x="3834946" y="313307"/>
            <a:ext cx="1575255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688393-BA77-4C9B-A350-06E6F9E44F1A}"/>
              </a:ext>
            </a:extLst>
          </p:cNvPr>
          <p:cNvSpPr/>
          <p:nvPr/>
        </p:nvSpPr>
        <p:spPr>
          <a:xfrm>
            <a:off x="5920636" y="313307"/>
            <a:ext cx="287383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585399-4919-4C86-BA22-02B7F5893293}"/>
              </a:ext>
            </a:extLst>
          </p:cNvPr>
          <p:cNvSpPr/>
          <p:nvPr/>
        </p:nvSpPr>
        <p:spPr>
          <a:xfrm>
            <a:off x="560161" y="1573964"/>
            <a:ext cx="372410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259" y="457200"/>
            <a:ext cx="464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বাড়ির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5105400"/>
            <a:ext cx="8610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8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2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2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C:\Users\lenovo\Desktop\house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07" y="1752600"/>
            <a:ext cx="65532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633" y="146621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খোদা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হাফেজ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এই পতাকা | কচি কাঁচার আসর | The Daily Ittefaq">
            <a:extLst>
              <a:ext uri="{FF2B5EF4-FFF2-40B4-BE49-F238E27FC236}">
                <a16:creationId xmlns:a16="http://schemas.microsoft.com/office/drawing/2014/main" xmlns="" id="{1A536515-31C9-46A6-A392-C2D5C23D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3" y="2590800"/>
            <a:ext cx="2209800" cy="20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753812"/>
            <a:ext cx="4544223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209800"/>
            <a:ext cx="5029200" cy="3324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/>
              <a:t>বাংলাদেশ</a:t>
            </a:r>
            <a:r>
              <a:rPr lang="en-US" b="1" dirty="0"/>
              <a:t> ও </a:t>
            </a:r>
            <a:r>
              <a:rPr lang="en-US" b="1" dirty="0" err="1" smtClean="0"/>
              <a:t>বিশ্বপরিচয়</a:t>
            </a:r>
            <a:endParaRPr lang="en-US" sz="3200" b="1" dirty="0" smtClean="0"/>
          </a:p>
          <a:p>
            <a:r>
              <a:rPr lang="en-US" sz="3200" b="1" dirty="0" err="1" smtClean="0"/>
              <a:t>অষ্টম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শ্রেণি</a:t>
            </a:r>
            <a:endParaRPr lang="en-US" sz="3200" b="1" dirty="0" smtClean="0"/>
          </a:p>
          <a:p>
            <a:r>
              <a:rPr lang="en-US" sz="3200" b="1" dirty="0" err="1" smtClean="0"/>
              <a:t>অধ্যায়-দ্বিতীয়</a:t>
            </a:r>
            <a:endParaRPr lang="en-US" sz="3200" b="1" dirty="0" smtClean="0"/>
          </a:p>
        </p:txBody>
      </p:sp>
      <p:pic>
        <p:nvPicPr>
          <p:cNvPr id="5" name="Picture 2" descr="C:\Users\PMHS\Desktop\sdfajk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510" y="1981200"/>
            <a:ext cx="3080390" cy="401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9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7800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568" y="221672"/>
            <a:ext cx="48895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/>
              <a:t>নিচের</a:t>
            </a:r>
            <a:r>
              <a:rPr lang="en-US" sz="3600" b="1" dirty="0"/>
              <a:t> </a:t>
            </a:r>
            <a:r>
              <a:rPr lang="en-US" sz="3600" b="1" dirty="0" err="1"/>
              <a:t>ছবিগুলি</a:t>
            </a:r>
            <a:r>
              <a:rPr lang="en-US" sz="3600" b="1" dirty="0"/>
              <a:t> </a:t>
            </a:r>
            <a:r>
              <a:rPr lang="en-US" altLang="en-US" sz="3600" b="1" dirty="0" err="1" smtClean="0"/>
              <a:t>দেখি</a:t>
            </a:r>
            <a:r>
              <a:rPr lang="en-US" altLang="en-US" sz="3600" b="1" dirty="0" smtClean="0"/>
              <a:t>-</a:t>
            </a:r>
            <a:endParaRPr lang="en-US" sz="3600" b="1" dirty="0"/>
          </a:p>
        </p:txBody>
      </p:sp>
      <p:pic>
        <p:nvPicPr>
          <p:cNvPr id="1026" name="Picture 2" descr="C:\Users\lenovo\Desktop\Content pic\mu88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" y="1143000"/>
            <a:ext cx="3913332" cy="2362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Content pic\mu22222222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1"/>
            <a:ext cx="4038600" cy="2362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Content pic\mu333333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" y="3842266"/>
            <a:ext cx="3913332" cy="2482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Content pic\juddo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42266"/>
            <a:ext cx="4038600" cy="2482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06220" y="685800"/>
            <a:ext cx="6305877" cy="1933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000" b="1" dirty="0" err="1"/>
              <a:t>উপরের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ছবিতে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কি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দেখলাম</a:t>
            </a:r>
            <a:r>
              <a:rPr lang="en-US" altLang="en-US" sz="4000" b="1" dirty="0"/>
              <a:t>?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268826" y="3276600"/>
            <a:ext cx="6780663" cy="187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 err="1"/>
              <a:t>সম্ভাব্য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উত্তর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-</a:t>
            </a:r>
            <a:endParaRPr lang="en-US" sz="36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44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বাংলাদেশর</a:t>
            </a:r>
            <a:r>
              <a:rPr lang="en-US" sz="4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44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5549" y="228600"/>
            <a:ext cx="4989099" cy="8081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b="1" dirty="0" err="1"/>
              <a:t>আজকের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পাঠ</a:t>
            </a:r>
            <a:r>
              <a:rPr lang="en-US" altLang="en-US" sz="4400" b="1" dirty="0"/>
              <a:t> --</a:t>
            </a:r>
            <a:endParaRPr lang="en-US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542E37-D5BD-48D5-8FF5-57154988A0E6}"/>
              </a:ext>
            </a:extLst>
          </p:cNvPr>
          <p:cNvSpPr/>
          <p:nvPr/>
        </p:nvSpPr>
        <p:spPr>
          <a:xfrm>
            <a:off x="1904998" y="1219200"/>
            <a:ext cx="541019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বাংলাদেশর</a:t>
            </a:r>
            <a:r>
              <a:rPr lang="en-US" sz="40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5" name="Picture 3" descr="C:\Users\lenovo\Desktop\Content pic\mu000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0559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0610" y="593483"/>
            <a:ext cx="329137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023672"/>
            <a:ext cx="693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----</a:t>
            </a:r>
          </a:p>
          <a:p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মুক্তিযু্দ্ধের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36291" y="333394"/>
            <a:ext cx="4708240" cy="8389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b="1" dirty="0" err="1"/>
              <a:t>কিছু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ছবি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দেখি</a:t>
            </a:r>
            <a:r>
              <a:rPr lang="en-US" altLang="en-US" sz="4400" b="1" dirty="0"/>
              <a:t>--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E1E52BC8-5F99-4BB2-96FF-474A1886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>
            <a:off x="4572000" y="1423792"/>
            <a:ext cx="4233736" cy="3605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" y="1423793"/>
            <a:ext cx="3883959" cy="3605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131556" y="5410200"/>
            <a:ext cx="6553200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ঐতিহাসিক ভাষণ</a:t>
            </a:r>
          </a:p>
        </p:txBody>
      </p:sp>
    </p:spTree>
    <p:extLst>
      <p:ext uri="{BB962C8B-B14F-4D97-AF65-F5344CB8AC3E}">
        <p14:creationId xmlns:p14="http://schemas.microsoft.com/office/powerpoint/2010/main" val="9135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3276600"/>
            <a:ext cx="2743200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/>
              <a:t>২৫ মার্চ </a:t>
            </a:r>
            <a:r>
              <a:rPr lang="as-IN" sz="2000" b="1" dirty="0" smtClean="0"/>
              <a:t>১৯৭১ </a:t>
            </a:r>
            <a:r>
              <a:rPr lang="as-IN" sz="2000" b="1" dirty="0"/>
              <a:t>সালের </a:t>
            </a:r>
            <a:r>
              <a:rPr lang="as-IN" sz="2000" b="1" dirty="0" smtClean="0"/>
              <a:t> রাতে পাক-হানাদার </a:t>
            </a:r>
            <a:r>
              <a:rPr lang="as-IN" sz="2000" b="1" dirty="0"/>
              <a:t>বাহিনী 'অপারেশন সার্চ লাইট'-এর নামে </a:t>
            </a:r>
            <a:r>
              <a:rPr lang="as-IN" sz="2000" b="1" dirty="0" smtClean="0"/>
              <a:t>নিরস্ত্র</a:t>
            </a:r>
            <a:r>
              <a:rPr lang="en-US" sz="2000" b="1" dirty="0" smtClean="0"/>
              <a:t>,</a:t>
            </a:r>
            <a:r>
              <a:rPr lang="as-IN" sz="2000" b="1" dirty="0" smtClean="0"/>
              <a:t>ঘুমন্ত</a:t>
            </a:r>
            <a:r>
              <a:rPr lang="en-US" sz="2000" b="1" dirty="0" smtClean="0"/>
              <a:t> </a:t>
            </a:r>
            <a:r>
              <a:rPr lang="as-IN" sz="2000" b="1" dirty="0" smtClean="0"/>
              <a:t>বাঙালির </a:t>
            </a:r>
            <a:r>
              <a:rPr lang="as-IN" sz="2000" b="1" dirty="0"/>
              <a:t>উপর নির্বিচারে চালায় বিশ্ব ইতিহাসের নৃশংসতম গণহত্যা।</a:t>
            </a:r>
            <a:endParaRPr lang="en-US" sz="2000" b="1" dirty="0"/>
          </a:p>
        </p:txBody>
      </p:sp>
      <p:pic>
        <p:nvPicPr>
          <p:cNvPr id="4098" name="Picture 2" descr="C:\Users\lenovo\Desktop\25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63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25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41110"/>
            <a:ext cx="2590800" cy="3147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25 3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1109"/>
            <a:ext cx="2971800" cy="3147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754</TotalTime>
  <Words>466</Words>
  <Application>Microsoft Office PowerPoint</Application>
  <PresentationFormat>On-screen Show (4:3)</PresentationFormat>
  <Paragraphs>73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Kalpurush</vt:lpstr>
      <vt:lpstr>Narkisim</vt:lpstr>
      <vt:lpstr>NikoshBAN</vt:lpstr>
      <vt:lpstr>SutonnyMJ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</dc:creator>
  <cp:lastModifiedBy>Microsoft account</cp:lastModifiedBy>
  <cp:revision>250</cp:revision>
  <dcterms:created xsi:type="dcterms:W3CDTF">2006-08-16T00:00:00Z</dcterms:created>
  <dcterms:modified xsi:type="dcterms:W3CDTF">2021-10-24T17:06:28Z</dcterms:modified>
</cp:coreProperties>
</file>