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66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7" r:id="rId13"/>
    <p:sldId id="268" r:id="rId14"/>
    <p:sldId id="270" r:id="rId15"/>
    <p:sldId id="269" r:id="rId16"/>
    <p:sldId id="264" r:id="rId17"/>
    <p:sldId id="271" r:id="rId18"/>
    <p:sldId id="275" r:id="rId19"/>
    <p:sldId id="273" r:id="rId20"/>
  </p:sldIdLst>
  <p:sldSz cx="13787438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zxlQiofD/oehXJBO02/WeQ==" hashData="g1rK+LwuB1iVKDthF3hlLtvhUSPXyvtHOBgNRT5+JmrjkydzUSsRh0qKF7fuHKMERztk/ni4JM1MOPaEXzFNd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08080"/>
    <a:srgbClr val="EFD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3430" y="1237197"/>
            <a:ext cx="10340579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3430" y="3970580"/>
            <a:ext cx="10340579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4CB5-B7CA-4658-B73F-D3F7426ACE38}" type="datetimeFigureOut">
              <a:rPr lang="en-GB" smtClean="0"/>
              <a:t>24/10/2021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CC35-89BE-4CEE-BF03-89AA2AEFB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577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4CB5-B7CA-4658-B73F-D3F7426ACE38}" type="datetimeFigureOut">
              <a:rPr lang="en-GB" smtClean="0"/>
              <a:t>24/10/2021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CC35-89BE-4CEE-BF03-89AA2AEFB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51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6635" y="402483"/>
            <a:ext cx="2972916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7886" y="402483"/>
            <a:ext cx="8746406" cy="6406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4CB5-B7CA-4658-B73F-D3F7426ACE38}" type="datetimeFigureOut">
              <a:rPr lang="en-GB" smtClean="0"/>
              <a:t>24/10/2021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CC35-89BE-4CEE-BF03-89AA2AEFB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49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4CB5-B7CA-4658-B73F-D3F7426ACE38}" type="datetimeFigureOut">
              <a:rPr lang="en-GB" smtClean="0"/>
              <a:t>24/10/2021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CC35-89BE-4CEE-BF03-89AA2AEFB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90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706" y="1884670"/>
            <a:ext cx="11891665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0706" y="5059034"/>
            <a:ext cx="11891665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4CB5-B7CA-4658-B73F-D3F7426ACE38}" type="datetimeFigureOut">
              <a:rPr lang="en-GB" smtClean="0"/>
              <a:t>24/10/2021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CC35-89BE-4CEE-BF03-89AA2AEFB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88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886" y="2012414"/>
            <a:ext cx="585966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9891" y="2012414"/>
            <a:ext cx="585966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4CB5-B7CA-4658-B73F-D3F7426ACE38}" type="datetimeFigureOut">
              <a:rPr lang="en-GB" smtClean="0"/>
              <a:t>24/10/2021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CC35-89BE-4CEE-BF03-89AA2AEFB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27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682" y="402483"/>
            <a:ext cx="11891665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9683" y="1853171"/>
            <a:ext cx="5832732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9683" y="2761381"/>
            <a:ext cx="5832732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79890" y="1853171"/>
            <a:ext cx="586145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79890" y="2761381"/>
            <a:ext cx="5861457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4CB5-B7CA-4658-B73F-D3F7426ACE38}" type="datetimeFigureOut">
              <a:rPr lang="en-GB" smtClean="0"/>
              <a:t>24/10/2021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CC35-89BE-4CEE-BF03-89AA2AEFB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67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4CB5-B7CA-4658-B73F-D3F7426ACE38}" type="datetimeFigureOut">
              <a:rPr lang="en-GB" smtClean="0"/>
              <a:t>24/10/2021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CC35-89BE-4CEE-BF03-89AA2AEFB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378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4CB5-B7CA-4658-B73F-D3F7426ACE38}" type="datetimeFigureOut">
              <a:rPr lang="en-GB" smtClean="0"/>
              <a:t>24/10/2021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CC35-89BE-4CEE-BF03-89AA2AEFB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16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683" y="503978"/>
            <a:ext cx="444680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1457" y="1088454"/>
            <a:ext cx="697989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9683" y="2267902"/>
            <a:ext cx="444680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4CB5-B7CA-4658-B73F-D3F7426ACE38}" type="datetimeFigureOut">
              <a:rPr lang="en-GB" smtClean="0"/>
              <a:t>24/10/2021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CC35-89BE-4CEE-BF03-89AA2AEFB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366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683" y="503978"/>
            <a:ext cx="444680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61457" y="1088454"/>
            <a:ext cx="697989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9683" y="2267902"/>
            <a:ext cx="444680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B4CB5-B7CA-4658-B73F-D3F7426ACE38}" type="datetimeFigureOut">
              <a:rPr lang="en-GB" smtClean="0"/>
              <a:t>24/10/2021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CC35-89BE-4CEE-BF03-89AA2AEFB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73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7887" y="402483"/>
            <a:ext cx="11891665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7887" y="2012414"/>
            <a:ext cx="11891665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7886" y="7006699"/>
            <a:ext cx="310217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B4CB5-B7CA-4658-B73F-D3F7426ACE38}" type="datetimeFigureOut">
              <a:rPr lang="en-GB" smtClean="0"/>
              <a:t>24/10/2021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67089" y="7006699"/>
            <a:ext cx="465326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37378" y="7006699"/>
            <a:ext cx="310217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6CC35-89BE-4CEE-BF03-89AA2AEFB2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61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808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E74EAD-A5EE-42C7-9290-598ADD734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38" y="299684"/>
            <a:ext cx="4391891" cy="68718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2F079C-79C9-4180-9D2A-E5D0048D8431}"/>
              </a:ext>
            </a:extLst>
          </p:cNvPr>
          <p:cNvSpPr/>
          <p:nvPr/>
        </p:nvSpPr>
        <p:spPr>
          <a:xfrm>
            <a:off x="2361959" y="4340290"/>
            <a:ext cx="2133600" cy="2064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Up Arrow 4">
            <a:extLst>
              <a:ext uri="{FF2B5EF4-FFF2-40B4-BE49-F238E27FC236}">
                <a16:creationId xmlns:a16="http://schemas.microsoft.com/office/drawing/2014/main" id="{4557E060-C51C-4CB5-AB9D-14A06E220433}"/>
              </a:ext>
            </a:extLst>
          </p:cNvPr>
          <p:cNvSpPr/>
          <p:nvPr/>
        </p:nvSpPr>
        <p:spPr>
          <a:xfrm>
            <a:off x="361225" y="758588"/>
            <a:ext cx="2881746" cy="2770909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9B79D5-40B2-4896-B379-A5964998E647}"/>
              </a:ext>
            </a:extLst>
          </p:cNvPr>
          <p:cNvSpPr/>
          <p:nvPr/>
        </p:nvSpPr>
        <p:spPr>
          <a:xfrm>
            <a:off x="5106865" y="2535388"/>
            <a:ext cx="7992030" cy="18871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তরল ও বায়বীয় পদার্থের মধ্য দিয়ে তাপ পরিচলন প্রক্রিয়ায় সঞ্চালিত হয় ।  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5A1D4D-372F-4FC2-A08A-DD4465C8AE0D}"/>
              </a:ext>
            </a:extLst>
          </p:cNvPr>
          <p:cNvSpPr/>
          <p:nvPr/>
        </p:nvSpPr>
        <p:spPr>
          <a:xfrm>
            <a:off x="5106865" y="512624"/>
            <a:ext cx="7992030" cy="18871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 পদার্থের মধ্য দিয়ে তাপ পরিবহন প্রক্রিয়ায় সঞ্চালিত হয় । 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261F3B-36AB-4330-A024-7118629576F8}"/>
              </a:ext>
            </a:extLst>
          </p:cNvPr>
          <p:cNvSpPr/>
          <p:nvPr/>
        </p:nvSpPr>
        <p:spPr>
          <a:xfrm>
            <a:off x="5122638" y="4599715"/>
            <a:ext cx="7992030" cy="22529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 বিকিরণ প্রক্রিয়ায় তাপ কঠিন, তরল এবং বায়বীয় মাধ্যম ছাড়া সঞ্চালিত হয় ।    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Diagonal Stripe 12">
            <a:extLst>
              <a:ext uri="{FF2B5EF4-FFF2-40B4-BE49-F238E27FC236}">
                <a16:creationId xmlns:a16="http://schemas.microsoft.com/office/drawing/2014/main" id="{8A2A54EE-8360-4A64-B201-319B33BB9594}"/>
              </a:ext>
            </a:extLst>
          </p:cNvPr>
          <p:cNvSpPr/>
          <p:nvPr/>
        </p:nvSpPr>
        <p:spPr>
          <a:xfrm rot="522222">
            <a:off x="2531412" y="2854270"/>
            <a:ext cx="787791" cy="663312"/>
          </a:xfrm>
          <a:prstGeom prst="diagStrip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451945-AB97-4272-B3E7-0EB96A4323D9}"/>
              </a:ext>
            </a:extLst>
          </p:cNvPr>
          <p:cNvSpPr/>
          <p:nvPr/>
        </p:nvSpPr>
        <p:spPr>
          <a:xfrm>
            <a:off x="730747" y="3478982"/>
            <a:ext cx="618979" cy="219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65DA94-BB13-4807-B2B9-0E5C81CE8734}"/>
              </a:ext>
            </a:extLst>
          </p:cNvPr>
          <p:cNvSpPr/>
          <p:nvPr/>
        </p:nvSpPr>
        <p:spPr>
          <a:xfrm>
            <a:off x="2485760" y="5850660"/>
            <a:ext cx="608360" cy="267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5BCA22-C8FF-497E-8696-AD6B74715DA7}"/>
              </a:ext>
            </a:extLst>
          </p:cNvPr>
          <p:cNvSpPr/>
          <p:nvPr/>
        </p:nvSpPr>
        <p:spPr>
          <a:xfrm>
            <a:off x="688543" y="498569"/>
            <a:ext cx="1519311" cy="287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92F49C-6E96-46F7-BA7B-8C376A882075}"/>
              </a:ext>
            </a:extLst>
          </p:cNvPr>
          <p:cNvSpPr/>
          <p:nvPr/>
        </p:nvSpPr>
        <p:spPr>
          <a:xfrm>
            <a:off x="688543" y="6272691"/>
            <a:ext cx="1562580" cy="579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5EEBEA-F879-45E6-9377-E80F6C1E85CE}"/>
              </a:ext>
            </a:extLst>
          </p:cNvPr>
          <p:cNvSpPr/>
          <p:nvPr/>
        </p:nvSpPr>
        <p:spPr>
          <a:xfrm>
            <a:off x="361225" y="1730829"/>
            <a:ext cx="242913" cy="804559"/>
          </a:xfrm>
          <a:prstGeom prst="rect">
            <a:avLst/>
          </a:prstGeom>
          <a:solidFill>
            <a:srgbClr val="E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2C8EA93-5384-4631-A74C-9DB22C328059}"/>
              </a:ext>
            </a:extLst>
          </p:cNvPr>
          <p:cNvCxnSpPr>
            <a:cxnSpLocks/>
          </p:cNvCxnSpPr>
          <p:nvPr/>
        </p:nvCxnSpPr>
        <p:spPr>
          <a:xfrm>
            <a:off x="587809" y="1730829"/>
            <a:ext cx="0" cy="804559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01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5DC3A5-1C9C-46B4-9D0C-FDF021F6F616}"/>
              </a:ext>
            </a:extLst>
          </p:cNvPr>
          <p:cNvSpPr/>
          <p:nvPr/>
        </p:nvSpPr>
        <p:spPr>
          <a:xfrm>
            <a:off x="1784309" y="1153797"/>
            <a:ext cx="10218820" cy="1327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 তাপমাত্রার স্থান থেকে নিম্ন তাপমাত্রার স্থানে তাপের প্রবাহই হলো তাপ সঞ্চালন।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 তিন উপায়ে সঞ্চালিত হয়। যথাঃ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A8D5EF-B213-4DC8-8197-E89E6648EF22}"/>
              </a:ext>
            </a:extLst>
          </p:cNvPr>
          <p:cNvSpPr/>
          <p:nvPr/>
        </p:nvSpPr>
        <p:spPr>
          <a:xfrm>
            <a:off x="3721628" y="3143274"/>
            <a:ext cx="5716732" cy="80356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endParaRPr lang="en-GB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AC9D3C-9865-4BD7-B583-C17B786D4E2B}"/>
              </a:ext>
            </a:extLst>
          </p:cNvPr>
          <p:cNvSpPr/>
          <p:nvPr/>
        </p:nvSpPr>
        <p:spPr>
          <a:xfrm>
            <a:off x="3749763" y="5401564"/>
            <a:ext cx="5716732" cy="80356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বিকিরণ</a:t>
            </a:r>
            <a:endParaRPr lang="en-GB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B01D36-FA96-4B84-AD83-0AE4550BED28}"/>
              </a:ext>
            </a:extLst>
          </p:cNvPr>
          <p:cNvSpPr/>
          <p:nvPr/>
        </p:nvSpPr>
        <p:spPr>
          <a:xfrm>
            <a:off x="3735688" y="4277976"/>
            <a:ext cx="5716732" cy="803564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পরিচলন </a:t>
            </a:r>
            <a:endParaRPr lang="en-GB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16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C6A847B-C0D5-49D5-B104-809FCF35C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110" y="4404545"/>
            <a:ext cx="2900464" cy="24998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AA4CE5-5916-483F-B8A3-82F5741E7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3124" y="4404544"/>
            <a:ext cx="2886076" cy="24998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316CE1-B64D-44FD-AA7D-62E1B6CD9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1097" y="4423108"/>
            <a:ext cx="2900464" cy="24812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58682D7-7202-4591-9276-E2AE8327A6FF}"/>
              </a:ext>
            </a:extLst>
          </p:cNvPr>
          <p:cNvSpPr/>
          <p:nvPr/>
        </p:nvSpPr>
        <p:spPr>
          <a:xfrm>
            <a:off x="3091097" y="1000542"/>
            <a:ext cx="2900464" cy="8358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endParaRPr lang="en-GB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4FAE8B-0BFE-4415-A51E-A7187533D37C}"/>
              </a:ext>
            </a:extLst>
          </p:cNvPr>
          <p:cNvSpPr/>
          <p:nvPr/>
        </p:nvSpPr>
        <p:spPr>
          <a:xfrm>
            <a:off x="9063124" y="1000542"/>
            <a:ext cx="2886076" cy="8035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বিকিরণ</a:t>
            </a:r>
            <a:endParaRPr lang="en-GB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D28D71-D974-4CE9-9DE0-346BAEB2C645}"/>
              </a:ext>
            </a:extLst>
          </p:cNvPr>
          <p:cNvSpPr/>
          <p:nvPr/>
        </p:nvSpPr>
        <p:spPr>
          <a:xfrm>
            <a:off x="6079960" y="1000542"/>
            <a:ext cx="2897614" cy="8035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পরিচলন </a:t>
            </a:r>
            <a:endParaRPr lang="en-GB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FE5D8C-4F21-48AF-AC18-D5418E678EDA}"/>
              </a:ext>
            </a:extLst>
          </p:cNvPr>
          <p:cNvSpPr txBox="1"/>
          <p:nvPr/>
        </p:nvSpPr>
        <p:spPr>
          <a:xfrm>
            <a:off x="2772705" y="292656"/>
            <a:ext cx="9176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তাপ সঞ্চালনের পদ্ধতির নামগুলোর উপর ক্লিক করি।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CCC279-0A3E-42B2-BADF-EC87C56B44A4}"/>
              </a:ext>
            </a:extLst>
          </p:cNvPr>
          <p:cNvSpPr/>
          <p:nvPr/>
        </p:nvSpPr>
        <p:spPr>
          <a:xfrm>
            <a:off x="479065" y="301732"/>
            <a:ext cx="1965961" cy="16916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127000" dist="889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45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 4.9811E-6 L 0.0015 0.00146 C 0.00231 -0.00567 0.00323 -0.01218 0.00438 -0.01743 C 0.00484 -0.02058 0.00576 -0.02373 0.00622 -0.02709 C 0.00726 -0.03276 0.00703 -0.03738 0.00829 -0.04284 C 0.00875 -0.04557 0.00979 -0.04725 0.01025 -0.04956 C 0.01106 -0.05271 0.01163 -0.05586 0.01232 -0.05859 C 0.01301 -0.06069 0.01382 -0.06321 0.0144 -0.06531 C 0.01486 -0.06783 0.01497 -0.06993 0.01543 -0.07266 C 0.01601 -0.0756 0.01681 -0.07854 0.01739 -0.08148 C 0.0182 -0.08589 0.01843 -0.09114 0.01946 -0.09492 C 0.02004 -0.09807 0.02073 -0.10143 0.02153 -0.10395 C 0.0228 -0.10857 0.02476 -0.11277 0.02556 -0.1176 C 0.02833 -0.13692 0.02372 -0.1071 0.03063 -0.13818 C 0.03167 -0.14343 0.03293 -0.14994 0.03443 -0.15414 C 0.03604 -0.15834 0.03823 -0.16107 0.03961 -0.16548 C 0.04076 -0.16863 0.04145 -0.17178 0.04261 -0.1743 C 0.0479 -0.1869 0.04422 -0.16863 0.05101 -0.19047 C 0.05493 -0.2037 0.0509 -0.19194 0.05608 -0.20202 C 0.06137 -0.21231 0.05919 -0.21231 0.06609 -0.21987 C 0.06759 -0.22176 0.06909 -0.22281 0.07035 -0.22449 C 0.07151 -0.22638 0.0722 -0.22953 0.07335 -0.23163 C 0.07623 -0.23604 0.07818 -0.23625 0.08141 -0.23814 C 0.08256 -0.23982 0.08325 -0.2415 0.08429 -0.24255 C 0.08693 -0.24549 0.09615 -0.25137 0.09879 -0.25179 C 0.10409 -0.25305 0.10962 -0.25473 0.11491 -0.25641 L 0.12723 -0.26082 C 0.12919 -0.26145 0.13115 -0.2625 0.13322 -0.26313 C 0.13794 -0.2646 0.14243 -0.2667 0.1475 -0.26796 L 0.15867 -0.27006 C 0.17099 -0.27888 0.15855 -0.2709 0.17087 -0.27678 C 0.17191 -0.2772 0.17271 -0.27846 0.17387 -0.27888 C 0.17525 -0.28014 0.17663 -0.28035 0.1779 -0.28182 C 0.18584 -0.28665 0.18365 -0.28728 0.19298 -0.29022 C 0.19862 -0.29253 0.20426 -0.29295 0.20956 -0.29526 C 0.21301 -0.29673 0.21612 -0.29925 0.21946 -0.29925 L 0.25723 -0.30198 L 0.28659 -0.3066 C 0.29246 -0.30723 0.29822 -0.30744 0.30375 -0.3087 C 0.34151 -0.31605 0.27116 -0.30471 0.31491 -0.31332 C 0.32079 -0.31437 0.32712 -0.31521 0.33322 -0.31542 L 0.41578 -0.31752 C 0.41704 -0.31878 0.41843 -0.3192 0.41981 -0.32025 C 0.42177 -0.3213 0.42384 -0.32319 0.42579 -0.32445 C 0.42683 -0.32529 0.42787 -0.32634 0.42902 -0.32676 C 0.43052 -0.32739 0.43236 -0.32739 0.43385 -0.32886 C 0.43455 -0.32907 0.43385 -0.33054 0.43385 -0.33033 L 0.43385 -0.33054 " pathEditMode="relative" rAng="0" ptsTypes="AAAAAAAAAAAAAAAAAAAAAAAAAAAAAAAAAAAAAAAAAAAAAA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23" y="-164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8 4.9601E-6 L -0.00598 0.00021 C -0.00644 -0.00525 -0.00667 -0.01008 -0.00714 -0.01491 C -0.00944 -0.04011 -0.00667 0.00042 -0.00909 -0.02982 C -0.00955 -0.03507 -0.00955 -0.04053 -0.01001 -0.04578 C -0.01047 -0.04998 -0.01209 -0.05334 -0.01301 -0.05733 C -0.01404 -0.06132 -0.01496 -0.06594 -0.016 -0.07035 C -0.01658 -0.07707 -0.01738 -0.08841 -0.01888 -0.09492 C -0.0198 -0.09828 -0.02153 -0.10122 -0.02279 -0.10458 C -0.02314 -0.1071 -0.02314 -0.11025 -0.02383 -0.11277 C -0.02636 -0.12558 -0.02475 -0.11319 -0.02763 -0.12411 C -0.02855 -0.12726 -0.0289 -0.13062 -0.02959 -0.13377 C -0.03028 -0.13608 -0.03108 -0.13818 -0.03155 -0.14049 C -0.03235 -0.14343 -0.03293 -0.14679 -0.03362 -0.14994 C -0.03385 -0.15162 -0.03431 -0.1533 -0.03454 -0.15498 C -0.03477 -0.15708 -0.03511 -0.15939 -0.03558 -0.16128 C -0.03604 -0.16317 -0.04007 -0.17241 -0.0403 -0.17304 C -0.04099 -0.17619 -0.04179 -0.17934 -0.04225 -0.1827 C -0.04271 -0.1848 -0.04271 -0.18711 -0.04329 -0.18921 C -0.04444 -0.19362 -0.04628 -0.19761 -0.0472 -0.20202 C -0.04962 -0.21378 -0.04801 -0.20916 -0.05123 -0.21693 C -0.05342 -0.22827 -0.05054 -0.21399 -0.05411 -0.22806 C -0.05607 -0.23583 -0.05377 -0.23079 -0.05699 -0.23961 C -0.05699 -0.2394 -0.06194 -0.25179 -0.06298 -0.25431 L -0.06494 -0.25935 C -0.06563 -0.26103 -0.06586 -0.26292 -0.06678 -0.26397 C -0.08129 -0.27993 -0.06609 -0.26376 -0.07657 -0.27384 C -0.08186 -0.27909 -0.07703 -0.27573 -0.08255 -0.27867 C -0.08347 -0.27993 -0.08439 -0.2814 -0.08543 -0.28182 C -0.08969 -0.28518 -0.08831 -0.28203 -0.09211 -0.28539 C -0.09338 -0.28602 -0.09407 -0.2877 -0.09522 -0.28833 C -0.09706 -0.29001 -0.09902 -0.29064 -0.10121 -0.2919 C -0.10213 -0.29232 -0.10305 -0.29316 -0.10397 -0.29358 C -0.1065 -0.29442 -0.10927 -0.29526 -0.11191 -0.29673 C -0.11376 -0.29778 -0.11606 -0.29799 -0.11767 -0.29988 C -0.11871 -0.30093 -0.1194 -0.30261 -0.12055 -0.30345 C -0.12274 -0.30429 -0.12515 -0.30429 -0.12746 -0.30471 C -0.1346 -0.3087 -0.12573 -0.30387 -0.13437 -0.30807 C -0.13529 -0.30849 -0.13621 -0.30933 -0.13724 -0.30975 C -0.14081 -0.31059 -0.1445 -0.31059 -0.14807 -0.31122 C -0.16016 -0.31815 -0.14519 -0.31017 -0.17835 -0.31458 C -0.18445 -0.31542 -0.18837 -0.31794 -0.19401 -0.32088 L -0.197 -0.32256 C -0.19792 -0.32298 -0.19885 -0.32403 -0.19988 -0.32424 C -0.20115 -0.32487 -0.20253 -0.3255 -0.2038 -0.32592 C -0.20978 -0.32907 -0.20886 -0.32949 -0.21462 -0.33075 C -0.21531 -0.33075 -0.216 -0.33075 -0.21635 -0.33075 L -0.21635 -0.33054 " pathEditMode="relative" rAng="0" ptsTypes="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24" y="-165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9 -0.00042 L 0.00749 0.00021 C 0.00599 -0.00567 0.00449 -0.0105 0.00323 -0.01533 C 0.00265 -0.01785 0.00242 -0.02058 0.00242 -0.0231 C 0.00173 -0.02982 0.00127 -0.04263 0.00012 -0.04956 C -0.00023 -0.05334 -0.00126 -0.05712 -0.00184 -0.06111 C -0.00218 -0.06342 -0.00241 -0.06594 -0.00276 -0.06846 C -0.00322 -0.07224 -0.00437 -0.07602 -0.00472 -0.08001 C -0.00495 -0.08316 -0.00506 -0.08652 -0.00575 -0.08946 C -0.00621 -0.09198 -0.00737 -0.09408 -0.0076 -0.09702 C -0.01013 -0.10962 -0.00737 -0.09933 -0.00978 -0.11004 C -0.01024 -0.11298 -0.01128 -0.11529 -0.01174 -0.11781 C -0.0122 -0.12012 -0.0122 -0.12285 -0.01278 -0.12537 C -0.01381 -0.13041 -0.01531 -0.13545 -0.01681 -0.14028 C -0.01738 -0.14301 -0.01784 -0.14553 -0.01865 -0.14784 C -0.02003 -0.15183 -0.02199 -0.15792 -0.02372 -0.16107 C -0.02556 -0.16527 -0.02959 -0.17283 -0.02959 -0.17262 C -0.02993 -0.17451 -0.03005 -0.17682 -0.03074 -0.17808 C -0.03074 -0.17787 -0.03753 -0.19152 -0.03868 -0.19362 C -0.0396 -0.1953 -0.04087 -0.19698 -0.04168 -0.19908 C -0.04237 -0.20118 -0.04283 -0.20328 -0.04375 -0.20475 C -0.04536 -0.20769 -0.04893 -0.21042 -0.05077 -0.21231 C -0.05169 -0.21357 -0.05262 -0.21504 -0.05365 -0.21588 C -0.05457 -0.21693 -0.05572 -0.21693 -0.05665 -0.21777 C -0.05768 -0.21882 -0.0586 -0.22071 -0.05952 -0.22197 C -0.06079 -0.22281 -0.06574 -0.22533 -0.06655 -0.22554 C -0.07023 -0.22638 -0.07392 -0.2268 -0.0776 -0.22743 C -0.08693 -0.2331 -0.07265 -0.22386 -0.08462 -0.23499 C -0.08578 -0.23625 -0.08739 -0.23625 -0.08865 -0.23688 C -0.09004 -0.23835 -0.09119 -0.23961 -0.0928 -0.24087 C -0.09959 -0.24549 -0.09418 -0.23982 -0.09959 -0.24444 C -0.10086 -0.24549 -0.10236 -0.24717 -0.10362 -0.24843 C -0.10547 -0.24969 -0.10892 -0.25137 -0.11065 -0.252 C -0.11226 -0.25263 -0.11387 -0.25305 -0.11548 -0.25389 C -0.1179 -0.25494 -0.12159 -0.2583 -0.12354 -0.25977 C -0.1255 -0.26103 -0.12757 -0.26208 -0.12953 -0.26355 C -0.13114 -0.2646 -0.13275 -0.26607 -0.13448 -0.26733 C -0.13701 -0.2688 -0.13989 -0.26943 -0.14243 -0.2709 C -0.1468 -0.27363 -0.14438 -0.27237 -0.14945 -0.27468 C -0.1506 -0.27594 -0.15129 -0.27762 -0.15244 -0.27846 C -0.16073 -0.28644 -0.1544 -0.27951 -0.1605 -0.28413 C -0.16177 -0.28518 -0.16315 -0.28686 -0.16442 -0.28812 C -0.16557 -0.28875 -0.16638 -0.28896 -0.16741 -0.29001 C -0.16856 -0.29064 -0.16937 -0.29253 -0.17052 -0.29337 C -0.17179 -0.29463 -0.17616 -0.29694 -0.17754 -0.29757 C -0.18261 -0.30408 -0.17823 -0.29925 -0.18549 -0.30324 C -0.18745 -0.30429 -0.1894 -0.30576 -0.19148 -0.30702 L -0.20034 -0.31248 C -0.20149 -0.31311 -0.2023 -0.31395 -0.20334 -0.31458 L -0.20737 -0.31647 C -0.20852 -0.31773 -0.20955 -0.31878 -0.21036 -0.32004 L -0.21715 -0.33306 L -0.21715 -0.33285 L -0.21715 -0.33306 " pathEditMode="relative" rAng="0" ptsTypes="AAAAAAAAAAAAAAAAAAAAAAAAAAAAAAAAAAAAAAAAAAAAAAAAAAAAAA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8" y="-16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637BFD-A050-4493-A211-7F732CE54CDA}"/>
              </a:ext>
            </a:extLst>
          </p:cNvPr>
          <p:cNvSpPr txBox="1"/>
          <p:nvPr/>
        </p:nvSpPr>
        <p:spPr>
          <a:xfrm>
            <a:off x="3440343" y="5302082"/>
            <a:ext cx="1466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8A92A8-4D0C-4FC3-A125-EB054725A866}"/>
              </a:ext>
            </a:extLst>
          </p:cNvPr>
          <p:cNvSpPr txBox="1"/>
          <p:nvPr/>
        </p:nvSpPr>
        <p:spPr>
          <a:xfrm>
            <a:off x="8433256" y="5302082"/>
            <a:ext cx="2082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6BF7E5-DD78-465F-9A5C-0B09B72C518C}"/>
              </a:ext>
            </a:extLst>
          </p:cNvPr>
          <p:cNvSpPr txBox="1"/>
          <p:nvPr/>
        </p:nvSpPr>
        <p:spPr>
          <a:xfrm>
            <a:off x="4525824" y="278237"/>
            <a:ext cx="6321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495026-52DE-4515-BECF-9EF75B1C060D}"/>
              </a:ext>
            </a:extLst>
          </p:cNvPr>
          <p:cNvSpPr txBox="1"/>
          <p:nvPr/>
        </p:nvSpPr>
        <p:spPr>
          <a:xfrm>
            <a:off x="1289197" y="358718"/>
            <a:ext cx="11209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সূর্য, চাঁদ, তারা ইত্যাদি থেকে আমরা কোন ধরনের শক্তি পায়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069FD8-90E4-417A-9EF5-456BC681BB6D}"/>
              </a:ext>
            </a:extLst>
          </p:cNvPr>
          <p:cNvSpPr txBox="1"/>
          <p:nvPr/>
        </p:nvSpPr>
        <p:spPr>
          <a:xfrm>
            <a:off x="4912432" y="6277627"/>
            <a:ext cx="3525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4D9885-0DD8-49C5-B31C-49056DA33A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051" y="1066604"/>
            <a:ext cx="5082705" cy="4254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75EDAC-5A22-432F-86D7-F9801852F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556" y="1066604"/>
            <a:ext cx="5451769" cy="4254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957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D4BC8D62-3792-4146-964C-3303FD0FD2F9}"/>
              </a:ext>
            </a:extLst>
          </p:cNvPr>
          <p:cNvSpPr/>
          <p:nvPr/>
        </p:nvSpPr>
        <p:spPr>
          <a:xfrm>
            <a:off x="510408" y="451067"/>
            <a:ext cx="1965961" cy="16916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127000" dist="889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E6DCA3-AFF0-4599-8438-1CF61A369F4C}"/>
              </a:ext>
            </a:extLst>
          </p:cNvPr>
          <p:cNvSpPr txBox="1"/>
          <p:nvPr/>
        </p:nvSpPr>
        <p:spPr>
          <a:xfrm>
            <a:off x="2781894" y="5990015"/>
            <a:ext cx="105399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দল-১</a:t>
            </a:r>
            <a:r>
              <a:rPr lang="en-US" sz="3600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ও ৩</a:t>
            </a:r>
            <a:r>
              <a:rPr lang="bn-BD" sz="3600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dirty="0" err="1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3600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-১</a:t>
            </a:r>
            <a:r>
              <a:rPr lang="en-US" sz="3600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bn-BD" sz="3600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তাপ ও আলো সঞ্চালনের পদ্ধতিগুলোর নাম </a:t>
            </a:r>
            <a:r>
              <a:rPr lang="en-US" sz="3600" dirty="0" err="1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BD" sz="3600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দল-</a:t>
            </a:r>
            <a:r>
              <a:rPr lang="en-US" sz="3600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২ ও ৪</a:t>
            </a:r>
            <a:r>
              <a:rPr lang="bn-BD" sz="3600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dirty="0" err="1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3600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-২</a:t>
            </a:r>
            <a:r>
              <a:rPr lang="en-US" sz="3600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bn-BD" sz="3600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তাপ ও আলো সঞ্চালনের পদ্ধতিগুলোর নাম </a:t>
            </a:r>
            <a:r>
              <a:rPr lang="en-US" sz="3600" dirty="0" err="1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BD" sz="3600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7C0971-1028-4528-A835-B547F9DC4B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199" y="451067"/>
            <a:ext cx="9569167" cy="55375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0098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7D9313-2E32-41A2-9ECF-ACA10E05EE30}"/>
              </a:ext>
            </a:extLst>
          </p:cNvPr>
          <p:cNvSpPr txBox="1"/>
          <p:nvPr/>
        </p:nvSpPr>
        <p:spPr>
          <a:xfrm>
            <a:off x="4898132" y="158399"/>
            <a:ext cx="4553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5D9E8A-6FD8-4EED-A251-B988F1B14BA1}"/>
              </a:ext>
            </a:extLst>
          </p:cNvPr>
          <p:cNvSpPr txBox="1"/>
          <p:nvPr/>
        </p:nvSpPr>
        <p:spPr>
          <a:xfrm>
            <a:off x="2971928" y="701533"/>
            <a:ext cx="8568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</a:t>
            </a:r>
            <a:r>
              <a:rPr lang="bn-BD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৩০-৩১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পৃষ্ঠা মনোযোগ সহকারে পড়।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50C625-F17C-4BBB-B485-55F094E1CC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2280" r="3791" b="3169"/>
          <a:stretch/>
        </p:blipFill>
        <p:spPr>
          <a:xfrm>
            <a:off x="7224803" y="1409419"/>
            <a:ext cx="4717211" cy="57688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526D9F-DBC7-4106-B559-21ABCBB109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7" t="1349" r="3376" b="3083"/>
          <a:stretch/>
        </p:blipFill>
        <p:spPr>
          <a:xfrm>
            <a:off x="2507995" y="1409419"/>
            <a:ext cx="4717209" cy="57688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498C98D-FAB6-4D92-A1B2-95C9A415C50E}"/>
              </a:ext>
            </a:extLst>
          </p:cNvPr>
          <p:cNvSpPr/>
          <p:nvPr/>
        </p:nvSpPr>
        <p:spPr>
          <a:xfrm>
            <a:off x="2539527" y="6589986"/>
            <a:ext cx="329798" cy="4256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95DF0F-6DFD-4335-89CE-C55FF416C3E3}"/>
              </a:ext>
            </a:extLst>
          </p:cNvPr>
          <p:cNvSpPr/>
          <p:nvPr/>
        </p:nvSpPr>
        <p:spPr>
          <a:xfrm>
            <a:off x="11540743" y="6645307"/>
            <a:ext cx="329798" cy="4256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34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D4BC8D62-3792-4146-964C-3303FD0FD2F9}"/>
              </a:ext>
            </a:extLst>
          </p:cNvPr>
          <p:cNvSpPr/>
          <p:nvPr/>
        </p:nvSpPr>
        <p:spPr>
          <a:xfrm>
            <a:off x="479065" y="301732"/>
            <a:ext cx="1965961" cy="16916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127000" dist="889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204611-DAED-41A4-8164-1D3341683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026" y="1993372"/>
            <a:ext cx="9810301" cy="50538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66DC8D-9AB2-4EC3-B060-31BBBAA12502}"/>
              </a:ext>
            </a:extLst>
          </p:cNvPr>
          <p:cNvSpPr txBox="1"/>
          <p:nvPr/>
        </p:nvSpPr>
        <p:spPr>
          <a:xfrm>
            <a:off x="2316240" y="570769"/>
            <a:ext cx="11471198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১. নিচেরর ছবিতে কোথায় এবং কীভাবে তাপ সঞ্চালিত হচ্ছে তা খুঁজে বের করি।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10C57B-2919-449E-845E-D16A3FE38A3C}"/>
              </a:ext>
            </a:extLst>
          </p:cNvPr>
          <p:cNvSpPr txBox="1"/>
          <p:nvPr/>
        </p:nvSpPr>
        <p:spPr>
          <a:xfrm>
            <a:off x="2778176" y="1176373"/>
            <a:ext cx="9144000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২. সহপাঠীদের সাথে আলোচনা করে কাজটি সম্পন্ন করি।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510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D4BC8D62-3792-4146-964C-3303FD0FD2F9}"/>
              </a:ext>
            </a:extLst>
          </p:cNvPr>
          <p:cNvSpPr/>
          <p:nvPr/>
        </p:nvSpPr>
        <p:spPr>
          <a:xfrm>
            <a:off x="610782" y="311046"/>
            <a:ext cx="1965961" cy="169164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innerShdw blurRad="127000" dist="889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C60BBFD-D4C7-4A31-B6DA-53F2552470B7}"/>
              </a:ext>
            </a:extLst>
          </p:cNvPr>
          <p:cNvSpPr txBox="1">
            <a:spLocks/>
          </p:cNvSpPr>
          <p:nvPr/>
        </p:nvSpPr>
        <p:spPr>
          <a:xfrm>
            <a:off x="3200877" y="1033334"/>
            <a:ext cx="8936182" cy="8589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শূন্যস্থান পূরণ করিঃ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203B63E-241D-4A6B-8E3E-163B60FF04D3}"/>
              </a:ext>
            </a:extLst>
          </p:cNvPr>
          <p:cNvSpPr/>
          <p:nvPr/>
        </p:nvSpPr>
        <p:spPr>
          <a:xfrm>
            <a:off x="3216643" y="2015896"/>
            <a:ext cx="8936182" cy="50707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সঞ্চালনের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___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_______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_____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______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সঞ্চালিত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IN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______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_______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সঞ্চালিত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842674A-42A0-4B80-A8E0-1A22C97B9C09}"/>
              </a:ext>
            </a:extLst>
          </p:cNvPr>
          <p:cNvSpPr/>
          <p:nvPr/>
        </p:nvSpPr>
        <p:spPr>
          <a:xfrm>
            <a:off x="8578139" y="2351811"/>
            <a:ext cx="2011680" cy="576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মাধ্যমের</a:t>
            </a:r>
            <a:endParaRPr lang="en-GB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225643-9F8B-483A-9579-AD0DE9BB8F92}"/>
              </a:ext>
            </a:extLst>
          </p:cNvPr>
          <p:cNvSpPr/>
          <p:nvPr/>
        </p:nvSpPr>
        <p:spPr>
          <a:xfrm>
            <a:off x="7684734" y="4142460"/>
            <a:ext cx="2011680" cy="576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endParaRPr lang="en-GB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D6B15A9-AEC0-47CD-AE4E-BB323C50C568}"/>
              </a:ext>
            </a:extLst>
          </p:cNvPr>
          <p:cNvSpPr/>
          <p:nvPr/>
        </p:nvSpPr>
        <p:spPr>
          <a:xfrm>
            <a:off x="4955602" y="5914989"/>
            <a:ext cx="2011680" cy="576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বিকিরণ</a:t>
            </a:r>
            <a:endParaRPr lang="en-GB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52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960" y="684343"/>
            <a:ext cx="2788920" cy="18715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200" y="1620099"/>
            <a:ext cx="6272010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CECF30-96A9-4A5C-8744-43B76A8BA6A2}"/>
              </a:ext>
            </a:extLst>
          </p:cNvPr>
          <p:cNvSpPr/>
          <p:nvPr/>
        </p:nvSpPr>
        <p:spPr>
          <a:xfrm>
            <a:off x="2301766" y="3235005"/>
            <a:ext cx="11114690" cy="2866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১.তাপ সঞ্চালনের তিনটি প্রক্রিয়া কী কী? কীভাবে আলো সঞ্চালিত হয়?</a:t>
            </a:r>
          </a:p>
          <a:p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যখন পাতিলে ভাত রান্না করা হয় তখন তাপ কীভাবে সঞ্চালিত হয়?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5822AE-A6AD-4E00-9CFB-326D941CEFC7}"/>
              </a:ext>
            </a:extLst>
          </p:cNvPr>
          <p:cNvSpPr txBox="1"/>
          <p:nvPr/>
        </p:nvSpPr>
        <p:spPr>
          <a:xfrm>
            <a:off x="370982" y="3247431"/>
            <a:ext cx="6272010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05013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8961" y="1088981"/>
            <a:ext cx="6036412" cy="46499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2B0BFA-A6C9-4EAB-A52E-14A64D5BB564}"/>
              </a:ext>
            </a:extLst>
          </p:cNvPr>
          <p:cNvSpPr txBox="1"/>
          <p:nvPr/>
        </p:nvSpPr>
        <p:spPr>
          <a:xfrm>
            <a:off x="950668" y="978344"/>
            <a:ext cx="6359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21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B89F77-181A-4949-9EC6-45CFC37FB839}"/>
              </a:ext>
            </a:extLst>
          </p:cNvPr>
          <p:cNvSpPr txBox="1"/>
          <p:nvPr/>
        </p:nvSpPr>
        <p:spPr>
          <a:xfrm>
            <a:off x="1067089" y="764583"/>
            <a:ext cx="63598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5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5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240" y="2041855"/>
            <a:ext cx="7105153" cy="547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37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6BDC9C1-B6CC-4F11-BC3D-2A53819F355E}"/>
              </a:ext>
            </a:extLst>
          </p:cNvPr>
          <p:cNvSpPr/>
          <p:nvPr/>
        </p:nvSpPr>
        <p:spPr>
          <a:xfrm>
            <a:off x="6128084" y="428501"/>
            <a:ext cx="16754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788CCC-61FD-466E-BA00-62F4929A305C}"/>
              </a:ext>
            </a:extLst>
          </p:cNvPr>
          <p:cNvCxnSpPr>
            <a:cxnSpLocks/>
          </p:cNvCxnSpPr>
          <p:nvPr/>
        </p:nvCxnSpPr>
        <p:spPr>
          <a:xfrm flipV="1">
            <a:off x="1170874" y="3956922"/>
            <a:ext cx="11859326" cy="43485"/>
          </a:xfrm>
          <a:prstGeom prst="line">
            <a:avLst/>
          </a:prstGeom>
          <a:noFill/>
          <a:ln w="9525" cap="flat" cmpd="sng">
            <a:solidFill>
              <a:srgbClr val="7F7F7F">
                <a:alpha val="100000"/>
              </a:srgbClr>
            </a:solidFill>
            <a:prstDash val="solid"/>
            <a:round/>
          </a:ln>
        </p:spPr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084" y="3896309"/>
            <a:ext cx="2890837" cy="341889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F111E26-89DD-4CC5-B196-180EEEB8A7B8}"/>
              </a:ext>
            </a:extLst>
          </p:cNvPr>
          <p:cNvSpPr txBox="1"/>
          <p:nvPr/>
        </p:nvSpPr>
        <p:spPr>
          <a:xfrm>
            <a:off x="8320045" y="4057901"/>
            <a:ext cx="660065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৫ম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পদার্থ ও শক্তি</a:t>
            </a:r>
            <a:endParaRPr lang="bn-BD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GB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মিনিট</a:t>
            </a:r>
          </a:p>
          <a:p>
            <a:pPr algn="just"/>
            <a:endParaRPr lang="bn-IN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412458-E21B-4F02-86A6-3F126DAC0FAA}"/>
              </a:ext>
            </a:extLst>
          </p:cNvPr>
          <p:cNvSpPr txBox="1"/>
          <p:nvPr/>
        </p:nvSpPr>
        <p:spPr>
          <a:xfrm>
            <a:off x="1170874" y="3743294"/>
            <a:ext cx="687883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লক্ষ্মী নারায়ন পাশী </a:t>
            </a:r>
          </a:p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বাঘাছড়া সরকারি প্রাথমিক বিদ্যালয়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কমলগঞ্জ, মৌলভিবাজার 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Gmail: </a:t>
            </a:r>
            <a:r>
              <a:rPr lang="en-US" sz="28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laxminarayanpashi191@gmail.com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8407" y="1413217"/>
            <a:ext cx="2594479" cy="2483092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876BC8-5C87-475A-B5B1-CAD035C4F7DE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2348" y="1446885"/>
            <a:ext cx="2594479" cy="2463402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53906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54B768C-E4C6-4DC4-AF31-81796793F096}"/>
              </a:ext>
            </a:extLst>
          </p:cNvPr>
          <p:cNvSpPr/>
          <p:nvPr/>
        </p:nvSpPr>
        <p:spPr>
          <a:xfrm>
            <a:off x="2321718" y="220717"/>
            <a:ext cx="9144001" cy="872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ছবিটিতে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  যাচ্ছে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F18A4F-C88F-42DD-BEB5-95FE5E1A502E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044" y="1965861"/>
            <a:ext cx="4932000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EE329E-AC5A-4C9E-ABC5-63A9D90191F3}"/>
              </a:ext>
            </a:extLst>
          </p:cNvPr>
          <p:cNvSpPr/>
          <p:nvPr/>
        </p:nvSpPr>
        <p:spPr>
          <a:xfrm>
            <a:off x="4279030" y="5565111"/>
            <a:ext cx="5716732" cy="803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bn-BD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 শক্তি ও আলোক শক্তি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57FC722-2094-4236-982E-77401D4E7DEB}"/>
              </a:ext>
            </a:extLst>
          </p:cNvPr>
          <p:cNvGrpSpPr>
            <a:grpSpLocks/>
          </p:cNvGrpSpPr>
          <p:nvPr/>
        </p:nvGrpSpPr>
        <p:grpSpPr>
          <a:xfrm>
            <a:off x="7339088" y="1938515"/>
            <a:ext cx="4932000" cy="3600000"/>
            <a:chOff x="6289262" y="1316182"/>
            <a:chExt cx="4960628" cy="378992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5FB097C-78B1-4CA4-ADA4-E14889A7C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89262" y="1316182"/>
              <a:ext cx="4960628" cy="37899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EE597C6-A212-4EEB-8B4B-7EAB0473DABE}"/>
                </a:ext>
              </a:extLst>
            </p:cNvPr>
            <p:cNvSpPr/>
            <p:nvPr/>
          </p:nvSpPr>
          <p:spPr>
            <a:xfrm>
              <a:off x="8064080" y="1648094"/>
              <a:ext cx="764839" cy="1587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44418088-338E-49D9-B448-2779F0126782}"/>
              </a:ext>
            </a:extLst>
          </p:cNvPr>
          <p:cNvSpPr/>
          <p:nvPr/>
        </p:nvSpPr>
        <p:spPr>
          <a:xfrm>
            <a:off x="2466097" y="754582"/>
            <a:ext cx="9144000" cy="872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জ্বলন্ত মোমবাতি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DA0FE5-4184-4D4A-B0F6-588973FFB399}"/>
              </a:ext>
            </a:extLst>
          </p:cNvPr>
          <p:cNvSpPr/>
          <p:nvPr/>
        </p:nvSpPr>
        <p:spPr>
          <a:xfrm>
            <a:off x="1934515" y="6368675"/>
            <a:ext cx="10207165" cy="872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জ্বলন্ত মোমবাতি ইত্যাদি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বিভিন্ন উপায়ে এক স্থান থেকে অন্য স্থানে সঞ্চালিত হয়।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30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12" grpId="0"/>
      <p:bldP spid="12" grpId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A12B2763-07FE-4F4E-B022-97AC66B2E5FA}"/>
              </a:ext>
            </a:extLst>
          </p:cNvPr>
          <p:cNvSpPr/>
          <p:nvPr/>
        </p:nvSpPr>
        <p:spPr>
          <a:xfrm flipH="1">
            <a:off x="3457633" y="-1408780"/>
            <a:ext cx="9342461" cy="7568700"/>
          </a:xfrm>
          <a:prstGeom prst="triangle">
            <a:avLst>
              <a:gd name="adj" fmla="val 2468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alpha val="0"/>
                </a:schemeClr>
              </a:gs>
              <a:gs pos="48000">
                <a:schemeClr val="accent4">
                  <a:lumMod val="60000"/>
                  <a:lumOff val="40000"/>
                  <a:alpha val="62000"/>
                </a:schemeClr>
              </a:gs>
              <a:gs pos="100000">
                <a:srgbClr val="FFC000"/>
              </a:gs>
            </a:gsLst>
            <a:lin ang="162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245B7EC-1F92-4AC2-A0A3-B16FCE8B45E5}"/>
              </a:ext>
            </a:extLst>
          </p:cNvPr>
          <p:cNvSpPr/>
          <p:nvPr/>
        </p:nvSpPr>
        <p:spPr>
          <a:xfrm>
            <a:off x="4163486" y="5804489"/>
            <a:ext cx="8534400" cy="105542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A9AE35-D3A2-464A-BDF0-D9629C9B0A34}"/>
              </a:ext>
            </a:extLst>
          </p:cNvPr>
          <p:cNvSpPr txBox="1"/>
          <p:nvPr/>
        </p:nvSpPr>
        <p:spPr>
          <a:xfrm>
            <a:off x="1459562" y="928843"/>
            <a:ext cx="5416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A9AE35-D3A2-464A-BDF0-D9629C9B0A34}"/>
              </a:ext>
            </a:extLst>
          </p:cNvPr>
          <p:cNvSpPr txBox="1"/>
          <p:nvPr/>
        </p:nvSpPr>
        <p:spPr>
          <a:xfrm>
            <a:off x="5116966" y="5063367"/>
            <a:ext cx="56066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শক্তি সঞ্চালনঃ তাপ সঞ্চালন ও আলোর সঞ্চালন। 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8EE1901-B655-4DDA-B42E-FCB25537083C}"/>
              </a:ext>
            </a:extLst>
          </p:cNvPr>
          <p:cNvSpPr/>
          <p:nvPr/>
        </p:nvSpPr>
        <p:spPr>
          <a:xfrm>
            <a:off x="10541539" y="4393874"/>
            <a:ext cx="2156347" cy="2199987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152400" dist="762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791970" h="1791970"/>
            <a:bevelB w="1791970" h="179197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2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E0C4268-11E5-4567-91CF-3DFF573A2610}"/>
              </a:ext>
            </a:extLst>
          </p:cNvPr>
          <p:cNvGrpSpPr/>
          <p:nvPr/>
        </p:nvGrpSpPr>
        <p:grpSpPr>
          <a:xfrm>
            <a:off x="889440" y="745285"/>
            <a:ext cx="11973635" cy="6120737"/>
            <a:chOff x="2651599" y="659567"/>
            <a:chExt cx="6790529" cy="494675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816DD87-D23F-498F-B072-37C317E8453F}"/>
                </a:ext>
              </a:extLst>
            </p:cNvPr>
            <p:cNvSpPr/>
            <p:nvPr/>
          </p:nvSpPr>
          <p:spPr>
            <a:xfrm>
              <a:off x="3439828" y="1214204"/>
              <a:ext cx="5171605" cy="383748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E7730CC-BDB1-4078-BA13-07E1CA5A180D}"/>
                </a:ext>
              </a:extLst>
            </p:cNvPr>
            <p:cNvGrpSpPr/>
            <p:nvPr/>
          </p:nvGrpSpPr>
          <p:grpSpPr>
            <a:xfrm>
              <a:off x="2651599" y="929390"/>
              <a:ext cx="301464" cy="1783830"/>
              <a:chOff x="2651599" y="929390"/>
              <a:chExt cx="301464" cy="178383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8AA3B1C-D960-4E7E-BC07-A4B29C8852AE}"/>
                  </a:ext>
                </a:extLst>
              </p:cNvPr>
              <p:cNvCxnSpPr/>
              <p:nvPr/>
            </p:nvCxnSpPr>
            <p:spPr>
              <a:xfrm>
                <a:off x="2805665" y="929390"/>
                <a:ext cx="0" cy="14540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rapezoid 24">
                <a:extLst>
                  <a:ext uri="{FF2B5EF4-FFF2-40B4-BE49-F238E27FC236}">
                    <a16:creationId xmlns:a16="http://schemas.microsoft.com/office/drawing/2014/main" id="{3D2FB6AD-B4F2-4267-B3B0-862B2F818F27}"/>
                  </a:ext>
                </a:extLst>
              </p:cNvPr>
              <p:cNvSpPr/>
              <p:nvPr/>
            </p:nvSpPr>
            <p:spPr>
              <a:xfrm>
                <a:off x="2651599" y="2383438"/>
                <a:ext cx="301464" cy="329782"/>
              </a:xfrm>
              <a:prstGeom prst="trapezoid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F3C3D7C-F367-42DE-8459-38B7A8D6F9E1}"/>
                </a:ext>
              </a:extLst>
            </p:cNvPr>
            <p:cNvGrpSpPr/>
            <p:nvPr/>
          </p:nvGrpSpPr>
          <p:grpSpPr>
            <a:xfrm>
              <a:off x="2810241" y="659567"/>
              <a:ext cx="6443265" cy="554637"/>
              <a:chOff x="2818151" y="659567"/>
              <a:chExt cx="6443265" cy="554637"/>
            </a:xfr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lin ang="16200000" scaled="0"/>
              <a:tileRect/>
            </a:gradFill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49ABA62-E972-4E17-9A70-A5DC38210E73}"/>
                  </a:ext>
                </a:extLst>
              </p:cNvPr>
              <p:cNvSpPr/>
              <p:nvPr/>
            </p:nvSpPr>
            <p:spPr>
              <a:xfrm>
                <a:off x="3447738" y="659567"/>
                <a:ext cx="5171606" cy="5546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B868E55F-6521-49A5-9A5E-2D65E653C4EA}"/>
                  </a:ext>
                </a:extLst>
              </p:cNvPr>
              <p:cNvGrpSpPr/>
              <p:nvPr/>
            </p:nvGrpSpPr>
            <p:grpSpPr>
              <a:xfrm>
                <a:off x="2818151" y="712033"/>
                <a:ext cx="602109" cy="449704"/>
                <a:chOff x="2818151" y="704538"/>
                <a:chExt cx="602109" cy="449704"/>
              </a:xfrm>
              <a:grpFill/>
            </p:grpSpPr>
            <p:sp>
              <p:nvSpPr>
                <p:cNvPr id="22" name="Trapezoid 21">
                  <a:extLst>
                    <a:ext uri="{FF2B5EF4-FFF2-40B4-BE49-F238E27FC236}">
                      <a16:creationId xmlns:a16="http://schemas.microsoft.com/office/drawing/2014/main" id="{42B1AAAC-7F14-4499-A735-7505789B591E}"/>
                    </a:ext>
                  </a:extLst>
                </p:cNvPr>
                <p:cNvSpPr/>
                <p:nvPr/>
              </p:nvSpPr>
              <p:spPr>
                <a:xfrm rot="16200000">
                  <a:off x="3021772" y="755754"/>
                  <a:ext cx="449704" cy="347272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94B8CE4E-128D-4427-8B2D-C53D992ABCE5}"/>
                    </a:ext>
                  </a:extLst>
                </p:cNvPr>
                <p:cNvSpPr/>
                <p:nvPr/>
              </p:nvSpPr>
              <p:spPr>
                <a:xfrm>
                  <a:off x="2818151" y="869430"/>
                  <a:ext cx="214866" cy="14989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82F2E6B9-81D9-4854-A9B9-A5DD3105E2F6}"/>
                  </a:ext>
                </a:extLst>
              </p:cNvPr>
              <p:cNvGrpSpPr/>
              <p:nvPr/>
            </p:nvGrpSpPr>
            <p:grpSpPr>
              <a:xfrm flipH="1">
                <a:off x="8659307" y="712033"/>
                <a:ext cx="602109" cy="449704"/>
                <a:chOff x="2818151" y="704538"/>
                <a:chExt cx="602109" cy="449704"/>
              </a:xfrm>
              <a:grpFill/>
            </p:grpSpPr>
            <p:sp>
              <p:nvSpPr>
                <p:cNvPr id="20" name="Trapezoid 19">
                  <a:extLst>
                    <a:ext uri="{FF2B5EF4-FFF2-40B4-BE49-F238E27FC236}">
                      <a16:creationId xmlns:a16="http://schemas.microsoft.com/office/drawing/2014/main" id="{0F9B1A5A-B27F-4E8C-9ADA-5292EDB829D9}"/>
                    </a:ext>
                  </a:extLst>
                </p:cNvPr>
                <p:cNvSpPr/>
                <p:nvPr/>
              </p:nvSpPr>
              <p:spPr>
                <a:xfrm rot="16200000">
                  <a:off x="3021772" y="755754"/>
                  <a:ext cx="449704" cy="347272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774841A3-D701-4678-89E0-2BA86D86D0AC}"/>
                    </a:ext>
                  </a:extLst>
                </p:cNvPr>
                <p:cNvSpPr/>
                <p:nvPr/>
              </p:nvSpPr>
              <p:spPr>
                <a:xfrm>
                  <a:off x="2818151" y="869430"/>
                  <a:ext cx="214866" cy="14989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63E8E3B-DEA9-405C-8492-89AAB0364B6D}"/>
                </a:ext>
              </a:extLst>
            </p:cNvPr>
            <p:cNvGrpSpPr/>
            <p:nvPr/>
          </p:nvGrpSpPr>
          <p:grpSpPr>
            <a:xfrm>
              <a:off x="9140664" y="951874"/>
              <a:ext cx="301464" cy="1783830"/>
              <a:chOff x="2651599" y="929390"/>
              <a:chExt cx="301464" cy="1783830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AE9129A-663C-4E7F-9D35-D11B3B271F09}"/>
                  </a:ext>
                </a:extLst>
              </p:cNvPr>
              <p:cNvCxnSpPr/>
              <p:nvPr/>
            </p:nvCxnSpPr>
            <p:spPr>
              <a:xfrm>
                <a:off x="2805665" y="929390"/>
                <a:ext cx="0" cy="14540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rapezoid 15">
                <a:extLst>
                  <a:ext uri="{FF2B5EF4-FFF2-40B4-BE49-F238E27FC236}">
                    <a16:creationId xmlns:a16="http://schemas.microsoft.com/office/drawing/2014/main" id="{AFD45D5F-F14D-48E4-9B61-9363F22D2F01}"/>
                  </a:ext>
                </a:extLst>
              </p:cNvPr>
              <p:cNvSpPr/>
              <p:nvPr/>
            </p:nvSpPr>
            <p:spPr>
              <a:xfrm>
                <a:off x="2651599" y="2383438"/>
                <a:ext cx="301464" cy="329782"/>
              </a:xfrm>
              <a:prstGeom prst="trapezoid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C4C00A7-7336-4FB7-BF4D-708C5A044F4E}"/>
                </a:ext>
              </a:extLst>
            </p:cNvPr>
            <p:cNvGrpSpPr/>
            <p:nvPr/>
          </p:nvGrpSpPr>
          <p:grpSpPr>
            <a:xfrm>
              <a:off x="2810241" y="5051685"/>
              <a:ext cx="6443265" cy="554637"/>
              <a:chOff x="2818151" y="659567"/>
              <a:chExt cx="6443265" cy="554637"/>
            </a:xfr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lin ang="16200000" scaled="0"/>
              <a:tileRect/>
            </a:gradFill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75A9D7E-5E08-4FAC-ADFF-C899B3791AD9}"/>
                  </a:ext>
                </a:extLst>
              </p:cNvPr>
              <p:cNvSpPr/>
              <p:nvPr/>
            </p:nvSpPr>
            <p:spPr>
              <a:xfrm>
                <a:off x="3447738" y="659567"/>
                <a:ext cx="5171606" cy="55463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FEF82AC0-71E5-4DCE-87E6-281EDB453EEA}"/>
                  </a:ext>
                </a:extLst>
              </p:cNvPr>
              <p:cNvGrpSpPr/>
              <p:nvPr/>
            </p:nvGrpSpPr>
            <p:grpSpPr>
              <a:xfrm>
                <a:off x="2818151" y="712033"/>
                <a:ext cx="602109" cy="449704"/>
                <a:chOff x="2818151" y="704538"/>
                <a:chExt cx="602109" cy="449704"/>
              </a:xfrm>
              <a:grpFill/>
            </p:grpSpPr>
            <p:sp>
              <p:nvSpPr>
                <p:cNvPr id="13" name="Trapezoid 12">
                  <a:extLst>
                    <a:ext uri="{FF2B5EF4-FFF2-40B4-BE49-F238E27FC236}">
                      <a16:creationId xmlns:a16="http://schemas.microsoft.com/office/drawing/2014/main" id="{AEB02EBB-FF70-42D4-BBF3-FDEA4613544C}"/>
                    </a:ext>
                  </a:extLst>
                </p:cNvPr>
                <p:cNvSpPr/>
                <p:nvPr/>
              </p:nvSpPr>
              <p:spPr>
                <a:xfrm rot="16200000">
                  <a:off x="3021772" y="755754"/>
                  <a:ext cx="449704" cy="347272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7F5217AD-1053-41C4-9178-4B053556F47C}"/>
                    </a:ext>
                  </a:extLst>
                </p:cNvPr>
                <p:cNvSpPr/>
                <p:nvPr/>
              </p:nvSpPr>
              <p:spPr>
                <a:xfrm>
                  <a:off x="2818151" y="869430"/>
                  <a:ext cx="214866" cy="14989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198B05B-9ADF-41B2-9F61-9FC1E833E368}"/>
                  </a:ext>
                </a:extLst>
              </p:cNvPr>
              <p:cNvGrpSpPr/>
              <p:nvPr/>
            </p:nvGrpSpPr>
            <p:grpSpPr>
              <a:xfrm flipH="1">
                <a:off x="8659307" y="712033"/>
                <a:ext cx="602109" cy="449704"/>
                <a:chOff x="2818151" y="704538"/>
                <a:chExt cx="602109" cy="449704"/>
              </a:xfrm>
              <a:grpFill/>
            </p:grpSpPr>
            <p:sp>
              <p:nvSpPr>
                <p:cNvPr id="11" name="Trapezoid 10">
                  <a:extLst>
                    <a:ext uri="{FF2B5EF4-FFF2-40B4-BE49-F238E27FC236}">
                      <a16:creationId xmlns:a16="http://schemas.microsoft.com/office/drawing/2014/main" id="{DECB1EFD-8A36-4089-A973-B960AE55B8AC}"/>
                    </a:ext>
                  </a:extLst>
                </p:cNvPr>
                <p:cNvSpPr/>
                <p:nvPr/>
              </p:nvSpPr>
              <p:spPr>
                <a:xfrm rot="16200000">
                  <a:off x="3021772" y="755754"/>
                  <a:ext cx="449704" cy="347272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2242884A-F267-4AD9-BEBC-0213CDC88917}"/>
                    </a:ext>
                  </a:extLst>
                </p:cNvPr>
                <p:cNvSpPr/>
                <p:nvPr/>
              </p:nvSpPr>
              <p:spPr>
                <a:xfrm>
                  <a:off x="2818151" y="869430"/>
                  <a:ext cx="214866" cy="14989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A998F0D-1887-4CA5-B9E1-E916E856D632}"/>
              </a:ext>
            </a:extLst>
          </p:cNvPr>
          <p:cNvSpPr/>
          <p:nvPr/>
        </p:nvSpPr>
        <p:spPr>
          <a:xfrm>
            <a:off x="5455903" y="1366632"/>
            <a:ext cx="27519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790731-10BD-4685-BE32-D99016ACB10F}"/>
              </a:ext>
            </a:extLst>
          </p:cNvPr>
          <p:cNvSpPr txBox="1"/>
          <p:nvPr/>
        </p:nvSpPr>
        <p:spPr>
          <a:xfrm>
            <a:off x="2279312" y="2500965"/>
            <a:ext cx="93398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 –</a:t>
            </a:r>
          </a:p>
          <a:p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১৬.১.১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তাপের সঞ্চালন অভিজ্ঞতার মাধ্যমে বর্ণনা করতে পারবে।</a:t>
            </a:r>
          </a:p>
          <a:p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১৬.১.2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আলোর সঞ্চালন ব্যাখ্যা করতে পারবে</a:t>
            </a:r>
            <a:r>
              <a:rPr lang="en-GB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58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6BF7E5-DD78-465F-9A5C-0B09B72C518C}"/>
              </a:ext>
            </a:extLst>
          </p:cNvPr>
          <p:cNvSpPr txBox="1"/>
          <p:nvPr/>
        </p:nvSpPr>
        <p:spPr>
          <a:xfrm>
            <a:off x="4469535" y="321726"/>
            <a:ext cx="6321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পাচ্ছ?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3A9329-E322-48EA-A8FE-1D0A5DCC5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511" y="1828800"/>
            <a:ext cx="8116415" cy="44176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C0D541A-4212-4564-8348-789EEAB449D4}"/>
              </a:ext>
            </a:extLst>
          </p:cNvPr>
          <p:cNvSpPr/>
          <p:nvPr/>
        </p:nvSpPr>
        <p:spPr>
          <a:xfrm>
            <a:off x="7318117" y="1828800"/>
            <a:ext cx="3633809" cy="872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7A5985-3CC7-4DCA-86E0-390318939986}"/>
              </a:ext>
            </a:extLst>
          </p:cNvPr>
          <p:cNvSpPr/>
          <p:nvPr/>
        </p:nvSpPr>
        <p:spPr>
          <a:xfrm>
            <a:off x="2520191" y="955964"/>
            <a:ext cx="8770657" cy="872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কঠিন পদার্থের মধ্য দিয়ে তাপ সঞ্চালিত হচ্ছে।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1E4FCF-0D9F-4696-8F10-FDACCEC2A3C8}"/>
              </a:ext>
            </a:extLst>
          </p:cNvPr>
          <p:cNvSpPr/>
          <p:nvPr/>
        </p:nvSpPr>
        <p:spPr>
          <a:xfrm>
            <a:off x="336885" y="5690695"/>
            <a:ext cx="13154527" cy="1887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 পদার্থের মধ্য দিয়ে তাপ যে পদ্ধতিতে সঞ্চালিত হয় তাকে পরিবহন পদ্ধতি বলে। 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3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C6BF7E5-DD78-465F-9A5C-0B09B72C518C}"/>
              </a:ext>
            </a:extLst>
          </p:cNvPr>
          <p:cNvSpPr txBox="1"/>
          <p:nvPr/>
        </p:nvSpPr>
        <p:spPr>
          <a:xfrm>
            <a:off x="4430067" y="207561"/>
            <a:ext cx="6321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পাচ্ছ?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0E93C6-7698-4A40-AD95-C9C6425BF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932" y="1454724"/>
            <a:ext cx="8539089" cy="474385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8523B19-0E0C-41D5-A5A9-EB046AEA1DFA}"/>
              </a:ext>
            </a:extLst>
          </p:cNvPr>
          <p:cNvSpPr/>
          <p:nvPr/>
        </p:nvSpPr>
        <p:spPr>
          <a:xfrm>
            <a:off x="2170714" y="734501"/>
            <a:ext cx="9594166" cy="8728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তরল পদার্থের মধ্য দিয়ে তাপ সঞ্চালিত হচ্ছে।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5CDCFC-4264-4276-8067-DDF893A85242}"/>
              </a:ext>
            </a:extLst>
          </p:cNvPr>
          <p:cNvSpPr/>
          <p:nvPr/>
        </p:nvSpPr>
        <p:spPr>
          <a:xfrm>
            <a:off x="1779812" y="6086031"/>
            <a:ext cx="10205357" cy="1199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তরল ও বায়বীয় পদার্থের মধ্য দিয়ে তাপ যে পদ্ধতিতে সঞ্চালিত হয় তাকে পরিচলন পদ্ধতি বলে। 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FC28E7-98D2-42FF-BFF7-9A3E36F33E7F}"/>
              </a:ext>
            </a:extLst>
          </p:cNvPr>
          <p:cNvSpPr/>
          <p:nvPr/>
        </p:nvSpPr>
        <p:spPr>
          <a:xfrm>
            <a:off x="3768887" y="4408938"/>
            <a:ext cx="1322363" cy="225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131895-290F-429B-B904-5A8EDE45C084}"/>
              </a:ext>
            </a:extLst>
          </p:cNvPr>
          <p:cNvSpPr/>
          <p:nvPr/>
        </p:nvSpPr>
        <p:spPr>
          <a:xfrm>
            <a:off x="7117000" y="3736729"/>
            <a:ext cx="2954215" cy="1122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58661C-A569-4024-A147-2E735744F64A}"/>
              </a:ext>
            </a:extLst>
          </p:cNvPr>
          <p:cNvSpPr/>
          <p:nvPr/>
        </p:nvSpPr>
        <p:spPr>
          <a:xfrm>
            <a:off x="3768886" y="2681651"/>
            <a:ext cx="1322363" cy="225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98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4C4AE8-2B82-42FD-8192-9DDA2A691B38}"/>
              </a:ext>
            </a:extLst>
          </p:cNvPr>
          <p:cNvSpPr txBox="1"/>
          <p:nvPr/>
        </p:nvSpPr>
        <p:spPr>
          <a:xfrm>
            <a:off x="4345073" y="155329"/>
            <a:ext cx="5825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পাচ্ছ?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DC42E2-D0DD-4414-BDEF-96B71D07B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453" y="1682239"/>
            <a:ext cx="9132031" cy="40577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747D603-D1D7-46B5-9C0A-1837335C1128}"/>
              </a:ext>
            </a:extLst>
          </p:cNvPr>
          <p:cNvSpPr/>
          <p:nvPr/>
        </p:nvSpPr>
        <p:spPr>
          <a:xfrm>
            <a:off x="936426" y="736441"/>
            <a:ext cx="12224084" cy="1083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তাপ শক্তি কোনো মাধ্যম ছাড়াই সূর্য থেকে চারিদিকে ছড়িয়ে পড়ছে।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8656C-5B9D-487A-965F-03C7B1815CBA}"/>
              </a:ext>
            </a:extLst>
          </p:cNvPr>
          <p:cNvSpPr/>
          <p:nvPr/>
        </p:nvSpPr>
        <p:spPr>
          <a:xfrm>
            <a:off x="936426" y="6069941"/>
            <a:ext cx="12224084" cy="1887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প্রক্রিয়ায় তাপ শক্তি কোনো মাধ্যম ছাড়াই উৎস থেকে চারদিকে ছড়িয়ে পড়ে তাই বিকিরণ।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97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860</TotalTime>
  <Words>468</Words>
  <Application>Microsoft Office PowerPoint</Application>
  <PresentationFormat>Custom</PresentationFormat>
  <Paragraphs>81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Laxmi narayan</dc:creator>
  <cp:lastModifiedBy>Narayan Pashi</cp:lastModifiedBy>
  <cp:revision>54</cp:revision>
  <dcterms:created xsi:type="dcterms:W3CDTF">2020-10-31T22:44:49Z</dcterms:created>
  <dcterms:modified xsi:type="dcterms:W3CDTF">2021-10-23T19:29:41Z</dcterms:modified>
</cp:coreProperties>
</file>