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72" r:id="rId11"/>
    <p:sldId id="273" r:id="rId12"/>
    <p:sldId id="274" r:id="rId13"/>
    <p:sldId id="270" r:id="rId14"/>
    <p:sldId id="264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1C8C"/>
    <a:srgbClr val="0070C0"/>
    <a:srgbClr val="EBC5C2"/>
    <a:srgbClr val="59AD57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3207-C695-4CB0-BA53-C48D497F3621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81AC-EAD1-4585-AECE-46EE7932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2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3207-C695-4CB0-BA53-C48D497F3621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81AC-EAD1-4585-AECE-46EE7932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47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3207-C695-4CB0-BA53-C48D497F3621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81AC-EAD1-4585-AECE-46EE7932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0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3207-C695-4CB0-BA53-C48D497F3621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81AC-EAD1-4585-AECE-46EE7932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2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3207-C695-4CB0-BA53-C48D497F3621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81AC-EAD1-4585-AECE-46EE7932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54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3207-C695-4CB0-BA53-C48D497F3621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81AC-EAD1-4585-AECE-46EE7932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168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3207-C695-4CB0-BA53-C48D497F3621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81AC-EAD1-4585-AECE-46EE7932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3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3207-C695-4CB0-BA53-C48D497F3621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81AC-EAD1-4585-AECE-46EE7932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53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3207-C695-4CB0-BA53-C48D497F3621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81AC-EAD1-4585-AECE-46EE7932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99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3207-C695-4CB0-BA53-C48D497F3621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81AC-EAD1-4585-AECE-46EE7932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08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3207-C695-4CB0-BA53-C48D497F3621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581AC-EAD1-4585-AECE-46EE7932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571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E3207-C695-4CB0-BA53-C48D497F3621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581AC-EAD1-4585-AECE-46EE79325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95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Ribbon 3"/>
          <p:cNvSpPr/>
          <p:nvPr/>
        </p:nvSpPr>
        <p:spPr>
          <a:xfrm>
            <a:off x="1608463" y="2005070"/>
            <a:ext cx="9265185" cy="1410159"/>
          </a:xfrm>
          <a:prstGeom prst="ribbon">
            <a:avLst/>
          </a:prstGeom>
          <a:blipFill>
            <a:blip r:embed="rId2"/>
            <a:tile tx="0" ty="0" sx="100000" sy="100000" flip="none" algn="tl"/>
          </a:blipFill>
          <a:ln w="5715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ctonia PERSONAL USE" pitchFamily="2" charset="0"/>
              </a:rPr>
              <a:t>Welcome to my class</a:t>
            </a:r>
          </a:p>
        </p:txBody>
      </p:sp>
    </p:spTree>
    <p:extLst>
      <p:ext uri="{BB962C8B-B14F-4D97-AF65-F5344CB8AC3E}">
        <p14:creationId xmlns:p14="http://schemas.microsoft.com/office/powerpoint/2010/main" val="122621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1000">
        <p:checker/>
      </p:transition>
    </mc:Choice>
    <mc:Fallback>
      <p:transition spd="slow" advClick="0" advTm="1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2366" y="683046"/>
            <a:ext cx="10455007" cy="362454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Eras Light ITC" panose="020B0402030504020804" pitchFamily="34" charset="0"/>
              </a:rPr>
              <a:t>When an affirmative sentence is formed with ‘</a:t>
            </a:r>
            <a:r>
              <a:rPr lang="en-US" sz="20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Eras Light ITC" panose="020B0402030504020804" pitchFamily="34" charset="0"/>
              </a:rPr>
              <a:t>Too.........to</a:t>
            </a:r>
            <a:r>
              <a:rPr lang="en-US" sz="20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Eras Light ITC" panose="020B0402030504020804" pitchFamily="34" charset="0"/>
              </a:rPr>
              <a:t>’ then we use the following structure.</a:t>
            </a:r>
          </a:p>
          <a:p>
            <a:pPr algn="ctr"/>
            <a:r>
              <a:rPr lang="en-US" sz="2400" b="1" u="sng" dirty="0" smtClean="0">
                <a:solidFill>
                  <a:schemeClr val="tx1"/>
                </a:solidFill>
              </a:rPr>
              <a:t>Structure: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Subject+ verb+ so(in place of too)+ adjective/adverb+ that+ subject+ the rest part with negative(can not/could not)</a:t>
            </a:r>
            <a:r>
              <a:rPr lang="en-US" sz="2400" b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sz="2400" b="1" u="sng" dirty="0" smtClean="0">
                <a:solidFill>
                  <a:schemeClr val="tx1"/>
                </a:solidFill>
              </a:rPr>
              <a:t>Examples:</a:t>
            </a:r>
          </a:p>
          <a:p>
            <a:pPr lvl="4"/>
            <a:r>
              <a:rPr lang="en-US" sz="2400" b="1" dirty="0" smtClean="0">
                <a:solidFill>
                  <a:schemeClr val="tx1"/>
                </a:solidFill>
              </a:rPr>
              <a:t>Affirmative: The man is too poor to buy a shirt.</a:t>
            </a:r>
          </a:p>
          <a:p>
            <a:pPr lvl="4"/>
            <a:r>
              <a:rPr lang="en-US" sz="2400" b="1" dirty="0" smtClean="0">
                <a:solidFill>
                  <a:schemeClr val="tx1"/>
                </a:solidFill>
              </a:rPr>
              <a:t>Negative: </a:t>
            </a:r>
            <a:r>
              <a:rPr lang="en-US" sz="2400" b="1" dirty="0" smtClean="0">
                <a:solidFill>
                  <a:srgbClr val="FF0000"/>
                </a:solidFill>
              </a:rPr>
              <a:t>The man is so poor that he can not buy a shirt</a:t>
            </a:r>
            <a:r>
              <a:rPr lang="en-US" sz="2400" b="1" dirty="0" smtClean="0">
                <a:solidFill>
                  <a:schemeClr val="tx1"/>
                </a:solidFill>
              </a:rPr>
              <a:t>.</a:t>
            </a:r>
          </a:p>
          <a:p>
            <a:pPr lvl="4"/>
            <a:r>
              <a:rPr lang="en-US" sz="2400" b="1" dirty="0">
                <a:solidFill>
                  <a:schemeClr val="tx1"/>
                </a:solidFill>
              </a:rPr>
              <a:t>Affirmative: </a:t>
            </a:r>
            <a:r>
              <a:rPr lang="en-US" sz="2400" b="1" dirty="0" smtClean="0">
                <a:solidFill>
                  <a:schemeClr val="tx1"/>
                </a:solidFill>
              </a:rPr>
              <a:t>She was too weak to walk.</a:t>
            </a:r>
          </a:p>
          <a:p>
            <a:pPr lvl="4"/>
            <a:r>
              <a:rPr lang="en-US" sz="2400" b="1" dirty="0">
                <a:solidFill>
                  <a:schemeClr val="tx1"/>
                </a:solidFill>
              </a:rPr>
              <a:t>Negative</a:t>
            </a:r>
            <a:r>
              <a:rPr lang="en-US" sz="2400" b="1" dirty="0" smtClean="0">
                <a:solidFill>
                  <a:schemeClr val="tx1"/>
                </a:solidFill>
              </a:rPr>
              <a:t>: </a:t>
            </a:r>
            <a:r>
              <a:rPr lang="en-US" sz="2400" b="1" dirty="0" smtClean="0">
                <a:solidFill>
                  <a:srgbClr val="FF0000"/>
                </a:solidFill>
              </a:rPr>
              <a:t>She was so weak that she could not walk</a:t>
            </a:r>
            <a:r>
              <a:rPr lang="en-US" sz="2400" b="1" dirty="0" smtClean="0">
                <a:solidFill>
                  <a:schemeClr val="tx1"/>
                </a:solidFill>
              </a:rPr>
              <a:t>.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4748270"/>
            <a:ext cx="10675345" cy="191693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>
                <a:solidFill>
                  <a:srgbClr val="002060"/>
                </a:solidFill>
              </a:rPr>
              <a:t>Exception:</a:t>
            </a:r>
          </a:p>
          <a:p>
            <a:pPr algn="ctr"/>
            <a:r>
              <a:rPr lang="en-US" sz="2000" b="1" dirty="0" smtClean="0">
                <a:solidFill>
                  <a:srgbClr val="021C8C"/>
                </a:solidFill>
              </a:rPr>
              <a:t>If ‘</a:t>
            </a:r>
            <a:r>
              <a:rPr lang="en-US" sz="2000" b="1" dirty="0">
                <a:solidFill>
                  <a:srgbClr val="021C8C"/>
                </a:solidFill>
              </a:rPr>
              <a:t>T</a:t>
            </a:r>
            <a:r>
              <a:rPr lang="en-US" sz="2000" b="1" dirty="0" smtClean="0">
                <a:solidFill>
                  <a:srgbClr val="021C8C"/>
                </a:solidFill>
              </a:rPr>
              <a:t>oo’ means a thing, then we have to use another indirect object(person) with for.</a:t>
            </a:r>
            <a:endParaRPr lang="en-US" b="1" dirty="0" smtClean="0">
              <a:solidFill>
                <a:srgbClr val="021C8C"/>
              </a:solidFill>
            </a:endParaRPr>
          </a:p>
          <a:p>
            <a:pPr algn="ctr"/>
            <a:r>
              <a:rPr lang="en-US" sz="2400" b="1" u="sng" dirty="0" smtClean="0">
                <a:solidFill>
                  <a:schemeClr val="tx1"/>
                </a:solidFill>
              </a:rPr>
              <a:t>Example:</a:t>
            </a:r>
          </a:p>
          <a:p>
            <a:pPr lvl="6"/>
            <a:r>
              <a:rPr lang="en-US" b="1" dirty="0">
                <a:solidFill>
                  <a:schemeClr val="tx1"/>
                </a:solidFill>
              </a:rPr>
              <a:t>Affirmative</a:t>
            </a:r>
            <a:r>
              <a:rPr lang="en-US" b="1" dirty="0" smtClean="0">
                <a:solidFill>
                  <a:schemeClr val="tx1"/>
                </a:solidFill>
              </a:rPr>
              <a:t>: The milk is too hot to drink.</a:t>
            </a:r>
          </a:p>
          <a:p>
            <a:pPr lvl="6"/>
            <a:r>
              <a:rPr lang="en-US" b="1" dirty="0" smtClean="0">
                <a:solidFill>
                  <a:schemeClr val="tx1"/>
                </a:solidFill>
              </a:rPr>
              <a:t>Negative</a:t>
            </a:r>
            <a:r>
              <a:rPr lang="en-US" b="1" dirty="0">
                <a:solidFill>
                  <a:schemeClr val="tx1"/>
                </a:solidFill>
              </a:rPr>
              <a:t>: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rgbClr val="FF0000"/>
                </a:solidFill>
              </a:rPr>
              <a:t>The milk is so hot for me that I can not drink.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373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500"/>
                            </p:stCondLst>
                            <p:childTnLst>
                              <p:par>
                                <p:cTn id="7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500"/>
                            </p:stCondLst>
                            <p:childTnLst>
                              <p:par>
                                <p:cTn id="8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000"/>
                            </p:stCondLst>
                            <p:childTnLst>
                              <p:par>
                                <p:cTn id="9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9480" y="1112704"/>
            <a:ext cx="9110949" cy="417539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Eras Light ITC" panose="020B0402030504020804" pitchFamily="34" charset="0"/>
              </a:rPr>
              <a:t>When an affirmative sentence is formed with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Eras Light ITC" panose="020B0402030504020804" pitchFamily="34" charset="0"/>
              </a:rPr>
              <a:t>‘</a:t>
            </a:r>
            <a:r>
              <a:rPr lang="en-US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Eras Light ITC" panose="020B0402030504020804" pitchFamily="34" charset="0"/>
              </a:rPr>
              <a:t>As.........as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Eras Light ITC" panose="020B0402030504020804" pitchFamily="34" charset="0"/>
              </a:rPr>
              <a:t>’ </a:t>
            </a:r>
            <a:r>
              <a:rPr lang="en-US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Eras Light ITC" panose="020B0402030504020804" pitchFamily="34" charset="0"/>
              </a:rPr>
              <a:t>then we use the following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Eras Light ITC" panose="020B0402030504020804" pitchFamily="34" charset="0"/>
              </a:rPr>
              <a:t>structure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Eras Light ITC" panose="020B0402030504020804" pitchFamily="34" charset="0"/>
              </a:rPr>
              <a:t>.</a:t>
            </a:r>
          </a:p>
          <a:p>
            <a:pPr algn="ctr"/>
            <a:r>
              <a:rPr lang="en-US" sz="2400" b="1" u="sng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Schoolbook" panose="02040604050505020304" pitchFamily="18" charset="0"/>
              </a:rPr>
              <a:t>Structure:</a:t>
            </a:r>
          </a:p>
          <a:p>
            <a:pPr algn="ctr"/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Subject+ verb+ not less+ adjective+ than+ extension.</a:t>
            </a:r>
          </a:p>
          <a:p>
            <a:pPr algn="ctr"/>
            <a:r>
              <a:rPr lang="en-US" sz="2400" b="1" u="sng" dirty="0" smtClean="0">
                <a:ln>
                  <a:solidFill>
                    <a:srgbClr val="021C8C"/>
                  </a:solidFill>
                </a:ln>
                <a:solidFill>
                  <a:srgbClr val="021C8C"/>
                </a:solidFill>
                <a:latin typeface="Eras Light ITC" panose="020B0402030504020804" pitchFamily="34" charset="0"/>
              </a:rPr>
              <a:t>Examples:</a:t>
            </a:r>
          </a:p>
          <a:p>
            <a:pPr lvl="5"/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Affirmative: He is as cunning as his friend.</a:t>
            </a:r>
          </a:p>
          <a:p>
            <a:pPr lvl="5"/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Negative: </a:t>
            </a:r>
            <a:r>
              <a:rPr lang="en-US" sz="2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He is not less cunning than his friend.</a:t>
            </a:r>
          </a:p>
          <a:p>
            <a:pPr lvl="5"/>
            <a:r>
              <a:rPr lang="en-US" sz="2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Affirmative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: The girl is as beautiful as the moon.</a:t>
            </a:r>
            <a:endParaRPr lang="en-US" sz="20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lvl="5"/>
            <a:r>
              <a:rPr lang="en-US" sz="2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Negative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: </a:t>
            </a:r>
            <a:r>
              <a:rPr lang="en-US" sz="2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The girl is not less beautiful than the moon.</a:t>
            </a:r>
            <a:endParaRPr lang="en-US" sz="2000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0929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925417" y="1223493"/>
            <a:ext cx="10653311" cy="4141722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Universal truth 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sentences are transformed into negative with short form of </a:t>
            </a:r>
            <a:r>
              <a:rPr lang="en-US" sz="20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not - </a:t>
            </a:r>
            <a:r>
              <a:rPr lang="en-US" sz="2000" b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n’t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. when a </a:t>
            </a:r>
            <a:r>
              <a:rPr lang="en-US" sz="20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principle verb 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is used in a sentence then we use </a:t>
            </a:r>
            <a:r>
              <a:rPr lang="en-US" sz="20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do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 or </a:t>
            </a:r>
            <a:r>
              <a:rPr lang="en-US" sz="20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does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 with </a:t>
            </a:r>
            <a:r>
              <a:rPr lang="en-US" sz="2000" b="1" dirty="0" err="1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n’t</a:t>
            </a:r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  <a:p>
            <a:pPr algn="ctr"/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Candara" panose="020E0502030303020204" pitchFamily="34" charset="0"/>
              </a:rPr>
              <a:t>[N.B. The sentence must be formed into an interrogative sentence.]</a:t>
            </a:r>
          </a:p>
          <a:p>
            <a:pPr algn="ctr"/>
            <a:r>
              <a:rPr lang="en-US" sz="2800" b="1" u="sng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Examples:</a:t>
            </a:r>
          </a:p>
          <a:p>
            <a:pPr lvl="7"/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Affirmative: Knowledge is power.</a:t>
            </a:r>
          </a:p>
          <a:p>
            <a:pPr lvl="7"/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Eras Light ITC" panose="020B0402030504020804" pitchFamily="34" charset="0"/>
              </a:rPr>
              <a:t>Negative: </a:t>
            </a:r>
            <a:r>
              <a:rPr lang="en-US" sz="24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Eras Light ITC" panose="020B0402030504020804" pitchFamily="34" charset="0"/>
              </a:rPr>
              <a:t>Isn’t knowledge power?</a:t>
            </a:r>
          </a:p>
          <a:p>
            <a:pPr lvl="7"/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Affirmative: 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The earth moves round the sun.</a:t>
            </a:r>
            <a:endParaRPr lang="en-US" sz="2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lvl="7"/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Eras Light ITC" panose="020B0402030504020804" pitchFamily="34" charset="0"/>
              </a:rPr>
              <a:t>Negative: </a:t>
            </a:r>
            <a:r>
              <a:rPr lang="en-US" sz="24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Eras Light ITC" panose="020B0402030504020804" pitchFamily="34" charset="0"/>
              </a:rPr>
              <a:t>Doesn’t</a:t>
            </a:r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Eras Light ITC" panose="020B0402030504020804" pitchFamily="34" charset="0"/>
              </a:rPr>
              <a:t> </a:t>
            </a:r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the </a:t>
            </a:r>
            <a:r>
              <a:rPr lang="en-US" sz="2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earth </a:t>
            </a:r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move </a:t>
            </a:r>
            <a:r>
              <a:rPr lang="en-US" sz="2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round the sun</a:t>
            </a:r>
            <a:r>
              <a:rPr lang="en-US" sz="24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Eras Light ITC" panose="020B0402030504020804" pitchFamily="34" charset="0"/>
              </a:rPr>
              <a:t>?</a:t>
            </a:r>
            <a:endParaRPr lang="en-US" sz="2400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Eras Light ITC" panose="020B04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212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2343956" y="682580"/>
            <a:ext cx="7482625" cy="1094704"/>
          </a:xfrm>
          <a:prstGeom prst="flowChartTerminator">
            <a:avLst/>
          </a:prstGeom>
          <a:blipFill>
            <a:blip r:embed="rId2"/>
            <a:tile tx="0" ty="0" sx="100000" sy="100000" flip="none" algn="tl"/>
          </a:blipFill>
          <a:ln w="285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Transform </a:t>
            </a:r>
            <a:r>
              <a:rPr lang="en-U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otype Corsiva" panose="03010101010201010101" pitchFamily="66" charset="0"/>
              </a:rPr>
              <a:t>the following sentences into negative: </a:t>
            </a:r>
            <a:endParaRPr lang="en-US" sz="2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50004" y="2331076"/>
            <a:ext cx="10311686" cy="3786389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8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Eras Light ITC" panose="020B0402030504020804" pitchFamily="34" charset="0"/>
              </a:rPr>
              <a:t>I love my country.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800" b="1" dirty="0" err="1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Eras Light ITC" panose="020B0402030504020804" pitchFamily="34" charset="0"/>
              </a:rPr>
              <a:t>Bipul</a:t>
            </a:r>
            <a:r>
              <a:rPr lang="en-US" sz="28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Eras Light ITC" panose="020B0402030504020804" pitchFamily="34" charset="0"/>
              </a:rPr>
              <a:t> is too lazy to get up early.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8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Eras Light ITC" panose="020B0402030504020804" pitchFamily="34" charset="0"/>
              </a:rPr>
              <a:t>As soon as the thief saw the police, he ran away.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8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Eras Light ITC" panose="020B0402030504020804" pitchFamily="34" charset="0"/>
              </a:rPr>
              <a:t>She did the work alone.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8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Eras Light ITC" panose="020B0402030504020804" pitchFamily="34" charset="0"/>
              </a:rPr>
              <a:t>Both </a:t>
            </a:r>
            <a:r>
              <a:rPr lang="en-US" sz="2800" b="1" dirty="0" err="1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Eras Light ITC" panose="020B0402030504020804" pitchFamily="34" charset="0"/>
              </a:rPr>
              <a:t>Sakib</a:t>
            </a:r>
            <a:r>
              <a:rPr lang="en-US" sz="28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Eras Light ITC" panose="020B0402030504020804" pitchFamily="34" charset="0"/>
              </a:rPr>
              <a:t> and </a:t>
            </a:r>
            <a:r>
              <a:rPr lang="en-US" sz="2800" b="1" dirty="0" err="1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Eras Light ITC" panose="020B0402030504020804" pitchFamily="34" charset="0"/>
              </a:rPr>
              <a:t>Musfique</a:t>
            </a:r>
            <a:r>
              <a:rPr lang="en-US" sz="28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Eras Light ITC" panose="020B0402030504020804" pitchFamily="34" charset="0"/>
              </a:rPr>
              <a:t> played well.</a:t>
            </a:r>
            <a:endParaRPr lang="en-US" sz="28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Eras Light ITC" panose="020B04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423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2717442" y="592428"/>
            <a:ext cx="6465195" cy="1300766"/>
          </a:xfrm>
          <a:prstGeom prst="downArrowCallou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Left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Daily WALKER" panose="02000500000000000000" pitchFamily="50" charset="0"/>
              </a:rPr>
              <a:t>Let’s match the solution:</a:t>
            </a:r>
            <a:endParaRPr lang="en-US" sz="40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Daily WALKER" panose="02000500000000000000" pitchFamily="50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2732" y="2472744"/>
            <a:ext cx="10998557" cy="383790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Front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8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rington" panose="04040505050A02020702" pitchFamily="82" charset="0"/>
              </a:rPr>
              <a:t>I </a:t>
            </a:r>
            <a:r>
              <a:rPr lang="en-US" sz="2800" b="1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rington" panose="04040505050A02020702" pitchFamily="82" charset="0"/>
              </a:rPr>
              <a:t>do not hate </a:t>
            </a:r>
            <a:r>
              <a:rPr lang="en-US" sz="28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rington" panose="04040505050A02020702" pitchFamily="82" charset="0"/>
              </a:rPr>
              <a:t>my country.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800" b="1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rington" panose="04040505050A02020702" pitchFamily="82" charset="0"/>
              </a:rPr>
              <a:t>Bipul</a:t>
            </a:r>
            <a:r>
              <a:rPr lang="en-US" sz="28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rington" panose="04040505050A02020702" pitchFamily="82" charset="0"/>
              </a:rPr>
              <a:t> is </a:t>
            </a:r>
            <a:r>
              <a:rPr lang="en-US" sz="2800" b="1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rington" panose="04040505050A02020702" pitchFamily="82" charset="0"/>
              </a:rPr>
              <a:t>so </a:t>
            </a:r>
            <a:r>
              <a:rPr lang="en-US" sz="28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rington" panose="04040505050A02020702" pitchFamily="82" charset="0"/>
              </a:rPr>
              <a:t>lazy </a:t>
            </a:r>
            <a:r>
              <a:rPr lang="en-US" sz="2800" b="1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rington" panose="04040505050A02020702" pitchFamily="82" charset="0"/>
              </a:rPr>
              <a:t>that he can not </a:t>
            </a:r>
            <a:r>
              <a:rPr lang="en-US" sz="28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rington" panose="04040505050A02020702" pitchFamily="82" charset="0"/>
              </a:rPr>
              <a:t>get up early.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rington" panose="04040505050A02020702" pitchFamily="82" charset="0"/>
              </a:rPr>
              <a:t>No sooner had </a:t>
            </a:r>
            <a:r>
              <a:rPr lang="en-US" sz="28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rington" panose="04040505050A02020702" pitchFamily="82" charset="0"/>
              </a:rPr>
              <a:t>the thief </a:t>
            </a:r>
            <a:r>
              <a:rPr lang="en-US" sz="2800" b="1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rington" panose="04040505050A02020702" pitchFamily="82" charset="0"/>
              </a:rPr>
              <a:t>seen </a:t>
            </a:r>
            <a:r>
              <a:rPr lang="en-US" sz="28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rington" panose="04040505050A02020702" pitchFamily="82" charset="0"/>
              </a:rPr>
              <a:t>the </a:t>
            </a:r>
            <a:r>
              <a:rPr lang="en-US" sz="2800" b="1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rington" panose="04040505050A02020702" pitchFamily="82" charset="0"/>
              </a:rPr>
              <a:t>police than </a:t>
            </a:r>
            <a:r>
              <a:rPr lang="en-US" sz="28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rington" panose="04040505050A02020702" pitchFamily="82" charset="0"/>
              </a:rPr>
              <a:t>he ran away.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rington" panose="04040505050A02020702" pitchFamily="82" charset="0"/>
              </a:rPr>
              <a:t>None but she </a:t>
            </a:r>
            <a:r>
              <a:rPr lang="en-US" sz="28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rington" panose="04040505050A02020702" pitchFamily="82" charset="0"/>
              </a:rPr>
              <a:t>did the </a:t>
            </a:r>
            <a:r>
              <a:rPr lang="en-US" sz="2800" b="1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rington" panose="04040505050A02020702" pitchFamily="82" charset="0"/>
              </a:rPr>
              <a:t>work.</a:t>
            </a:r>
            <a:endParaRPr lang="en-US" sz="2800" b="1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arrington" panose="04040505050A02020702" pitchFamily="82" charset="0"/>
            </a:endParaRP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rington" panose="04040505050A02020702" pitchFamily="82" charset="0"/>
              </a:rPr>
              <a:t>Not only </a:t>
            </a:r>
            <a:r>
              <a:rPr lang="en-US" sz="2800" b="1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rington" panose="04040505050A02020702" pitchFamily="82" charset="0"/>
              </a:rPr>
              <a:t>Sakib</a:t>
            </a:r>
            <a:r>
              <a:rPr lang="en-US" sz="28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rington" panose="04040505050A02020702" pitchFamily="82" charset="0"/>
              </a:rPr>
              <a:t> </a:t>
            </a:r>
            <a:r>
              <a:rPr lang="en-US" sz="2800" b="1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rington" panose="04040505050A02020702" pitchFamily="82" charset="0"/>
              </a:rPr>
              <a:t>but also </a:t>
            </a:r>
            <a:r>
              <a:rPr lang="en-US" sz="2800" b="1" dirty="0" err="1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rington" panose="04040505050A02020702" pitchFamily="82" charset="0"/>
              </a:rPr>
              <a:t>Musfique</a:t>
            </a:r>
            <a:r>
              <a:rPr lang="en-US" sz="2800" b="1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rington" panose="04040505050A02020702" pitchFamily="82" charset="0"/>
              </a:rPr>
              <a:t> played well.</a:t>
            </a:r>
            <a:endParaRPr lang="en-US" sz="2800" b="1" dirty="0">
              <a:ln w="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arrington" panose="04040505050A0202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32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5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rt 1"/>
          <p:cNvSpPr/>
          <p:nvPr/>
        </p:nvSpPr>
        <p:spPr>
          <a:xfrm>
            <a:off x="2434108" y="399245"/>
            <a:ext cx="6439437" cy="4945488"/>
          </a:xfrm>
          <a:prstGeom prst="hear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perspectiveRelaxedModerately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Imprint MT Shadow" panose="04020605060303030202" pitchFamily="82" charset="0"/>
              </a:rPr>
              <a:t>Thank You</a:t>
            </a:r>
            <a:endParaRPr lang="en-US" sz="6600" dirty="0">
              <a:ln>
                <a:solidFill>
                  <a:srgbClr val="FF0000"/>
                </a:solidFill>
              </a:ln>
              <a:solidFill>
                <a:srgbClr val="FFFF00"/>
              </a:solidFill>
              <a:latin typeface="Imprint MT Shadow" panose="0402060506030303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0185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2710149" y="1597446"/>
            <a:ext cx="6004193" cy="3569465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  <a:ln w="38100"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isometricOffAxis1Right"/>
            <a:lightRig rig="glow" dir="t">
              <a:rot lat="0" lon="0" rev="4800000"/>
            </a:lightRig>
          </a:scene3d>
          <a:sp3d prstMaterial="matte">
            <a:bevelT w="127000" h="63500"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briola" panose="04040605051002020D02" pitchFamily="82" charset="0"/>
              </a:rPr>
              <a:t>Tasnim</a:t>
            </a:r>
            <a:r>
              <a:rPr lang="en-US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briola" panose="04040605051002020D02" pitchFamily="82" charset="0"/>
              </a:rPr>
              <a:t> </a:t>
            </a:r>
            <a:r>
              <a:rPr lang="en-US" sz="4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briola" panose="04040605051002020D02" pitchFamily="82" charset="0"/>
              </a:rPr>
              <a:t>Aktar</a:t>
            </a:r>
            <a:r>
              <a:rPr lang="en-US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briola" panose="04040605051002020D02" pitchFamily="82" charset="0"/>
              </a:rPr>
              <a:t> Chowdhury</a:t>
            </a:r>
          </a:p>
          <a:p>
            <a:pPr algn="ctr"/>
            <a:r>
              <a:rPr lang="en-US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briola" panose="04040605051002020D02" pitchFamily="82" charset="0"/>
              </a:rPr>
              <a:t>Assistant Teacher</a:t>
            </a:r>
          </a:p>
          <a:p>
            <a:pPr algn="ctr"/>
            <a:r>
              <a:rPr lang="en-US" sz="4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briola" panose="04040605051002020D02" pitchFamily="82" charset="0"/>
              </a:rPr>
              <a:t>Chilahati</a:t>
            </a:r>
            <a:r>
              <a:rPr lang="en-US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briola" panose="04040605051002020D02" pitchFamily="82" charset="0"/>
              </a:rPr>
              <a:t> Girls’ School &amp; College</a:t>
            </a:r>
          </a:p>
        </p:txBody>
      </p:sp>
    </p:spTree>
    <p:extLst>
      <p:ext uri="{BB962C8B-B14F-4D97-AF65-F5344CB8AC3E}">
        <p14:creationId xmlns:p14="http://schemas.microsoft.com/office/powerpoint/2010/main" val="6120976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0">
        <p15:prstTrans prst="drape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nip and Round Single Corner Rectangle 2"/>
          <p:cNvSpPr/>
          <p:nvPr/>
        </p:nvSpPr>
        <p:spPr>
          <a:xfrm>
            <a:off x="2363351" y="1567033"/>
            <a:ext cx="6246564" cy="3316077"/>
          </a:xfrm>
          <a:prstGeom prst="snipRoundRect">
            <a:avLst/>
          </a:prstGeom>
          <a:blipFill>
            <a:blip r:embed="rId2"/>
            <a:tile tx="0" ty="0" sx="100000" sy="100000" flip="none" algn="tl"/>
          </a:blipFill>
          <a:ln w="5715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Lef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Class Eight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English Grammar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Transformation</a:t>
            </a:r>
          </a:p>
        </p:txBody>
      </p:sp>
    </p:spTree>
    <p:extLst>
      <p:ext uri="{BB962C8B-B14F-4D97-AF65-F5344CB8AC3E}">
        <p14:creationId xmlns:p14="http://schemas.microsoft.com/office/powerpoint/2010/main" val="5350087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40167" y="2437778"/>
            <a:ext cx="87061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>
              <a:latin typeface="Agency FB" panose="020B0503020202020204" pitchFamily="34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2093205" y="539827"/>
            <a:ext cx="7337234" cy="1112703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chemeClr val="tx2">
                <a:lumMod val="50000"/>
              </a:schemeClr>
            </a:solidFill>
          </a:ln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Ravie" panose="04040805050809020602" pitchFamily="82" charset="0"/>
              </a:rPr>
              <a:t>Learning Outcomes</a:t>
            </a:r>
          </a:p>
        </p:txBody>
      </p:sp>
      <p:sp>
        <p:nvSpPr>
          <p:cNvPr id="5" name="Round Same Side Corner Rectangle 4"/>
          <p:cNvSpPr/>
          <p:nvPr/>
        </p:nvSpPr>
        <p:spPr>
          <a:xfrm>
            <a:off x="1399142" y="2225407"/>
            <a:ext cx="10091451" cy="3877938"/>
          </a:xfrm>
          <a:prstGeom prst="round2SameRect">
            <a:avLst/>
          </a:prstGeom>
          <a:blipFill>
            <a:blip r:embed="rId3"/>
            <a:tile tx="0" ty="0" sx="100000" sy="100000" flip="none" algn="tl"/>
          </a:blip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Daily WALKER" panose="02000500000000000000" pitchFamily="50" charset="0"/>
              </a:rPr>
              <a:t>After completing this lesson students will be able to-</a:t>
            </a:r>
          </a:p>
          <a:p>
            <a:pPr algn="ctr"/>
            <a:endParaRPr lang="en-US" sz="100" b="1" dirty="0">
              <a:solidFill>
                <a:schemeClr val="accent2">
                  <a:lumMod val="50000"/>
                </a:schemeClr>
              </a:solidFill>
              <a:latin typeface="Daily WALKER" panose="02000500000000000000" pitchFamily="50" charset="0"/>
            </a:endParaRPr>
          </a:p>
          <a:p>
            <a:pPr algn="ctr"/>
            <a:endParaRPr lang="en-US" sz="1400" dirty="0">
              <a:solidFill>
                <a:schemeClr val="accent2">
                  <a:lumMod val="50000"/>
                </a:schemeClr>
              </a:solidFill>
              <a:latin typeface="Daily WALKER" panose="02000500000000000000" pitchFamily="50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aily WALKER" panose="02000500000000000000" pitchFamily="50" charset="0"/>
                <a:cs typeface="MV Boli" panose="02000500030200090000" pitchFamily="2" charset="0"/>
              </a:rPr>
              <a:t> </a:t>
            </a:r>
            <a:r>
              <a:rPr lang="en-US" sz="3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briola" panose="04040605051002020D02" pitchFamily="82" charset="0"/>
                <a:cs typeface="MV Boli" panose="02000500030200090000" pitchFamily="2" charset="0"/>
              </a:rPr>
              <a:t>understand </a:t>
            </a:r>
            <a:r>
              <a:rPr lang="en-US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briola" panose="04040605051002020D02" pitchFamily="82" charset="0"/>
                <a:cs typeface="MV Boli" panose="02000500030200090000" pitchFamily="2" charset="0"/>
              </a:rPr>
              <a:t>the rules of transformation. 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briola" panose="04040605051002020D02" pitchFamily="82" charset="0"/>
                <a:cs typeface="MV Boli" panose="02000500030200090000" pitchFamily="2" charset="0"/>
              </a:rPr>
              <a:t> transform </a:t>
            </a:r>
            <a:r>
              <a:rPr lang="en-US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briola" panose="04040605051002020D02" pitchFamily="82" charset="0"/>
                <a:cs typeface="MV Boli" panose="02000500030200090000" pitchFamily="2" charset="0"/>
              </a:rPr>
              <a:t>sentences from affirmative to negative.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briola" panose="04040605051002020D02" pitchFamily="82" charset="0"/>
                <a:cs typeface="MV Boli" panose="02000500030200090000" pitchFamily="2" charset="0"/>
              </a:rPr>
              <a:t> understand </a:t>
            </a:r>
            <a:r>
              <a:rPr lang="en-US" sz="3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abriola" panose="04040605051002020D02" pitchFamily="82" charset="0"/>
                <a:cs typeface="MV Boli" panose="02000500030200090000" pitchFamily="2" charset="0"/>
              </a:rPr>
              <a:t>what is transformation.</a:t>
            </a:r>
            <a:endParaRPr lang="en-US" sz="3600" b="1" dirty="0">
              <a:solidFill>
                <a:schemeClr val="tx1"/>
              </a:solidFill>
              <a:latin typeface="Gabriola" panose="04040605051002020D02" pitchFamily="8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0612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4395" y="1244906"/>
            <a:ext cx="8471971" cy="428556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When </a:t>
            </a:r>
            <a:r>
              <a:rPr lang="en-US" sz="28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both</a:t>
            </a:r>
            <a:r>
              <a:rPr lang="en-US" sz="28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 or </a:t>
            </a:r>
            <a:r>
              <a:rPr lang="en-US" sz="28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and</a:t>
            </a:r>
            <a:r>
              <a:rPr lang="en-US" sz="28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 is used in an affirmative sentence, we use </a:t>
            </a:r>
            <a:r>
              <a:rPr lang="en-US" sz="28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Not only</a:t>
            </a:r>
            <a:r>
              <a:rPr lang="en-US" sz="28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........</a:t>
            </a:r>
            <a:r>
              <a:rPr lang="en-US" sz="2800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but also </a:t>
            </a:r>
            <a:r>
              <a:rPr lang="en-US" sz="2800" b="1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to transform it into negative. </a:t>
            </a:r>
          </a:p>
          <a:p>
            <a:pPr algn="ctr"/>
            <a:r>
              <a:rPr lang="en-US" sz="3200" b="1" u="sng" dirty="0" smtClean="0">
                <a:solidFill>
                  <a:srgbClr val="002060"/>
                </a:solidFill>
              </a:rPr>
              <a:t>Examples:</a:t>
            </a:r>
          </a:p>
          <a:p>
            <a:pPr lvl="3"/>
            <a:r>
              <a:rPr lang="en-US" sz="2000" dirty="0" smtClean="0">
                <a:solidFill>
                  <a:srgbClr val="002060"/>
                </a:solidFill>
                <a:latin typeface="Franklin Gothic Medium Cond" panose="020B0606030402020204" pitchFamily="34" charset="0"/>
              </a:rPr>
              <a:t>Affirmative: Both Rahim &amp; Karim took part in the game.</a:t>
            </a:r>
          </a:p>
          <a:p>
            <a:pPr lvl="3"/>
            <a:r>
              <a:rPr lang="en-US" sz="2000" dirty="0" smtClean="0">
                <a:solidFill>
                  <a:srgbClr val="002060"/>
                </a:solidFill>
                <a:latin typeface="Franklin Gothic Medium Cond" panose="020B0606030402020204" pitchFamily="34" charset="0"/>
              </a:rPr>
              <a:t>Negative: </a:t>
            </a:r>
            <a:r>
              <a:rPr lang="en-US" sz="2000" b="1" dirty="0" smtClean="0">
                <a:solidFill>
                  <a:srgbClr val="FF0000"/>
                </a:solidFill>
                <a:latin typeface="Franklin Gothic Medium Cond" panose="020B0606030402020204" pitchFamily="34" charset="0"/>
              </a:rPr>
              <a:t>Not only Rahim but also Karim took part in the game</a:t>
            </a:r>
            <a:r>
              <a:rPr lang="en-US" sz="2000" dirty="0" smtClean="0">
                <a:solidFill>
                  <a:srgbClr val="002060"/>
                </a:solidFill>
                <a:latin typeface="Franklin Gothic Medium Cond" panose="020B0606030402020204" pitchFamily="34" charset="0"/>
              </a:rPr>
              <a:t>.</a:t>
            </a:r>
          </a:p>
          <a:p>
            <a:pPr lvl="3"/>
            <a:r>
              <a:rPr lang="en-US" sz="2000" dirty="0">
                <a:solidFill>
                  <a:srgbClr val="002060"/>
                </a:solidFill>
                <a:latin typeface="Franklin Gothic Medium Cond" panose="020B0606030402020204" pitchFamily="34" charset="0"/>
              </a:rPr>
              <a:t>Affirmative: </a:t>
            </a:r>
            <a:r>
              <a:rPr lang="en-US" sz="2000" dirty="0" smtClean="0">
                <a:solidFill>
                  <a:srgbClr val="002060"/>
                </a:solidFill>
                <a:latin typeface="Franklin Gothic Medium Cond" panose="020B0606030402020204" pitchFamily="34" charset="0"/>
              </a:rPr>
              <a:t>The guest bought Coffee and  Ice-cream.</a:t>
            </a:r>
          </a:p>
          <a:p>
            <a:pPr lvl="3"/>
            <a:r>
              <a:rPr lang="en-US" sz="2000" dirty="0">
                <a:solidFill>
                  <a:srgbClr val="002060"/>
                </a:solidFill>
                <a:latin typeface="Franklin Gothic Medium Cond" panose="020B0606030402020204" pitchFamily="34" charset="0"/>
              </a:rPr>
              <a:t>Negative: </a:t>
            </a:r>
            <a:r>
              <a:rPr lang="en-US" sz="2000" b="1" dirty="0" smtClean="0">
                <a:solidFill>
                  <a:srgbClr val="FF0000"/>
                </a:solidFill>
                <a:latin typeface="Franklin Gothic Medium Cond" panose="020B0606030402020204" pitchFamily="34" charset="0"/>
              </a:rPr>
              <a:t>The guest bought not only Coffee but also Ice-cream</a:t>
            </a:r>
            <a:r>
              <a:rPr lang="en-US" sz="2000" dirty="0" smtClean="0">
                <a:solidFill>
                  <a:srgbClr val="002060"/>
                </a:solidFill>
                <a:latin typeface="Franklin Gothic Medium Cond" panose="020B06060304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2884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09312" y="1101686"/>
            <a:ext cx="9320270" cy="51188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Harrington" panose="04040505050A02020702" pitchFamily="82" charset="0"/>
              </a:rPr>
              <a:t>If an affirmative sentence starts with </a:t>
            </a:r>
            <a:r>
              <a:rPr lang="en-US" sz="2800" b="1" dirty="0" smtClean="0">
                <a:solidFill>
                  <a:srgbClr val="FF0000"/>
                </a:solidFill>
                <a:latin typeface="Harrington" panose="04040505050A02020702" pitchFamily="82" charset="0"/>
              </a:rPr>
              <a:t>Every</a:t>
            </a:r>
            <a:r>
              <a:rPr lang="en-US" sz="2800" b="1" dirty="0" smtClean="0">
                <a:solidFill>
                  <a:schemeClr val="tx1"/>
                </a:solidFill>
                <a:latin typeface="Harrington" panose="04040505050A02020702" pitchFamily="82" charset="0"/>
              </a:rPr>
              <a:t> then we use </a:t>
            </a:r>
            <a:r>
              <a:rPr lang="en-US" sz="2800" b="1" dirty="0" smtClean="0">
                <a:solidFill>
                  <a:srgbClr val="FF0000"/>
                </a:solidFill>
                <a:latin typeface="Harrington" panose="04040505050A02020702" pitchFamily="82" charset="0"/>
              </a:rPr>
              <a:t>There is no </a:t>
            </a:r>
            <a:r>
              <a:rPr lang="en-US" sz="2800" b="1" dirty="0" smtClean="0">
                <a:solidFill>
                  <a:schemeClr val="tx1"/>
                </a:solidFill>
                <a:latin typeface="Harrington" panose="04040505050A02020702" pitchFamily="82" charset="0"/>
              </a:rPr>
              <a:t>in place of </a:t>
            </a:r>
            <a:r>
              <a:rPr lang="en-US" sz="2800" b="1" dirty="0" smtClean="0">
                <a:solidFill>
                  <a:srgbClr val="FF0000"/>
                </a:solidFill>
                <a:latin typeface="Harrington" panose="04040505050A02020702" pitchFamily="82" charset="0"/>
              </a:rPr>
              <a:t>every</a:t>
            </a:r>
            <a:r>
              <a:rPr lang="en-US" sz="2800" b="1" dirty="0" smtClean="0">
                <a:solidFill>
                  <a:schemeClr val="tx1"/>
                </a:solidFill>
                <a:latin typeface="Harrington" panose="04040505050A02020702" pitchFamily="82" charset="0"/>
              </a:rPr>
              <a:t>.</a:t>
            </a:r>
            <a:endParaRPr lang="en-US" sz="1600" b="1" dirty="0" smtClean="0">
              <a:solidFill>
                <a:schemeClr val="tx1"/>
              </a:solidFill>
              <a:latin typeface="Harrington" panose="04040505050A02020702" pitchFamily="82" charset="0"/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Structure: There is no+ subject+ but+ verb+ extension.</a:t>
            </a:r>
          </a:p>
          <a:p>
            <a:pPr algn="ctr"/>
            <a:r>
              <a:rPr lang="en-US" sz="2400" b="1" u="sng" dirty="0" smtClean="0">
                <a:ln>
                  <a:solidFill>
                    <a:srgbClr val="021C8C"/>
                  </a:solidFill>
                </a:ln>
                <a:solidFill>
                  <a:srgbClr val="0070C0"/>
                </a:solidFill>
              </a:rPr>
              <a:t>Example: </a:t>
            </a:r>
          </a:p>
          <a:p>
            <a:pPr lvl="4"/>
            <a:r>
              <a:rPr lang="en-US" sz="2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Affirmative: Every teacher advices his students.</a:t>
            </a:r>
          </a:p>
          <a:p>
            <a:pPr lvl="4"/>
            <a:r>
              <a:rPr lang="en-US" sz="2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Negative: </a:t>
            </a:r>
            <a:r>
              <a:rPr lang="en-US" sz="2000" b="1" dirty="0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There is no teacher but advice his students</a:t>
            </a:r>
            <a:r>
              <a:rPr lang="en-US" sz="2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</a:p>
          <a:p>
            <a:pPr algn="ctr"/>
            <a:r>
              <a:rPr lang="en-US" sz="2000" b="1" u="sng" dirty="0" smtClean="0">
                <a:ln>
                  <a:solidFill>
                    <a:srgbClr val="021C8C"/>
                  </a:solidFill>
                </a:ln>
                <a:solidFill>
                  <a:srgbClr val="0070C0"/>
                </a:solidFill>
                <a:latin typeface="Algerian" panose="04020705040A02060702" pitchFamily="82" charset="0"/>
              </a:rPr>
              <a:t>Exception: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[Sometimes we use </a:t>
            </a:r>
            <a:r>
              <a:rPr lang="en-US" sz="2000" b="1" dirty="0" smtClean="0">
                <a:solidFill>
                  <a:srgbClr val="FF0000"/>
                </a:solidFill>
              </a:rPr>
              <a:t>who</a:t>
            </a:r>
            <a:r>
              <a:rPr lang="en-US" sz="2000" b="1" dirty="0" smtClean="0">
                <a:solidFill>
                  <a:schemeClr val="tx1"/>
                </a:solidFill>
              </a:rPr>
              <a:t> in place of</a:t>
            </a:r>
            <a:r>
              <a:rPr lang="en-US" sz="2000" b="1" dirty="0" smtClean="0">
                <a:solidFill>
                  <a:srgbClr val="FF0000"/>
                </a:solidFill>
              </a:rPr>
              <a:t> but</a:t>
            </a:r>
            <a:r>
              <a:rPr lang="en-US" sz="2000" b="1" dirty="0" smtClean="0">
                <a:solidFill>
                  <a:schemeClr val="tx1"/>
                </a:solidFill>
              </a:rPr>
              <a:t>]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Structure: There is no+ subject+ </a:t>
            </a:r>
            <a:r>
              <a:rPr lang="en-US" sz="2400" b="1" dirty="0" smtClean="0">
                <a:solidFill>
                  <a:srgbClr val="FF0000"/>
                </a:solidFill>
              </a:rPr>
              <a:t>who+ does not+ </a:t>
            </a:r>
            <a:r>
              <a:rPr lang="en-US" sz="2400" b="1" dirty="0">
                <a:solidFill>
                  <a:srgbClr val="FF0000"/>
                </a:solidFill>
              </a:rPr>
              <a:t>verb+ extension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400" b="1" u="sng" dirty="0" smtClean="0">
                <a:ln>
                  <a:solidFill>
                    <a:srgbClr val="021C8C"/>
                  </a:solidFill>
                </a:ln>
                <a:solidFill>
                  <a:srgbClr val="0070C0"/>
                </a:solidFill>
              </a:rPr>
              <a:t>Example:</a:t>
            </a:r>
          </a:p>
          <a:p>
            <a:pPr lvl="4"/>
            <a:r>
              <a:rPr lang="en-US" sz="2000" b="1" dirty="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Affirmative: Every student learns his lesson.</a:t>
            </a:r>
          </a:p>
          <a:p>
            <a:pPr lvl="4"/>
            <a:r>
              <a:rPr lang="en-US" sz="2000" b="1" dirty="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Negative: </a:t>
            </a:r>
            <a:r>
              <a:rPr lang="en-US" sz="2000" b="1" dirty="0" smtClean="0">
                <a:solidFill>
                  <a:srgbClr val="FF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There is no student who does not learn his lesson</a:t>
            </a:r>
            <a:r>
              <a:rPr lang="en-US" sz="2000" b="1" dirty="0" smtClean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8389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4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4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4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4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4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4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4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4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4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912672" y="705080"/>
            <a:ext cx="10588938" cy="4957590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If an affirmative sentence starts with conjunctional phrase 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as soon as </a:t>
            </a:r>
            <a:r>
              <a:rPr lang="en-US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then we use the following structure.</a:t>
            </a:r>
          </a:p>
          <a:p>
            <a:pPr algn="ctr"/>
            <a:r>
              <a:rPr lang="en-US" sz="2800" b="1" u="sng" dirty="0">
                <a:solidFill>
                  <a:schemeClr val="tx1"/>
                </a:solidFill>
              </a:rPr>
              <a:t>Structure: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No sooner had+ </a:t>
            </a:r>
            <a:r>
              <a:rPr lang="en-US" sz="2400" b="1" dirty="0">
                <a:solidFill>
                  <a:srgbClr val="FF0000"/>
                </a:solidFill>
              </a:rPr>
              <a:t>Subject +</a:t>
            </a:r>
            <a:r>
              <a:rPr lang="en-US" sz="2400" b="1" dirty="0" smtClean="0">
                <a:solidFill>
                  <a:srgbClr val="FF0000"/>
                </a:solidFill>
              </a:rPr>
              <a:t>Verb(past participle)+ than+ extension</a:t>
            </a:r>
            <a:r>
              <a:rPr lang="en-US" sz="2400" dirty="0" smtClean="0"/>
              <a:t>.</a:t>
            </a:r>
          </a:p>
          <a:p>
            <a:pPr algn="ctr"/>
            <a:r>
              <a:rPr lang="en-US" sz="2400" b="1" u="sng" dirty="0">
                <a:solidFill>
                  <a:srgbClr val="002060"/>
                </a:solidFill>
                <a:latin typeface="Kristen ITC" panose="03050502040202030202" pitchFamily="66" charset="0"/>
              </a:rPr>
              <a:t>Example:</a:t>
            </a:r>
          </a:p>
          <a:p>
            <a:pPr algn="ctr"/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mbria" panose="02040503050406030204" pitchFamily="18" charset="0"/>
              </a:rPr>
              <a:t>Affirmative: </a:t>
            </a:r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Harrington" panose="04040505050A02020702" pitchFamily="82" charset="0"/>
              </a:rPr>
              <a:t>As soon as the teacher entered into the class, the students stood up</a:t>
            </a:r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Daily WALKER" panose="02000500000000000000" pitchFamily="50" charset="0"/>
              </a:rPr>
              <a:t>.</a:t>
            </a:r>
            <a:endParaRPr lang="en-US" sz="2400" b="1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Daily WALKER" panose="02000500000000000000" pitchFamily="50" charset="0"/>
            </a:endParaRPr>
          </a:p>
          <a:p>
            <a:pPr algn="ctr"/>
            <a:r>
              <a:rPr lang="en-US" sz="24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mbria" panose="02040503050406030204" pitchFamily="18" charset="0"/>
              </a:rPr>
              <a:t>Negative: </a:t>
            </a:r>
            <a:r>
              <a:rPr lang="en-US" sz="24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Harrington" panose="04040505050A02020702" pitchFamily="82" charset="0"/>
              </a:rPr>
              <a:t>No sooner had </a:t>
            </a:r>
            <a:r>
              <a:rPr lang="en-US" sz="24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Harrington" panose="04040505050A02020702" pitchFamily="82" charset="0"/>
              </a:rPr>
              <a:t>the teacher entered into the </a:t>
            </a:r>
            <a:r>
              <a:rPr lang="en-US" sz="24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Harrington" panose="04040505050A02020702" pitchFamily="82" charset="0"/>
              </a:rPr>
              <a:t>class than the </a:t>
            </a:r>
            <a:r>
              <a:rPr lang="en-US" sz="24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Harrington" panose="04040505050A02020702" pitchFamily="82" charset="0"/>
              </a:rPr>
              <a:t>students stood up</a:t>
            </a:r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Harrington" panose="04040505050A02020702" pitchFamily="82" charset="0"/>
              </a:rPr>
              <a:t>.</a:t>
            </a:r>
            <a:endParaRPr lang="en-US" sz="2400" b="1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Harrington" panose="04040505050A0202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8498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1217" y="450760"/>
            <a:ext cx="10923936" cy="522292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ency FB" panose="020B0503020202020204" pitchFamily="34" charset="0"/>
                <a:cs typeface="MV Boli" panose="02000500030200090000" pitchFamily="2" charset="0"/>
              </a:rPr>
              <a:t>All the </a:t>
            </a:r>
            <a:r>
              <a:rPr lang="en-US" sz="280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ency FB" panose="020B0503020202020204" pitchFamily="34" charset="0"/>
                <a:cs typeface="MV Boli" panose="02000500030200090000" pitchFamily="2" charset="0"/>
              </a:rPr>
              <a:t>affirmative sentences of superlative degree are transformed into negative</a:t>
            </a:r>
            <a:r>
              <a:rPr lang="en-US" sz="280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ency FB" panose="020B0503020202020204" pitchFamily="34" charset="0"/>
                <a:cs typeface="MV Boli" panose="02000500030200090000" pitchFamily="2" charset="0"/>
              </a:rPr>
              <a:t> </a:t>
            </a:r>
            <a:r>
              <a:rPr lang="en-US" sz="2800" dirty="0" smtClean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ency FB" panose="020B0503020202020204" pitchFamily="34" charset="0"/>
                <a:cs typeface="MV Boli" panose="02000500030200090000" pitchFamily="2" charset="0"/>
              </a:rPr>
              <a:t>following the transformation rule of superlative degree to positive degree.</a:t>
            </a:r>
          </a:p>
          <a:p>
            <a:pPr algn="ctr"/>
            <a:r>
              <a:rPr lang="en-US" sz="2800" b="1" u="sng" dirty="0">
                <a:ln>
                  <a:solidFill>
                    <a:srgbClr val="7030A0"/>
                  </a:solidFill>
                </a:ln>
                <a:solidFill>
                  <a:srgbClr val="002060"/>
                </a:solidFill>
              </a:rPr>
              <a:t>Structure: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Gabriola" panose="04040605051002020D02" pitchFamily="82" charset="0"/>
              </a:rPr>
              <a:t>No other+ the rest part of the superlative degree+ verb+ so/as+ positive+ subject</a:t>
            </a:r>
            <a:endParaRPr lang="en-US" sz="2800" b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Gabriola" panose="04040605051002020D02" pitchFamily="82" charset="0"/>
            </a:endParaRPr>
          </a:p>
          <a:p>
            <a:pPr algn="ctr"/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US" sz="2800" b="1" u="sng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Example:</a:t>
            </a:r>
          </a:p>
          <a:p>
            <a:pPr lvl="5"/>
            <a:r>
              <a:rPr lang="en-US" sz="2800" b="1" dirty="0" smtClean="0">
                <a:solidFill>
                  <a:srgbClr val="002060"/>
                </a:solidFill>
              </a:rPr>
              <a:t>Affirmative: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anose="020B0503020202020204" pitchFamily="34" charset="0"/>
              </a:rPr>
              <a:t>Dhaka is the biggest city in Bangladesh.</a:t>
            </a:r>
          </a:p>
          <a:p>
            <a:pPr lvl="5"/>
            <a:r>
              <a:rPr lang="en-US" sz="2800" b="1" dirty="0" smtClean="0">
                <a:solidFill>
                  <a:srgbClr val="002060"/>
                </a:solidFill>
              </a:rPr>
              <a:t>Negative: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No other city in Bangladesh is as big as Dhaka.</a:t>
            </a:r>
            <a:endParaRPr lang="en-US" b="1" dirty="0">
              <a:solidFill>
                <a:srgbClr val="FF0000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1703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740665" y="352541"/>
            <a:ext cx="9177050" cy="3679633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Sometimes we use </a:t>
            </a: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not/ negative </a:t>
            </a:r>
            <a:r>
              <a:rPr lang="en-US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before the </a:t>
            </a: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opposite words </a:t>
            </a:r>
            <a:r>
              <a:rPr lang="en-US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of verb, adjective &amp; adverb while transforming an affirmative sentence into negative.</a:t>
            </a:r>
          </a:p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Examples:</a:t>
            </a:r>
          </a:p>
          <a:p>
            <a:pPr lvl="5"/>
            <a:r>
              <a:rPr lang="en-US" sz="2000" b="1" dirty="0" smtClean="0">
                <a:solidFill>
                  <a:schemeClr val="tx1"/>
                </a:solidFill>
                <a:latin typeface="Harrington" panose="04040505050A02020702" pitchFamily="82" charset="0"/>
              </a:rPr>
              <a:t>Affirmative: </a:t>
            </a:r>
            <a:r>
              <a:rPr lang="en-US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Harrington" panose="04040505050A02020702" pitchFamily="82" charset="0"/>
              </a:rPr>
              <a:t>I shall remember you.</a:t>
            </a:r>
          </a:p>
          <a:p>
            <a:pPr lvl="5"/>
            <a:r>
              <a:rPr lang="en-US" sz="2000" b="1" dirty="0" smtClean="0">
                <a:solidFill>
                  <a:schemeClr val="tx1"/>
                </a:solidFill>
                <a:latin typeface="Harrington" panose="04040505050A02020702" pitchFamily="82" charset="0"/>
              </a:rPr>
              <a:t>Negative: </a:t>
            </a:r>
            <a:r>
              <a:rPr lang="en-US" sz="2000" b="1" dirty="0" smtClean="0">
                <a:solidFill>
                  <a:srgbClr val="FF0000"/>
                </a:solidFill>
                <a:latin typeface="Harrington" panose="04040505050A02020702" pitchFamily="82" charset="0"/>
              </a:rPr>
              <a:t>I shall never forget you</a:t>
            </a:r>
            <a:r>
              <a:rPr lang="en-US" sz="2000" b="1" dirty="0" smtClean="0">
                <a:solidFill>
                  <a:schemeClr val="tx1"/>
                </a:solidFill>
                <a:latin typeface="Harrington" panose="04040505050A02020702" pitchFamily="82" charset="0"/>
              </a:rPr>
              <a:t>.</a:t>
            </a:r>
          </a:p>
          <a:p>
            <a:pPr lvl="5"/>
            <a:r>
              <a:rPr lang="en-US" sz="2000" b="1" dirty="0">
                <a:solidFill>
                  <a:schemeClr val="tx1"/>
                </a:solidFill>
                <a:latin typeface="Harrington" panose="04040505050A02020702" pitchFamily="82" charset="0"/>
              </a:rPr>
              <a:t>Affirmative</a:t>
            </a:r>
            <a:r>
              <a:rPr lang="en-US" sz="2000" b="1" dirty="0" smtClean="0">
                <a:solidFill>
                  <a:schemeClr val="tx1"/>
                </a:solidFill>
                <a:latin typeface="Harrington" panose="04040505050A02020702" pitchFamily="82" charset="0"/>
              </a:rPr>
              <a:t>: </a:t>
            </a:r>
            <a:r>
              <a:rPr lang="en-US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Harrington" panose="04040505050A02020702" pitchFamily="82" charset="0"/>
              </a:rPr>
              <a:t>Kamal is a good boy.</a:t>
            </a:r>
            <a:endParaRPr lang="en-US" sz="20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Harrington" panose="04040505050A02020702" pitchFamily="82" charset="0"/>
            </a:endParaRPr>
          </a:p>
          <a:p>
            <a:pPr lvl="5"/>
            <a:r>
              <a:rPr lang="en-US" sz="2000" b="1" dirty="0">
                <a:solidFill>
                  <a:schemeClr val="tx1"/>
                </a:solidFill>
                <a:latin typeface="Harrington" panose="04040505050A02020702" pitchFamily="82" charset="0"/>
              </a:rPr>
              <a:t>Negative</a:t>
            </a:r>
            <a:r>
              <a:rPr lang="en-US" sz="2000" b="1" dirty="0" smtClean="0">
                <a:solidFill>
                  <a:schemeClr val="tx1"/>
                </a:solidFill>
                <a:latin typeface="Harrington" panose="04040505050A02020702" pitchFamily="82" charset="0"/>
              </a:rPr>
              <a:t>: </a:t>
            </a:r>
            <a:r>
              <a:rPr lang="en-US" sz="2000" b="1" dirty="0" err="1" smtClean="0">
                <a:solidFill>
                  <a:srgbClr val="FF0000"/>
                </a:solidFill>
                <a:latin typeface="Harrington" panose="04040505050A02020702" pitchFamily="82" charset="0"/>
              </a:rPr>
              <a:t>kamal</a:t>
            </a:r>
            <a:r>
              <a:rPr lang="en-US" sz="2000" b="1" dirty="0" smtClean="0">
                <a:solidFill>
                  <a:srgbClr val="FF0000"/>
                </a:solidFill>
                <a:latin typeface="Harrington" panose="04040505050A02020702" pitchFamily="82" charset="0"/>
              </a:rPr>
              <a:t> is not a bad boy</a:t>
            </a:r>
            <a:r>
              <a:rPr lang="en-US" sz="2000" b="1" dirty="0" smtClean="0">
                <a:solidFill>
                  <a:schemeClr val="tx1"/>
                </a:solidFill>
                <a:latin typeface="Harrington" panose="04040505050A02020702" pitchFamily="82" charset="0"/>
              </a:rPr>
              <a:t>.</a:t>
            </a:r>
          </a:p>
          <a:p>
            <a:pPr lvl="5"/>
            <a:r>
              <a:rPr lang="en-US" sz="2000" b="1" dirty="0">
                <a:solidFill>
                  <a:schemeClr val="tx1"/>
                </a:solidFill>
                <a:latin typeface="Harrington" panose="04040505050A02020702" pitchFamily="82" charset="0"/>
              </a:rPr>
              <a:t>Affirmative</a:t>
            </a:r>
            <a:r>
              <a:rPr lang="en-US" sz="2000" b="1" dirty="0" smtClean="0">
                <a:solidFill>
                  <a:schemeClr val="tx1"/>
                </a:solidFill>
                <a:latin typeface="Harrington" panose="04040505050A02020702" pitchFamily="82" charset="0"/>
              </a:rPr>
              <a:t>: </a:t>
            </a:r>
            <a:r>
              <a:rPr lang="en-US" sz="20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Harrington" panose="04040505050A02020702" pitchFamily="82" charset="0"/>
              </a:rPr>
              <a:t>The girl writes quickly.</a:t>
            </a:r>
            <a:endParaRPr lang="en-US" sz="20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Harrington" panose="04040505050A02020702" pitchFamily="82" charset="0"/>
            </a:endParaRPr>
          </a:p>
          <a:p>
            <a:pPr lvl="5"/>
            <a:r>
              <a:rPr lang="en-US" sz="2000" b="1" dirty="0">
                <a:solidFill>
                  <a:schemeClr val="tx1"/>
                </a:solidFill>
                <a:latin typeface="Harrington" panose="04040505050A02020702" pitchFamily="82" charset="0"/>
              </a:rPr>
              <a:t>Negative</a:t>
            </a:r>
            <a:r>
              <a:rPr lang="en-US" sz="2000" b="1" dirty="0" smtClean="0">
                <a:solidFill>
                  <a:schemeClr val="tx1"/>
                </a:solidFill>
                <a:latin typeface="Harrington" panose="04040505050A02020702" pitchFamily="82" charset="0"/>
              </a:rPr>
              <a:t>: </a:t>
            </a:r>
            <a:r>
              <a:rPr lang="en-US" sz="2000" b="1" dirty="0" smtClean="0">
                <a:solidFill>
                  <a:srgbClr val="FF0000"/>
                </a:solidFill>
                <a:latin typeface="Harrington" panose="04040505050A02020702" pitchFamily="82" charset="0"/>
              </a:rPr>
              <a:t>The girl does not write slowly</a:t>
            </a:r>
            <a:r>
              <a:rPr lang="en-US" sz="2000" b="1" dirty="0" smtClean="0">
                <a:solidFill>
                  <a:schemeClr val="tx1"/>
                </a:solidFill>
                <a:latin typeface="Harrington" panose="04040505050A02020702" pitchFamily="82" charset="0"/>
              </a:rPr>
              <a:t>.</a:t>
            </a:r>
            <a:endParaRPr lang="en-US" sz="2000" b="1" dirty="0">
              <a:solidFill>
                <a:schemeClr val="tx1"/>
              </a:solidFill>
              <a:latin typeface="Harrington" panose="04040505050A02020702" pitchFamily="82" charset="0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1586429" y="4219462"/>
            <a:ext cx="9882130" cy="2445744"/>
          </a:xfrm>
          <a:prstGeom prst="flowChartProcess">
            <a:avLst/>
          </a:prstGeom>
          <a:blipFill>
            <a:blip r:embed="rId3"/>
            <a:tile tx="0" ty="0" sx="100000" sy="100000" flip="none" algn="tl"/>
          </a:blip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Similar uses:</a:t>
            </a:r>
          </a:p>
          <a:p>
            <a:pPr algn="ctr"/>
            <a:endParaRPr lang="en-US" sz="1050" b="1" u="sng" dirty="0" smtClean="0">
              <a:solidFill>
                <a:schemeClr val="tx1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Many                 not a few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A few                 not many     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A little                not much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Much                not a little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Always                       never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Sometimes        not always        </a:t>
            </a:r>
            <a:endParaRPr lang="en-US" b="1" dirty="0">
              <a:solidFill>
                <a:schemeClr val="tx1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18" name="Flowchart: Process 17"/>
          <p:cNvSpPr/>
          <p:nvPr/>
        </p:nvSpPr>
        <p:spPr>
          <a:xfrm>
            <a:off x="6499952" y="4880472"/>
            <a:ext cx="45719" cy="1608463"/>
          </a:xfrm>
          <a:prstGeom prst="flowChartProces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6878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uiExpand="1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825</Words>
  <Application>Microsoft Office PowerPoint</Application>
  <PresentationFormat>Widescreen</PresentationFormat>
  <Paragraphs>100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42" baseType="lpstr">
      <vt:lpstr>Actonia PERSONAL USE</vt:lpstr>
      <vt:lpstr>Agency FB</vt:lpstr>
      <vt:lpstr>Algerian</vt:lpstr>
      <vt:lpstr>Arial</vt:lpstr>
      <vt:lpstr>Baskerville Old Face</vt:lpstr>
      <vt:lpstr>Calibri</vt:lpstr>
      <vt:lpstr>Calibri Light</vt:lpstr>
      <vt:lpstr>Cambria</vt:lpstr>
      <vt:lpstr>Candara</vt:lpstr>
      <vt:lpstr>Century Schoolbook</vt:lpstr>
      <vt:lpstr>Comic Sans MS</vt:lpstr>
      <vt:lpstr>Daily WALKER</vt:lpstr>
      <vt:lpstr>Eras Light ITC</vt:lpstr>
      <vt:lpstr>Franklin Gothic Medium Cond</vt:lpstr>
      <vt:lpstr>Gabriola</vt:lpstr>
      <vt:lpstr>Harrington</vt:lpstr>
      <vt:lpstr>Imprint MT Shadow</vt:lpstr>
      <vt:lpstr>Kalpurush</vt:lpstr>
      <vt:lpstr>Kristen ITC</vt:lpstr>
      <vt:lpstr>Lato</vt:lpstr>
      <vt:lpstr>Lato Heavy</vt:lpstr>
      <vt:lpstr>Lato Medium</vt:lpstr>
      <vt:lpstr>Monotype Corsiva</vt:lpstr>
      <vt:lpstr>MV Boli</vt:lpstr>
      <vt:lpstr>Ravie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142</cp:revision>
  <dcterms:created xsi:type="dcterms:W3CDTF">2021-10-17T11:58:16Z</dcterms:created>
  <dcterms:modified xsi:type="dcterms:W3CDTF">2021-10-23T18:11:38Z</dcterms:modified>
</cp:coreProperties>
</file>