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2" r:id="rId3"/>
    <p:sldId id="280" r:id="rId4"/>
    <p:sldId id="276" r:id="rId5"/>
    <p:sldId id="278" r:id="rId6"/>
    <p:sldId id="256" r:id="rId7"/>
    <p:sldId id="257" r:id="rId8"/>
    <p:sldId id="258" r:id="rId9"/>
    <p:sldId id="259" r:id="rId10"/>
    <p:sldId id="27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5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8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478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0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987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692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90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022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0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5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2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6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7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3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6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0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4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2090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3710" y="3244334"/>
            <a:ext cx="27045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স্বাগতম</a:t>
            </a:r>
            <a:endParaRPr lang="en-US" sz="7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3673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8CD218-84FB-2046-B3B3-7CBC933A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36" y="665018"/>
            <a:ext cx="10709564" cy="592974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নর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গোষ্ঠীগত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পরিচয়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গহবর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বড়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গাঢ়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রংয়ের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চ্যাপ্টা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কোঁকড়ানো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দাড়িগোঁফ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8391297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D4D595-F95C-604A-B177-414C7ED9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818525" cy="52578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austro-asiatic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ভাষাভিত্তিক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আশুতোষ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ভট্টাচার্যের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দোভাষী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22862047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E6D49-81BF-CF43-9EC1-CA39330C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বাড়িঘরের</a:t>
            </a:r>
            <a:r>
              <a:rPr lang="en-US" dirty="0">
                <a:solidFill>
                  <a:srgbClr val="C000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dirty="0">
                <a:solidFill>
                  <a:srgbClr val="C000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খড়ের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1" y="2438400"/>
            <a:ext cx="1039090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4449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CD122-0C84-2543-A6D3-D5D76445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ধর্মীয়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দেব-দেবীর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ভাষায়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দেবতাকে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বোঙ্গা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73" y="2869622"/>
            <a:ext cx="9656618" cy="39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6476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203AF-9544-8E42-8563-26B3F72D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পুনর্বিবাহ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বিচ্ছেদের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965738"/>
            <a:ext cx="9296400" cy="38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99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68689-8CEA-C347-B87A-9F59FEED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highlight>
                  <a:srgbClr val="008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dirty="0">
                <a:solidFill>
                  <a:srgbClr val="002060"/>
                </a:solidFill>
                <a:highlight>
                  <a:srgbClr val="008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highlight>
                  <a:srgbClr val="008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>
                <a:solidFill>
                  <a:srgbClr val="002060"/>
                </a:solidFill>
                <a:highlight>
                  <a:srgbClr val="008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austro-asiatic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ভাষাভিত্তিক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শিক্ষা-দীক্ষায়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পিছিয়ে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381" y="2889537"/>
            <a:ext cx="4562692" cy="3137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73" y="2889537"/>
            <a:ext cx="4559445" cy="31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5517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64B93-AB63-4545-9901-940ABB35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</a:t>
            </a:r>
            <a:r>
              <a:rPr lang="en-US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ছাটা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করে।এছাড়া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ভেড়া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কাঠবিড়ালি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পানীয়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145" y="2881745"/>
            <a:ext cx="9919855" cy="39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0464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9B1C3-5E30-7F48-BF65-ABCC20F7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4" y="286604"/>
            <a:ext cx="9988122" cy="2784142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পোশাক-পরিচ্ছদ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মহিলারা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কাপড়ের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দিয়ে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দিয়ে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পুরুষরা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দুতি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নেংটি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843" y="3357561"/>
            <a:ext cx="4896066" cy="3500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109" y="3357561"/>
            <a:ext cx="4391891" cy="35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6862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CA89C-3F34-F644-8738-97F30601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highlight>
                  <a:srgbClr val="808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dirty="0">
                <a:highlight>
                  <a:srgbClr val="808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উপায়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কর্মঠ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ময়দানে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764" y="2438399"/>
            <a:ext cx="10169235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0980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F5CF0-7475-C34E-A156-EFF820E0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10151895" cy="2920621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সোহরাই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সবচেয়ে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বড়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সময়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পূজা-পার্বণ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ছাড়া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দিবি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0" y="3045835"/>
            <a:ext cx="5235145" cy="3812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383" y="3045834"/>
            <a:ext cx="5084618" cy="38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946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A27B60-9EE5-784C-8C10-4687E518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889" y="0"/>
            <a:ext cx="5407024" cy="1752599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94460" y="2000250"/>
            <a:ext cx="6046470" cy="3851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এ,কে,এম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মাসুদুজ্জামান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প্রভাষক</a:t>
            </a:r>
            <a:r>
              <a:rPr lang="en-US" sz="3200" dirty="0" smtClean="0"/>
              <a:t>, </a:t>
            </a:r>
            <a:r>
              <a:rPr lang="en-US" sz="3200" dirty="0" err="1" smtClean="0"/>
              <a:t>সমাজবিজ্ঞান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সরকারি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ইন্দুরকানি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কলেজ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ইন্দুরকানি</a:t>
            </a:r>
            <a:r>
              <a:rPr lang="en-US" sz="3200" dirty="0" smtClean="0"/>
              <a:t>, </a:t>
            </a:r>
            <a:r>
              <a:rPr lang="en-US" sz="3200" dirty="0" err="1" smtClean="0"/>
              <a:t>পিরোজপুর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10" y="1154430"/>
            <a:ext cx="4286250" cy="45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80B29-A1AA-FC4A-AF26-E3A50E5F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842164"/>
          </a:xfrm>
        </p:spPr>
        <p:txBody>
          <a:bodyPr>
            <a:normAutofit/>
          </a:bodyPr>
          <a:lstStyle/>
          <a:p>
            <a:r>
              <a:rPr lang="en-US" dirty="0" err="1">
                <a:highlight>
                  <a:srgbClr val="008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অন্ত্যেষ্টিক্রিয়া</a:t>
            </a:r>
            <a:r>
              <a:rPr lang="en-US" dirty="0">
                <a:highlight>
                  <a:srgbClr val="008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মৃতদেহ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পুড়িয়ে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আত্মার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4238051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630FE-2E85-BE46-B85E-B981079B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dirty="0" err="1">
                <a:solidFill>
                  <a:srgbClr val="002060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rgbClr val="002060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নরগোষ্ঠীর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682" y="2840182"/>
            <a:ext cx="7869381" cy="333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166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60BB4-9CB2-DE47-8386-3C5BB32A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C0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solidFill>
                  <a:srgbClr val="C0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দলীয়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br>
              <a:rPr lang="en-US" dirty="0">
                <a:solidFill>
                  <a:srgbClr val="C0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236" y="2701636"/>
            <a:ext cx="9642764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568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" y="14514"/>
            <a:ext cx="12111990" cy="6839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41A02C-0D9D-44C9-86D5-DD74FC1F5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033" y="1937947"/>
            <a:ext cx="5267401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326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</a:p>
        </p:txBody>
      </p:sp>
    </p:spTree>
    <p:extLst>
      <p:ext uri="{BB962C8B-B14F-4D97-AF65-F5344CB8AC3E}">
        <p14:creationId xmlns:p14="http://schemas.microsoft.com/office/powerpoint/2010/main" val="89920588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845" y="126241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5400" dirty="0">
                <a:solidFill>
                  <a:srgbClr val="002060"/>
                </a:solidFill>
              </a:rPr>
              <a:t/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2055235"/>
            <a:ext cx="4417725" cy="3666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64" y="2055235"/>
            <a:ext cx="5060660" cy="36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419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উপজাতির জীবনযাপন প্রণালী।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7534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A8C9F-1A92-9A43-9EDF-FDB725E8C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544" y="1"/>
            <a:ext cx="5735783" cy="1163782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4D0404-7C7C-8249-BED4-42C519952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5864" y="1630334"/>
            <a:ext cx="9767456" cy="4530436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জীবনধারায়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পরিমণ্ডলে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গড়ে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জীবনপ্রবাহ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ব্যহত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850436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F27F5-7FCA-F349-83D3-05D58CB7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09" y="332510"/>
            <a:ext cx="10487891" cy="573578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মনিপুরিরা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আসামের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পাদদেশে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মনিপুরী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নামকরণের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কাহিনীতে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বিষ্ণুপ্রিয়া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মণিপুরী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অসমিয়া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সমন্বয়ে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রত্নের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আলোকপ্রাপ্ত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মনিপুরী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হয়েছে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5889863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78CE-ABC8-4040-B741-2136345D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532909"/>
            <a:ext cx="10018713" cy="2341418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অস্ট্রালয়েড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নরগোষ্ঠীর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68444"/>
            <a:ext cx="8104909" cy="32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972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7A053-348C-0B46-8FA5-C8A3B414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685800"/>
            <a:ext cx="10571017" cy="500841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dirty="0"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dirty="0">
                <a:solidFill>
                  <a:srgbClr val="00B05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চাঁপাইনবাবগঞ্জ,নাটোর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।১৯৩১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শুমারি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অনুযায়ী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৭৯৬৬৫৬জন । ১৯৪১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পেয়ে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দাঁড়ায়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৮২৯০২৫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১৯৯১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আদমশুমারি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অনুযায়ী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২,০২,১৬২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95808161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113</TotalTime>
  <Words>447</Words>
  <Application>Microsoft Office PowerPoint</Application>
  <PresentationFormat>Custom</PresentationFormat>
  <Paragraphs>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Parallax</vt:lpstr>
      <vt:lpstr>PowerPoint Presentation</vt:lpstr>
      <vt:lpstr>পরিচিতি </vt:lpstr>
      <vt:lpstr>পাঠ পরিচিতি</vt:lpstr>
      <vt:lpstr>নিচের ছবিগুলোর দিকে লক্ষ্য করো… </vt:lpstr>
      <vt:lpstr>আজকের পাঠ</vt:lpstr>
      <vt:lpstr>সাঁওতাল</vt:lpstr>
      <vt:lpstr>নামকরণ: মনিপুরিরা আসামের পাদদেশে অবস্থিত মনিপুর রাজ্যের মানুষ। মনিপুরী ও মনিপুর এর নামকরণের আদি কাহিনীতে দেখা যায় , বিষ্ণুপ্রিয়া মণিপুরী দের মাঝে প্রচলিত অসমিয়া ও বাংলা ভাষার সমন্বয়ে  মনি বা রত্নের আলোকপ্রাপ্ত জাতি হিসেবে মনিপুরী এবং স্থান এর ক্ষেত্রে মনিপুর নামকরণ করা হয়েছে।</vt:lpstr>
      <vt:lpstr>উৎপত্তি : নৃবিজ্ঞানী দের মতে, সাঁওতালরা অস্ট্রালয়েড নরগোষ্ঠীর অন্তর্ভুক্ত ।</vt:lpstr>
      <vt:lpstr>অবস্থান ও জনসংখ্যা : বাংলাদেশের রাজশাহী, নওগা , চাঁপাইনবাবগঞ্জ,নাটোর ও দিনাজপুর জেলার অধিকাংশ সাঁওতাল বাস করে ।১৯৩১ সালের শুমারি অনুযায়ী বর্তমান বাংলাদেশ অংশে সাঁওতালদের সংখ্যা ছিল ৭৯৬৬৫৬জন । ১৯৪১ সালে এর সংখ্যা বৃদ্ধি পেয়ে দাঁড়ায় ৮২৯০২৫ জন। ১৯৯১ সালের আদমশুমারি অনুযায়ী বাংলাদেশের সাঁওতালদের সংখ্যা ২,০২,১৬২ জন।</vt:lpstr>
      <vt:lpstr>নর গোষ্ঠীগত পরিচয় : সাঁওতালদের দেহের উচ্চতা মাঝারি ধরনের । এদের মুখ গহবর বড় , এর রং গাঢ় বাদামি , আবার কেউ কেউ কালো রংয়ের । মাথার খুলি গোল, নাক চ্যাপ্টা। চুল কালো ও কোঁকড়ানো, পুরুষের মুখে দাড়িগোঁফ রয়েছে।</vt:lpstr>
      <vt:lpstr>ভাষা : সাঁওতালদের ভাষা austro-asiatic ভাষাভিত্তিক জনগোষ্ঠীর অন্তর্গত । আশুতোষ ভট্টাচার্যের মতে, সাঁওতালরা দোভাষী ।</vt:lpstr>
      <vt:lpstr>বাড়িঘরের ধরন : সাঁওতাল পরিবারের মাটির ঘর গুলো ছোট আকৃতির এবং অধিকাংশই জন বা খড়ের তৈরি ।</vt:lpstr>
      <vt:lpstr>ধর্মীয় বিশ্বাস : সাঁওতালরা মূলত বিভিন্ন দেব-দেবীর পূজা করে থাকে। সাঁওতালি ভাষায় দেবতাকে বোঙ্গা  বলে ।সাঁওতালদের মধ্যে অনেকেই এখন খ্রিস্ট ধর্মের অনুসারী।</vt:lpstr>
      <vt:lpstr>বিবাহ ব্যবস্থা : সাঁওতাল সমাজে বর্তমানে চার ধরনের বিবাহ প্রচলিত। সাঁওতালদের মধ্যে পুনর্বিবাহ এবং বিবাহ বিচ্ছেদের প্রচলন রয়েছে।</vt:lpstr>
      <vt:lpstr>ভাষা ও শিক্ষা : সাঁওতালরা austro-asiatic ভাষাভিত্তিক জনগোষ্ঠীর অন্তর্ভুক্ত। সাঁওতালরা শিক্ষা-দীক্ষায় অনেক পিছিয়ে ।</vt:lpstr>
      <vt:lpstr>খাদ্যাভ্যাস : সাঁওতালদের প্রধান খাদ্য ভাত। ঢেকি ছাটা চাল এরা খুব পছন্দ করে।এছাড়া সাঁওতালরা মহিষ, ভেড়া, ছাগল ,পাখির ডিম ,মাছ, কাঠবিড়ালি ইত্যাদি খেতে পছন্দ করেন ।মদ তাদের প্রধান পানীয়।</vt:lpstr>
      <vt:lpstr>পোশাক-পরিচ্ছদ : সাঁওতালদের মধ্যে মহিলারা পর্দা নামে পরিচিত মোটা কাপড়ের এক অংশ দিয়ে শরীরের মাংস এবং অপর অংশ দিয়ে দেহের উপরিভাগ আবৃত রাখে । পুরুষরা প্রধানত দুতি ও নেংটি পরে ।</vt:lpstr>
      <vt:lpstr>অর্থনীতি : সাঁওতালদের জীবিকার প্রধান উপায় কৃষিকাজ। সাঁওতাল নারী পুরুষ সকলেই কর্মঠ এবং মাঠে ময়দানে কাজ করেন।</vt:lpstr>
      <vt:lpstr>উৎসব : সোহরাই সাঁওতালদের সবচেয়ে বড় উৎসব। সাঁওতাল সমাজে বছরের বিভিন্ন সময় নানা ধরনের পূজা-পার্বণ ও উৎসব উদযাপিত হয়। সাঁওতালদের অন্যান্য উৎসবের মধ্যে রয়েছে বাহা, ছাড়া,  দিবি ইত্যাদি।</vt:lpstr>
      <vt:lpstr>অন্ত্যেষ্টিক্রিয়া: সাঁওতালরা মৃতদেহ আগুনে পুড়িয়ে ফেলে, কারণ তাদের বিশ্বাস এতে আত্মার শান্তি হয়।</vt:lpstr>
      <vt:lpstr>একক কাজ   সাঁওতালরা কোন নরগোষ্ঠীর অন্তর্ভুক্ত।</vt:lpstr>
      <vt:lpstr> দলীয় কাজ :  শিক্ষার্থীরা দুটি দলে ভাগ হয়ে সাঁওতাল ক্ষুদ্র নৃগোষ্ঠীর জীবনধারার উপর একটি ছক তৈরি করবে ।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সাঁওতাল</dc:title>
  <dc:creator>mansuraakter985@gmail.com</dc:creator>
  <cp:lastModifiedBy>User</cp:lastModifiedBy>
  <cp:revision>15</cp:revision>
  <dcterms:created xsi:type="dcterms:W3CDTF">2021-04-10T13:08:41Z</dcterms:created>
  <dcterms:modified xsi:type="dcterms:W3CDTF">2021-08-13T06:43:49Z</dcterms:modified>
</cp:coreProperties>
</file>