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27"/>
  </p:notesMasterIdLst>
  <p:sldIdLst>
    <p:sldId id="385" r:id="rId2"/>
    <p:sldId id="257" r:id="rId3"/>
    <p:sldId id="258" r:id="rId4"/>
    <p:sldId id="357" r:id="rId5"/>
    <p:sldId id="387" r:id="rId6"/>
    <p:sldId id="400" r:id="rId7"/>
    <p:sldId id="371" r:id="rId8"/>
    <p:sldId id="337" r:id="rId9"/>
    <p:sldId id="381" r:id="rId10"/>
    <p:sldId id="382" r:id="rId11"/>
    <p:sldId id="388" r:id="rId12"/>
    <p:sldId id="389" r:id="rId13"/>
    <p:sldId id="395" r:id="rId14"/>
    <p:sldId id="390" r:id="rId15"/>
    <p:sldId id="391" r:id="rId16"/>
    <p:sldId id="392" r:id="rId17"/>
    <p:sldId id="393" r:id="rId18"/>
    <p:sldId id="394" r:id="rId19"/>
    <p:sldId id="396" r:id="rId20"/>
    <p:sldId id="397" r:id="rId21"/>
    <p:sldId id="398" r:id="rId22"/>
    <p:sldId id="399" r:id="rId23"/>
    <p:sldId id="365" r:id="rId24"/>
    <p:sldId id="300" r:id="rId25"/>
    <p:sldId id="2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990033"/>
    <a:srgbClr val="FE00FE"/>
    <a:srgbClr val="00CC00"/>
    <a:srgbClr val="FF3399"/>
    <a:srgbClr val="FF00FF"/>
    <a:srgbClr val="1E00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559" autoAdjust="0"/>
    <p:restoredTop sz="89785" autoAdjust="0"/>
  </p:normalViewPr>
  <p:slideViewPr>
    <p:cSldViewPr snapToGrid="0">
      <p:cViewPr>
        <p:scale>
          <a:sx n="53" d="100"/>
          <a:sy n="53" d="100"/>
        </p:scale>
        <p:origin x="-151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A045-4CA9-4982-B420-2DD31E1A6146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572F-DE81-45F4-A833-7236EC55C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57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FDA2-33CB-4224-9250-F44B425F3348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70746" y="4295427"/>
            <a:ext cx="6073254" cy="2532057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n-BD" sz="15000" b="1" dirty="0">
                <a:ln w="38100"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5000" b="1" dirty="0">
              <a:ln w="38100">
                <a:solidFill>
                  <a:srgbClr val="00B0F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soshBAN"/>
            </a:endParaRPr>
          </a:p>
        </p:txBody>
      </p:sp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59" y="562062"/>
            <a:ext cx="6020971" cy="411153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764498" y="569626"/>
            <a:ext cx="10912839" cy="5456420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buClr>
                <a:srgbClr val="C00000"/>
              </a:buClr>
            </a:pPr>
            <a:endParaRPr lang="en-SG" sz="3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tabLst>
                <a:tab pos="2917825" algn="l"/>
              </a:tabLst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শর্করা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জাতীয়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2917825" algn="l"/>
              </a:tabLst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অ্যামাইলেজ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স্টার্চ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গ্লাইকোজেন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মল্টোজ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2917825" algn="l"/>
              </a:tabLst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মল্টেজ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মল্টোজ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গ্লুকোজ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2917825" algn="l"/>
              </a:tabLst>
            </a:pP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2917825" algn="l"/>
              </a:tabLst>
            </a:pP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tabLst>
                <a:tab pos="2917825" algn="l"/>
              </a:tabLst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লিপিড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জাতীয়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2917825" algn="l"/>
              </a:tabLst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লাইপেজ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লিপিড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ফ্যাটি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গ্লিসারল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2917825" algn="l"/>
              </a:tabLst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ফসফোলাইপেজ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ফসফোলিপিড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ফ্যাটি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গ্লিসারল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ফসফরিক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2917825" algn="l"/>
              </a:tabLst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কোলেস্টেরল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এস্টারেজ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কোলেস্টেরল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এস্টার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ফ্যাটি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5" name="Picture 4" descr="istockphoto-149162559-170667a.jpg"/>
          <p:cNvPicPr>
            <a:picLocks noChangeAspect="1"/>
          </p:cNvPicPr>
          <p:nvPr/>
        </p:nvPicPr>
        <p:blipFill>
          <a:blip r:embed="rId2"/>
          <a:srcRect l="6260" t="15405" r="5830" b="6756"/>
          <a:stretch>
            <a:fillRect/>
          </a:stretch>
        </p:blipFill>
        <p:spPr>
          <a:xfrm>
            <a:off x="8497661" y="1021977"/>
            <a:ext cx="2784420" cy="1559858"/>
          </a:xfrm>
          <a:prstGeom prst="rect">
            <a:avLst/>
          </a:prstGeom>
        </p:spPr>
      </p:pic>
      <p:pic>
        <p:nvPicPr>
          <p:cNvPr id="6" name="Picture 5" descr="Oils-well-with-merger-but-Unilever-South-Africa-still-liable-for-cartel-charges_wrbm_large.jpg"/>
          <p:cNvPicPr>
            <a:picLocks noChangeAspect="1"/>
          </p:cNvPicPr>
          <p:nvPr/>
        </p:nvPicPr>
        <p:blipFill>
          <a:blip r:embed="rId3"/>
          <a:srcRect l="7355"/>
          <a:stretch>
            <a:fillRect/>
          </a:stretch>
        </p:blipFill>
        <p:spPr>
          <a:xfrm>
            <a:off x="8646457" y="2616783"/>
            <a:ext cx="2925102" cy="210487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718073" y="886980"/>
            <a:ext cx="10855877" cy="5456420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buClr>
                <a:srgbClr val="C00000"/>
              </a:buClr>
            </a:pPr>
            <a:endParaRPr lang="en-SG" sz="3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tabLst>
                <a:tab pos="2917825" algn="l"/>
              </a:tabLst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শর্করা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জাতীয়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2917825" algn="l"/>
              </a:tabLst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আন্ত্রিক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অ্যামাইলেজ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স্টার্চ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ডেক্সট্রিন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মল্টোজ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মল্টোট্রায়োজ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ক্ষুদ্র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ডেক্সট্রিন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2917825" algn="l"/>
              </a:tabLst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আইসোমল্টেজ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আইসোমল্টোজ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মল্টোজ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গ্লুকোজ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2917825" algn="l"/>
              </a:tabLst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মল্টেজ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মল্টোজ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গ্লুকোজ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2917825" algn="l"/>
              </a:tabLst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সুক্রেজ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সুক্রোজ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গ্লুকোজ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ফ্রুক্টোজ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2917825" algn="l"/>
              </a:tabLst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ল্যাক্টেজ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ল্যাক্টোজ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গ্লুকোজ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গ্যালাক্টোজ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আন্ত্রিকরসে</a:t>
            </a:r>
            <a:r>
              <a:rPr lang="en-SG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পরিপাককারী</a:t>
            </a:r>
            <a:r>
              <a:rPr lang="en-SG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এনজাইম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medically-accurate-illustration-small-intestine-260nw-305273633.jpg"/>
          <p:cNvPicPr>
            <a:picLocks noChangeAspect="1"/>
          </p:cNvPicPr>
          <p:nvPr/>
        </p:nvPicPr>
        <p:blipFill>
          <a:blip r:embed="rId2"/>
          <a:srcRect b="10308"/>
          <a:stretch>
            <a:fillRect/>
          </a:stretch>
        </p:blipFill>
        <p:spPr>
          <a:xfrm>
            <a:off x="8993652" y="3474133"/>
            <a:ext cx="2476500" cy="2392094"/>
          </a:xfrm>
          <a:prstGeom prst="rect">
            <a:avLst/>
          </a:prstGeom>
        </p:spPr>
      </p:pic>
      <p:pic>
        <p:nvPicPr>
          <p:cNvPr id="7" name="Picture 6" descr="istockphoto-149162559-170667a.jpg"/>
          <p:cNvPicPr>
            <a:picLocks noChangeAspect="1"/>
          </p:cNvPicPr>
          <p:nvPr/>
        </p:nvPicPr>
        <p:blipFill>
          <a:blip r:embed="rId3"/>
          <a:srcRect l="6260" t="15405" r="5830" b="6756"/>
          <a:stretch>
            <a:fillRect/>
          </a:stretch>
        </p:blipFill>
        <p:spPr>
          <a:xfrm>
            <a:off x="8780050" y="1264024"/>
            <a:ext cx="2784420" cy="155985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764498" y="569625"/>
            <a:ext cx="10912839" cy="5669809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spcBef>
                <a:spcPts val="0"/>
              </a:spcBef>
              <a:buClr>
                <a:srgbClr val="C00000"/>
              </a:buClr>
            </a:pPr>
            <a:endParaRPr lang="en-SG" sz="35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tabLst>
                <a:tab pos="2917825" algn="l"/>
              </a:tabLst>
            </a:pPr>
            <a:r>
              <a:rPr lang="en-SG" sz="3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প্রোটিন</a:t>
            </a:r>
            <a:r>
              <a:rPr lang="en-SG" sz="3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</a:t>
            </a:r>
            <a:r>
              <a:rPr lang="en-SG" sz="3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2917825" algn="l"/>
              </a:tabLst>
            </a:pPr>
            <a:r>
              <a:rPr lang="en-SG" sz="38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অ্যামিনোট্রিপসিন</a:t>
            </a:r>
            <a:r>
              <a:rPr lang="en-SG" sz="3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ক্ষুদ্র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প্রোটিন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অ্যামিনো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endParaRPr lang="en-SG" sz="3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2917825" algn="l"/>
              </a:tabLst>
            </a:pPr>
            <a:r>
              <a:rPr lang="en-SG" sz="38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প্রোলিডেজ</a:t>
            </a:r>
            <a:r>
              <a:rPr lang="en-SG" sz="3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পেপটাইড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প্রোলিন</a:t>
            </a:r>
            <a:endParaRPr lang="en-SG" sz="3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2917825" algn="l"/>
              </a:tabLst>
            </a:pPr>
            <a:r>
              <a:rPr lang="en-SG" sz="38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টাইপেপটাইডেজ</a:t>
            </a:r>
            <a:r>
              <a:rPr lang="en-SG" sz="3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টাইপেপটাইড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ডাইপেপটাইড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অ্যামিনো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endParaRPr lang="en-SG" sz="3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2917825" algn="l"/>
              </a:tabLst>
            </a:pPr>
            <a:r>
              <a:rPr lang="en-SG" sz="38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ডাইপেপটাইডেজ</a:t>
            </a:r>
            <a:r>
              <a:rPr lang="en-SG" sz="3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ডাইপেপটাইড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অ্যামিনো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endParaRPr lang="en-SG" sz="3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2917825" algn="l"/>
              </a:tabLst>
            </a:pPr>
            <a:endParaRPr lang="en-SG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2917825" algn="l"/>
              </a:tabLst>
            </a:pPr>
            <a:endParaRPr lang="en-SG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tabLst>
                <a:tab pos="2917825" algn="l"/>
              </a:tabLst>
            </a:pPr>
            <a:r>
              <a:rPr lang="en-SG" sz="3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লিপিড</a:t>
            </a:r>
            <a:r>
              <a:rPr lang="en-SG" sz="3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</a:t>
            </a:r>
            <a:r>
              <a:rPr lang="en-SG" sz="3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2917825" algn="l"/>
              </a:tabLst>
            </a:pPr>
            <a:r>
              <a:rPr lang="en-SG" sz="38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লাইপেজ</a:t>
            </a:r>
            <a:r>
              <a:rPr lang="en-SG" sz="3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লিপিড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ফ্যাটি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গ্লিসারল</a:t>
            </a:r>
            <a:endParaRPr lang="en-SG" sz="3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</a:pPr>
            <a:r>
              <a:rPr lang="en-SG" sz="38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লেসিথিনেজ</a:t>
            </a:r>
            <a:r>
              <a:rPr lang="en-SG" sz="3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লেসিথিন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ফ্যাটি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গ্লিসারল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ফসফরিক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কোলিন</a:t>
            </a:r>
            <a:endParaRPr lang="en-SG" sz="3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2917825" algn="l"/>
              </a:tabLst>
            </a:pPr>
            <a:r>
              <a:rPr lang="en-SG" sz="38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মনোগ্লিসারিডেজ</a:t>
            </a:r>
            <a:r>
              <a:rPr lang="en-SG" sz="3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মনোগ্লিসারাইড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ফ্যাটি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গ্লিসারল</a:t>
            </a:r>
            <a:endParaRPr lang="en-SG" sz="3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2917825" algn="l"/>
              </a:tabLst>
            </a:pPr>
            <a:endParaRPr lang="en-SG" sz="24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tabLst>
                <a:tab pos="2917825" algn="l"/>
              </a:tabLst>
            </a:pP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এছাড়াও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নিউক্লিয়েডেজ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নিউক্লিওটাইডেজ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নিউক্লিওসাইডেজ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নিউক্লিক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অ্যাসিডকে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ফসফেট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গ্রুপ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পেন্টোজ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সুগার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নইট্রোজেন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বেস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-এ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ভেঙে</a:t>
            </a:r>
            <a:r>
              <a:rPr lang="en-SG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</a:pP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6" name="Picture 5" descr="moreprotein-main-15048820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535" y="309282"/>
            <a:ext cx="3247465" cy="1623733"/>
          </a:xfrm>
          <a:prstGeom prst="rect">
            <a:avLst/>
          </a:prstGeom>
        </p:spPr>
      </p:pic>
      <p:pic>
        <p:nvPicPr>
          <p:cNvPr id="7" name="Picture 6" descr="Oils-well-with-merger-but-Unilever-South-Africa-still-liable-for-cartel-charges_wrbm_large.jpg"/>
          <p:cNvPicPr>
            <a:picLocks noChangeAspect="1"/>
          </p:cNvPicPr>
          <p:nvPr/>
        </p:nvPicPr>
        <p:blipFill>
          <a:blip r:embed="rId3" cstate="print"/>
          <a:srcRect l="7355"/>
          <a:stretch>
            <a:fillRect/>
          </a:stretch>
        </p:blipFill>
        <p:spPr>
          <a:xfrm>
            <a:off x="9466727" y="2468451"/>
            <a:ext cx="2433920" cy="155222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761565" y="886980"/>
            <a:ext cx="9812385" cy="5456420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buClr>
                <a:srgbClr val="C00000"/>
              </a:buClr>
            </a:pPr>
            <a:endParaRPr lang="en-SG" sz="3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অম্লত্ব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প্রশমন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en-SG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ইমালসিফিকেশন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</a:t>
            </a: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en-SG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পরিপাকে</a:t>
            </a:r>
            <a:r>
              <a:rPr lang="en-SG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পিত্তরসে</a:t>
            </a:r>
            <a:r>
              <a:rPr lang="en-SG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slide_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50" y="1876705"/>
            <a:ext cx="5143500" cy="385762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48068" y="310554"/>
            <a:ext cx="8596668" cy="708062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ক্ষুদ্রান্ত্রে</a:t>
            </a:r>
            <a:r>
              <a:rPr lang="en-SG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SG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SG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endParaRPr lang="en-US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276578" y="964833"/>
            <a:ext cx="7130936" cy="569165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পরিপাককৃত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শোষণযোগ্য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সরল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উপাদানের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বেশির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ভাগই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(৯০%)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ক্ষুদ্রান্ত্র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কর্তৃক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সম্পূর্ণ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পাচিত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না-হওয়া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ভিলাই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না-থাকা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বৃহদান্ত্রের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আবরণ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অল্প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পরিমাণ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কিছু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অ্যালকোহল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স্যালাইন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গ্লুকোজ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ঔষধ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বৃহদান্ত্র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প্রধানত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;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কিছু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অ্যালকোহল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স্যালাইন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গ্লুকোজ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ঔষধ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খাদ্যসার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পরিশোষণ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একক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ক্ষুদ্রান্ত্রের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মিউকোসার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ভিলাই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অন্ত্রে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৫০,০০,০০০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ভিলাই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ভিলাই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প্রধানত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ইলিয়ামে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ক্ষুদ্রান্ত্রের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আবরণ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ভাঁজ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আঙুলের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মতো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অভিক্ষেপ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সৃষ্টি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  <p:pic>
        <p:nvPicPr>
          <p:cNvPr id="8" name="Picture 7" descr="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" y="2357520"/>
            <a:ext cx="4235824" cy="256102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764498" y="638638"/>
            <a:ext cx="10912839" cy="545642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ভিলাইয়ের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আবরণী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কলার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আরও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সূক্ষ্ম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অভিক্ষেপ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যাদের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মাইক্রোভিলাই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ব্রাশ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বর্ডার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খনিজ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লবণ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খাদ্যসার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লসিকা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রক্তসংবহনতন্ত্রে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প্রেরণ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44450" indent="7938"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</a:pPr>
            <a:endParaRPr lang="en-SG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4450" indent="7938"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শোষণ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</a:p>
          <a:p>
            <a:pPr marL="44450" indent="7938"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পাকমণ্ডের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অতিরিক্ত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অভিস্রবণ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প্রক্রিয়ায়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মিউকোসা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স্তরে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প্রবেশ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ভিলাইয়ের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রক্তে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সরবরাহ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পানিতে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দ্রবণীয়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ভিটামিন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44450" indent="7938"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</a:pPr>
            <a:endParaRPr lang="en-SG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4450" indent="7938"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আয়ন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শোষণ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</a:p>
          <a:p>
            <a:pPr marL="44450" indent="7938"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সোডিয়াম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ক্যালসিয়াম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আয়রন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পটাসিয়াম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ম্যাগনেসিয়াম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ফসফেট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ক্লোরাইড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সক্রিয়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পরিবহনের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মাধ্যমে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ক্ষুদ্রান্ত্রের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আবরণে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রক্তে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বাহিত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764498" y="638638"/>
            <a:ext cx="10912839" cy="5456420"/>
          </a:xfrm>
        </p:spPr>
        <p:txBody>
          <a:bodyPr>
            <a:noAutofit/>
          </a:bodyPr>
          <a:lstStyle/>
          <a:p>
            <a:pPr marL="44450" indent="7938"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শর্করা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শোষণ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</a:p>
          <a:p>
            <a:pPr marL="44450" indent="7938"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শর্করা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মূলত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মনোস্যাকারাইড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গ্লুকোজ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গ্যালাক্টোজ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ফ্রুক্টোজ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হিসেবে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অল্প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ডাইস্যাকারাইড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হিসেবেও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44450" indent="7938"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মনোস্যাকারাইডের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৮০%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গ্লুকোজ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২০%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গ্যালাক্টোজ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ফ্রুক্টোজ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44450" indent="7938"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ক্ষুদ্রান্ত্রের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আবরণী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কলার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কোষসমূহ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সক্রিয়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পরিবহণের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মাধ্যমে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গ্লুকোজ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গ্যালাক্টোজ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কিন্তু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এসব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উপাদানের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ঘনত্ব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কম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থাকলে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ব্যাপন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হতে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44450" indent="7938"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ফ্রুক্টোজ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সাধারণত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সুবিধাপ্রাপ্ত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ব্যাপনের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মাধ্যমে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44450" indent="7938"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মনোস্যাকারাইড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ডাইস্যাকারাইডগুলো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একইভাবে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রক্তের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কৈশিক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জালিকায়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প্রবেশ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44450" indent="7938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আমিষ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শোষণ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</a:p>
          <a:p>
            <a:pPr marL="44450" indent="7938" algn="just">
              <a:spcBef>
                <a:spcPts val="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পরিপাককৃত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অ্যামিনো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ক্ষুদ্র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পেপটাইড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ডাই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ট্রাই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গৌণ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সক্রিয়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পরিবহন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প্রক্রিয়ায়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কিছু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অ্যামিনো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সুবিধাপ্রাপ্ত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ব্যাপন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প্রক্রিয়ায়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764498" y="638637"/>
            <a:ext cx="10912839" cy="5693151"/>
          </a:xfrm>
        </p:spPr>
        <p:txBody>
          <a:bodyPr>
            <a:noAutofit/>
          </a:bodyPr>
          <a:lstStyle/>
          <a:p>
            <a:pPr marL="44450" indent="7938"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স্নেহ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শোষণ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</a:p>
          <a:p>
            <a:pPr marL="44450" indent="7938"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স্নেহদ্রব্য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মনোগ্লিসারাইড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মুক্ত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ফ্যাটি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পাওয়া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44450" indent="7938"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মনোগ্লিসারাইড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কিছু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ফ্যাটি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পিত্তলবণের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সাথে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যুক্ত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আণুবীক্ষণিক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কণা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মিসেল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44450" indent="7938"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অবশিষ্ট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ফ্যাটি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অ্যাসিডসমূহের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সাথে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মিসেল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সহজেই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ব্যাপিত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হতে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44450" indent="7938"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অভ্যন্তরে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ফ্যাটি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গ্লিসারল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পুনর্গঠিত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ট্রাইগ্লিসারাইড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প্রোটিনের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সাথে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যুক্ত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প্রোটিন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আবরণী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গঠনের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মাধ্যমে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পরস্পরের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লেগে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যাওয়া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রোধ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44450" indent="7938"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লিপোপ্রোটিন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গঠিত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এসব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ট্রাইগ্লিসারাইড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কণাকেই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কাইলোমাইক্রন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44450" indent="7938"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কাইলোমাইক্রন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ত্যাগ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লসিকাতন্ত্রে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প্রবেশ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44450" indent="7938"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লসিকাতন্ত্রের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সংশ্লিষ্ট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শাখার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নাম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ল্যাকটিয়াল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সাদা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বর্ণ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ধারণ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44450" indent="7938"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কাইলোমাইক্রন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লসিকার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মাধ্যমে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শিরার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রক্তে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পৌঁছলে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এনজাইমের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প্রভাবে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প্রোটিন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লিপিড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আলাদা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উপযোগী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ফ্যাটি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‍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গ্লিসারল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/>
          <p:cNvGrpSpPr/>
          <p:nvPr/>
        </p:nvGrpSpPr>
        <p:grpSpPr>
          <a:xfrm>
            <a:off x="548640" y="332511"/>
            <a:ext cx="11211110" cy="6297202"/>
            <a:chOff x="548640" y="332511"/>
            <a:chExt cx="11211110" cy="6297202"/>
          </a:xfrm>
        </p:grpSpPr>
        <p:grpSp>
          <p:nvGrpSpPr>
            <p:cNvPr id="100" name="Group 99"/>
            <p:cNvGrpSpPr/>
            <p:nvPr/>
          </p:nvGrpSpPr>
          <p:grpSpPr>
            <a:xfrm>
              <a:off x="3145782" y="552094"/>
              <a:ext cx="5442858" cy="5514278"/>
              <a:chOff x="3461657" y="552094"/>
              <a:chExt cx="5442858" cy="5514278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7004664" y="776460"/>
                <a:ext cx="808630" cy="5141258"/>
                <a:chOff x="4986069" y="672944"/>
                <a:chExt cx="808630" cy="5141258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4986069" y="672944"/>
                  <a:ext cx="653356" cy="1121349"/>
                  <a:chOff x="3916393" y="1604597"/>
                  <a:chExt cx="653356" cy="1121349"/>
                </a:xfrm>
              </p:grpSpPr>
              <p:sp>
                <p:nvSpPr>
                  <p:cNvPr id="8" name="Freeform 7"/>
                  <p:cNvSpPr/>
                  <p:nvPr/>
                </p:nvSpPr>
                <p:spPr>
                  <a:xfrm rot="10800000" flipH="1">
                    <a:off x="3916393" y="1604597"/>
                    <a:ext cx="653356" cy="1121349"/>
                  </a:xfrm>
                  <a:custGeom>
                    <a:avLst/>
                    <a:gdLst>
                      <a:gd name="connsiteX0" fmla="*/ 71264 w 675113"/>
                      <a:gd name="connsiteY0" fmla="*/ 638270 h 1256033"/>
                      <a:gd name="connsiteX1" fmla="*/ 36758 w 675113"/>
                      <a:gd name="connsiteY1" fmla="*/ 362225 h 1256033"/>
                      <a:gd name="connsiteX2" fmla="*/ 88517 w 675113"/>
                      <a:gd name="connsiteY2" fmla="*/ 51674 h 1256033"/>
                      <a:gd name="connsiteX3" fmla="*/ 140275 w 675113"/>
                      <a:gd name="connsiteY3" fmla="*/ 34421 h 1256033"/>
                      <a:gd name="connsiteX4" fmla="*/ 261045 w 675113"/>
                      <a:gd name="connsiteY4" fmla="*/ 17168 h 1256033"/>
                      <a:gd name="connsiteX5" fmla="*/ 588849 w 675113"/>
                      <a:gd name="connsiteY5" fmla="*/ 68926 h 1256033"/>
                      <a:gd name="connsiteX6" fmla="*/ 623354 w 675113"/>
                      <a:gd name="connsiteY6" fmla="*/ 120685 h 1256033"/>
                      <a:gd name="connsiteX7" fmla="*/ 640607 w 675113"/>
                      <a:gd name="connsiteY7" fmla="*/ 206949 h 1256033"/>
                      <a:gd name="connsiteX8" fmla="*/ 657860 w 675113"/>
                      <a:gd name="connsiteY8" fmla="*/ 258708 h 1256033"/>
                      <a:gd name="connsiteX9" fmla="*/ 675113 w 675113"/>
                      <a:gd name="connsiteY9" fmla="*/ 362225 h 1256033"/>
                      <a:gd name="connsiteX10" fmla="*/ 657860 w 675113"/>
                      <a:gd name="connsiteY10" fmla="*/ 569259 h 1256033"/>
                      <a:gd name="connsiteX11" fmla="*/ 640607 w 675113"/>
                      <a:gd name="connsiteY11" fmla="*/ 621017 h 1256033"/>
                      <a:gd name="connsiteX12" fmla="*/ 623354 w 675113"/>
                      <a:gd name="connsiteY12" fmla="*/ 724534 h 1256033"/>
                      <a:gd name="connsiteX13" fmla="*/ 606102 w 675113"/>
                      <a:gd name="connsiteY13" fmla="*/ 1104096 h 1256033"/>
                      <a:gd name="connsiteX14" fmla="*/ 554343 w 675113"/>
                      <a:gd name="connsiteY14" fmla="*/ 1121349 h 1256033"/>
                      <a:gd name="connsiteX15" fmla="*/ 450826 w 675113"/>
                      <a:gd name="connsiteY15" fmla="*/ 1190360 h 1256033"/>
                      <a:gd name="connsiteX16" fmla="*/ 399068 w 675113"/>
                      <a:gd name="connsiteY16" fmla="*/ 1224866 h 1256033"/>
                      <a:gd name="connsiteX17" fmla="*/ 157528 w 675113"/>
                      <a:gd name="connsiteY17" fmla="*/ 1224866 h 1256033"/>
                      <a:gd name="connsiteX18" fmla="*/ 88517 w 675113"/>
                      <a:gd name="connsiteY18" fmla="*/ 1190360 h 1256033"/>
                      <a:gd name="connsiteX19" fmla="*/ 36758 w 675113"/>
                      <a:gd name="connsiteY19" fmla="*/ 828051 h 1256033"/>
                      <a:gd name="connsiteX20" fmla="*/ 19505 w 675113"/>
                      <a:gd name="connsiteY20" fmla="*/ 759040 h 1256033"/>
                      <a:gd name="connsiteX21" fmla="*/ 36758 w 675113"/>
                      <a:gd name="connsiteY21" fmla="*/ 690028 h 1256033"/>
                      <a:gd name="connsiteX22" fmla="*/ 71264 w 675113"/>
                      <a:gd name="connsiteY22" fmla="*/ 569259 h 1256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75113" h="1256033">
                        <a:moveTo>
                          <a:pt x="71264" y="638270"/>
                        </a:moveTo>
                        <a:cubicBezTo>
                          <a:pt x="43797" y="528403"/>
                          <a:pt x="36758" y="516001"/>
                          <a:pt x="36758" y="362225"/>
                        </a:cubicBezTo>
                        <a:cubicBezTo>
                          <a:pt x="36758" y="338323"/>
                          <a:pt x="10522" y="114070"/>
                          <a:pt x="88517" y="51674"/>
                        </a:cubicBezTo>
                        <a:cubicBezTo>
                          <a:pt x="102718" y="40313"/>
                          <a:pt x="122442" y="37988"/>
                          <a:pt x="140275" y="34421"/>
                        </a:cubicBezTo>
                        <a:cubicBezTo>
                          <a:pt x="180151" y="26446"/>
                          <a:pt x="220788" y="22919"/>
                          <a:pt x="261045" y="17168"/>
                        </a:cubicBezTo>
                        <a:cubicBezTo>
                          <a:pt x="331608" y="21872"/>
                          <a:pt x="506137" y="0"/>
                          <a:pt x="588849" y="68926"/>
                        </a:cubicBezTo>
                        <a:cubicBezTo>
                          <a:pt x="604778" y="82200"/>
                          <a:pt x="611852" y="103432"/>
                          <a:pt x="623354" y="120685"/>
                        </a:cubicBezTo>
                        <a:cubicBezTo>
                          <a:pt x="629105" y="149440"/>
                          <a:pt x="633495" y="178500"/>
                          <a:pt x="640607" y="206949"/>
                        </a:cubicBezTo>
                        <a:cubicBezTo>
                          <a:pt x="645018" y="224592"/>
                          <a:pt x="653915" y="240955"/>
                          <a:pt x="657860" y="258708"/>
                        </a:cubicBezTo>
                        <a:cubicBezTo>
                          <a:pt x="665449" y="292857"/>
                          <a:pt x="669362" y="327719"/>
                          <a:pt x="675113" y="362225"/>
                        </a:cubicBezTo>
                        <a:cubicBezTo>
                          <a:pt x="669362" y="431236"/>
                          <a:pt x="667013" y="500616"/>
                          <a:pt x="657860" y="569259"/>
                        </a:cubicBezTo>
                        <a:cubicBezTo>
                          <a:pt x="655456" y="587285"/>
                          <a:pt x="644552" y="603264"/>
                          <a:pt x="640607" y="621017"/>
                        </a:cubicBezTo>
                        <a:cubicBezTo>
                          <a:pt x="633018" y="655166"/>
                          <a:pt x="629105" y="690028"/>
                          <a:pt x="623354" y="724534"/>
                        </a:cubicBezTo>
                        <a:cubicBezTo>
                          <a:pt x="617603" y="851055"/>
                          <a:pt x="627802" y="979318"/>
                          <a:pt x="606102" y="1104096"/>
                        </a:cubicBezTo>
                        <a:cubicBezTo>
                          <a:pt x="602986" y="1122013"/>
                          <a:pt x="569475" y="1111261"/>
                          <a:pt x="554343" y="1121349"/>
                        </a:cubicBezTo>
                        <a:cubicBezTo>
                          <a:pt x="425111" y="1207505"/>
                          <a:pt x="573894" y="1149340"/>
                          <a:pt x="450826" y="1190360"/>
                        </a:cubicBezTo>
                        <a:cubicBezTo>
                          <a:pt x="433573" y="1201862"/>
                          <a:pt x="418929" y="1218908"/>
                          <a:pt x="399068" y="1224866"/>
                        </a:cubicBezTo>
                        <a:cubicBezTo>
                          <a:pt x="295180" y="1256033"/>
                          <a:pt x="261416" y="1239707"/>
                          <a:pt x="157528" y="1224866"/>
                        </a:cubicBezTo>
                        <a:cubicBezTo>
                          <a:pt x="134524" y="1213364"/>
                          <a:pt x="108275" y="1206825"/>
                          <a:pt x="88517" y="1190360"/>
                        </a:cubicBezTo>
                        <a:cubicBezTo>
                          <a:pt x="0" y="1116596"/>
                          <a:pt x="37664" y="838015"/>
                          <a:pt x="36758" y="828051"/>
                        </a:cubicBezTo>
                        <a:cubicBezTo>
                          <a:pt x="34611" y="804437"/>
                          <a:pt x="25256" y="782044"/>
                          <a:pt x="19505" y="759040"/>
                        </a:cubicBezTo>
                        <a:cubicBezTo>
                          <a:pt x="25256" y="736036"/>
                          <a:pt x="29944" y="712740"/>
                          <a:pt x="36758" y="690028"/>
                        </a:cubicBezTo>
                        <a:cubicBezTo>
                          <a:pt x="73083" y="568947"/>
                          <a:pt x="71264" y="624798"/>
                          <a:pt x="71264" y="569259"/>
                        </a:cubicBezTo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>
                  <a:xfrm>
                    <a:off x="4192438" y="2139351"/>
                    <a:ext cx="155275" cy="172528"/>
                  </a:xfrm>
                  <a:prstGeom prst="ellipse">
                    <a:avLst/>
                  </a:prstGeom>
                  <a:solidFill>
                    <a:srgbClr val="00206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5020574" y="1708114"/>
                  <a:ext cx="653356" cy="1121349"/>
                  <a:chOff x="3916393" y="1604597"/>
                  <a:chExt cx="653356" cy="1121349"/>
                </a:xfrm>
              </p:grpSpPr>
              <p:sp>
                <p:nvSpPr>
                  <p:cNvPr id="12" name="Freeform 11"/>
                  <p:cNvSpPr/>
                  <p:nvPr/>
                </p:nvSpPr>
                <p:spPr>
                  <a:xfrm rot="10800000" flipH="1">
                    <a:off x="3916393" y="1604597"/>
                    <a:ext cx="653356" cy="1121349"/>
                  </a:xfrm>
                  <a:custGeom>
                    <a:avLst/>
                    <a:gdLst>
                      <a:gd name="connsiteX0" fmla="*/ 71264 w 675113"/>
                      <a:gd name="connsiteY0" fmla="*/ 638270 h 1256033"/>
                      <a:gd name="connsiteX1" fmla="*/ 36758 w 675113"/>
                      <a:gd name="connsiteY1" fmla="*/ 362225 h 1256033"/>
                      <a:gd name="connsiteX2" fmla="*/ 88517 w 675113"/>
                      <a:gd name="connsiteY2" fmla="*/ 51674 h 1256033"/>
                      <a:gd name="connsiteX3" fmla="*/ 140275 w 675113"/>
                      <a:gd name="connsiteY3" fmla="*/ 34421 h 1256033"/>
                      <a:gd name="connsiteX4" fmla="*/ 261045 w 675113"/>
                      <a:gd name="connsiteY4" fmla="*/ 17168 h 1256033"/>
                      <a:gd name="connsiteX5" fmla="*/ 588849 w 675113"/>
                      <a:gd name="connsiteY5" fmla="*/ 68926 h 1256033"/>
                      <a:gd name="connsiteX6" fmla="*/ 623354 w 675113"/>
                      <a:gd name="connsiteY6" fmla="*/ 120685 h 1256033"/>
                      <a:gd name="connsiteX7" fmla="*/ 640607 w 675113"/>
                      <a:gd name="connsiteY7" fmla="*/ 206949 h 1256033"/>
                      <a:gd name="connsiteX8" fmla="*/ 657860 w 675113"/>
                      <a:gd name="connsiteY8" fmla="*/ 258708 h 1256033"/>
                      <a:gd name="connsiteX9" fmla="*/ 675113 w 675113"/>
                      <a:gd name="connsiteY9" fmla="*/ 362225 h 1256033"/>
                      <a:gd name="connsiteX10" fmla="*/ 657860 w 675113"/>
                      <a:gd name="connsiteY10" fmla="*/ 569259 h 1256033"/>
                      <a:gd name="connsiteX11" fmla="*/ 640607 w 675113"/>
                      <a:gd name="connsiteY11" fmla="*/ 621017 h 1256033"/>
                      <a:gd name="connsiteX12" fmla="*/ 623354 w 675113"/>
                      <a:gd name="connsiteY12" fmla="*/ 724534 h 1256033"/>
                      <a:gd name="connsiteX13" fmla="*/ 606102 w 675113"/>
                      <a:gd name="connsiteY13" fmla="*/ 1104096 h 1256033"/>
                      <a:gd name="connsiteX14" fmla="*/ 554343 w 675113"/>
                      <a:gd name="connsiteY14" fmla="*/ 1121349 h 1256033"/>
                      <a:gd name="connsiteX15" fmla="*/ 450826 w 675113"/>
                      <a:gd name="connsiteY15" fmla="*/ 1190360 h 1256033"/>
                      <a:gd name="connsiteX16" fmla="*/ 399068 w 675113"/>
                      <a:gd name="connsiteY16" fmla="*/ 1224866 h 1256033"/>
                      <a:gd name="connsiteX17" fmla="*/ 157528 w 675113"/>
                      <a:gd name="connsiteY17" fmla="*/ 1224866 h 1256033"/>
                      <a:gd name="connsiteX18" fmla="*/ 88517 w 675113"/>
                      <a:gd name="connsiteY18" fmla="*/ 1190360 h 1256033"/>
                      <a:gd name="connsiteX19" fmla="*/ 36758 w 675113"/>
                      <a:gd name="connsiteY19" fmla="*/ 828051 h 1256033"/>
                      <a:gd name="connsiteX20" fmla="*/ 19505 w 675113"/>
                      <a:gd name="connsiteY20" fmla="*/ 759040 h 1256033"/>
                      <a:gd name="connsiteX21" fmla="*/ 36758 w 675113"/>
                      <a:gd name="connsiteY21" fmla="*/ 690028 h 1256033"/>
                      <a:gd name="connsiteX22" fmla="*/ 71264 w 675113"/>
                      <a:gd name="connsiteY22" fmla="*/ 569259 h 1256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75113" h="1256033">
                        <a:moveTo>
                          <a:pt x="71264" y="638270"/>
                        </a:moveTo>
                        <a:cubicBezTo>
                          <a:pt x="43797" y="528403"/>
                          <a:pt x="36758" y="516001"/>
                          <a:pt x="36758" y="362225"/>
                        </a:cubicBezTo>
                        <a:cubicBezTo>
                          <a:pt x="36758" y="338323"/>
                          <a:pt x="10522" y="114070"/>
                          <a:pt x="88517" y="51674"/>
                        </a:cubicBezTo>
                        <a:cubicBezTo>
                          <a:pt x="102718" y="40313"/>
                          <a:pt x="122442" y="37988"/>
                          <a:pt x="140275" y="34421"/>
                        </a:cubicBezTo>
                        <a:cubicBezTo>
                          <a:pt x="180151" y="26446"/>
                          <a:pt x="220788" y="22919"/>
                          <a:pt x="261045" y="17168"/>
                        </a:cubicBezTo>
                        <a:cubicBezTo>
                          <a:pt x="331608" y="21872"/>
                          <a:pt x="506137" y="0"/>
                          <a:pt x="588849" y="68926"/>
                        </a:cubicBezTo>
                        <a:cubicBezTo>
                          <a:pt x="604778" y="82200"/>
                          <a:pt x="611852" y="103432"/>
                          <a:pt x="623354" y="120685"/>
                        </a:cubicBezTo>
                        <a:cubicBezTo>
                          <a:pt x="629105" y="149440"/>
                          <a:pt x="633495" y="178500"/>
                          <a:pt x="640607" y="206949"/>
                        </a:cubicBezTo>
                        <a:cubicBezTo>
                          <a:pt x="645018" y="224592"/>
                          <a:pt x="653915" y="240955"/>
                          <a:pt x="657860" y="258708"/>
                        </a:cubicBezTo>
                        <a:cubicBezTo>
                          <a:pt x="665449" y="292857"/>
                          <a:pt x="669362" y="327719"/>
                          <a:pt x="675113" y="362225"/>
                        </a:cubicBezTo>
                        <a:cubicBezTo>
                          <a:pt x="669362" y="431236"/>
                          <a:pt x="667013" y="500616"/>
                          <a:pt x="657860" y="569259"/>
                        </a:cubicBezTo>
                        <a:cubicBezTo>
                          <a:pt x="655456" y="587285"/>
                          <a:pt x="644552" y="603264"/>
                          <a:pt x="640607" y="621017"/>
                        </a:cubicBezTo>
                        <a:cubicBezTo>
                          <a:pt x="633018" y="655166"/>
                          <a:pt x="629105" y="690028"/>
                          <a:pt x="623354" y="724534"/>
                        </a:cubicBezTo>
                        <a:cubicBezTo>
                          <a:pt x="617603" y="851055"/>
                          <a:pt x="627802" y="979318"/>
                          <a:pt x="606102" y="1104096"/>
                        </a:cubicBezTo>
                        <a:cubicBezTo>
                          <a:pt x="602986" y="1122013"/>
                          <a:pt x="569475" y="1111261"/>
                          <a:pt x="554343" y="1121349"/>
                        </a:cubicBezTo>
                        <a:cubicBezTo>
                          <a:pt x="425111" y="1207505"/>
                          <a:pt x="573894" y="1149340"/>
                          <a:pt x="450826" y="1190360"/>
                        </a:cubicBezTo>
                        <a:cubicBezTo>
                          <a:pt x="433573" y="1201862"/>
                          <a:pt x="418929" y="1218908"/>
                          <a:pt x="399068" y="1224866"/>
                        </a:cubicBezTo>
                        <a:cubicBezTo>
                          <a:pt x="295180" y="1256033"/>
                          <a:pt x="261416" y="1239707"/>
                          <a:pt x="157528" y="1224866"/>
                        </a:cubicBezTo>
                        <a:cubicBezTo>
                          <a:pt x="134524" y="1213364"/>
                          <a:pt x="108275" y="1206825"/>
                          <a:pt x="88517" y="1190360"/>
                        </a:cubicBezTo>
                        <a:cubicBezTo>
                          <a:pt x="0" y="1116596"/>
                          <a:pt x="37664" y="838015"/>
                          <a:pt x="36758" y="828051"/>
                        </a:cubicBezTo>
                        <a:cubicBezTo>
                          <a:pt x="34611" y="804437"/>
                          <a:pt x="25256" y="782044"/>
                          <a:pt x="19505" y="759040"/>
                        </a:cubicBezTo>
                        <a:cubicBezTo>
                          <a:pt x="25256" y="736036"/>
                          <a:pt x="29944" y="712740"/>
                          <a:pt x="36758" y="690028"/>
                        </a:cubicBezTo>
                        <a:cubicBezTo>
                          <a:pt x="73083" y="568947"/>
                          <a:pt x="71264" y="624798"/>
                          <a:pt x="71264" y="569259"/>
                        </a:cubicBezTo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4192438" y="2139351"/>
                    <a:ext cx="155275" cy="172528"/>
                  </a:xfrm>
                  <a:prstGeom prst="ellipse">
                    <a:avLst/>
                  </a:prstGeom>
                  <a:solidFill>
                    <a:srgbClr val="00206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5055079" y="2691525"/>
                  <a:ext cx="653356" cy="1121349"/>
                  <a:chOff x="3916393" y="1604597"/>
                  <a:chExt cx="653356" cy="1121349"/>
                </a:xfrm>
              </p:grpSpPr>
              <p:sp>
                <p:nvSpPr>
                  <p:cNvPr id="15" name="Freeform 14"/>
                  <p:cNvSpPr/>
                  <p:nvPr/>
                </p:nvSpPr>
                <p:spPr>
                  <a:xfrm rot="10800000" flipH="1">
                    <a:off x="3916393" y="1604597"/>
                    <a:ext cx="653356" cy="1121349"/>
                  </a:xfrm>
                  <a:custGeom>
                    <a:avLst/>
                    <a:gdLst>
                      <a:gd name="connsiteX0" fmla="*/ 71264 w 675113"/>
                      <a:gd name="connsiteY0" fmla="*/ 638270 h 1256033"/>
                      <a:gd name="connsiteX1" fmla="*/ 36758 w 675113"/>
                      <a:gd name="connsiteY1" fmla="*/ 362225 h 1256033"/>
                      <a:gd name="connsiteX2" fmla="*/ 88517 w 675113"/>
                      <a:gd name="connsiteY2" fmla="*/ 51674 h 1256033"/>
                      <a:gd name="connsiteX3" fmla="*/ 140275 w 675113"/>
                      <a:gd name="connsiteY3" fmla="*/ 34421 h 1256033"/>
                      <a:gd name="connsiteX4" fmla="*/ 261045 w 675113"/>
                      <a:gd name="connsiteY4" fmla="*/ 17168 h 1256033"/>
                      <a:gd name="connsiteX5" fmla="*/ 588849 w 675113"/>
                      <a:gd name="connsiteY5" fmla="*/ 68926 h 1256033"/>
                      <a:gd name="connsiteX6" fmla="*/ 623354 w 675113"/>
                      <a:gd name="connsiteY6" fmla="*/ 120685 h 1256033"/>
                      <a:gd name="connsiteX7" fmla="*/ 640607 w 675113"/>
                      <a:gd name="connsiteY7" fmla="*/ 206949 h 1256033"/>
                      <a:gd name="connsiteX8" fmla="*/ 657860 w 675113"/>
                      <a:gd name="connsiteY8" fmla="*/ 258708 h 1256033"/>
                      <a:gd name="connsiteX9" fmla="*/ 675113 w 675113"/>
                      <a:gd name="connsiteY9" fmla="*/ 362225 h 1256033"/>
                      <a:gd name="connsiteX10" fmla="*/ 657860 w 675113"/>
                      <a:gd name="connsiteY10" fmla="*/ 569259 h 1256033"/>
                      <a:gd name="connsiteX11" fmla="*/ 640607 w 675113"/>
                      <a:gd name="connsiteY11" fmla="*/ 621017 h 1256033"/>
                      <a:gd name="connsiteX12" fmla="*/ 623354 w 675113"/>
                      <a:gd name="connsiteY12" fmla="*/ 724534 h 1256033"/>
                      <a:gd name="connsiteX13" fmla="*/ 606102 w 675113"/>
                      <a:gd name="connsiteY13" fmla="*/ 1104096 h 1256033"/>
                      <a:gd name="connsiteX14" fmla="*/ 554343 w 675113"/>
                      <a:gd name="connsiteY14" fmla="*/ 1121349 h 1256033"/>
                      <a:gd name="connsiteX15" fmla="*/ 450826 w 675113"/>
                      <a:gd name="connsiteY15" fmla="*/ 1190360 h 1256033"/>
                      <a:gd name="connsiteX16" fmla="*/ 399068 w 675113"/>
                      <a:gd name="connsiteY16" fmla="*/ 1224866 h 1256033"/>
                      <a:gd name="connsiteX17" fmla="*/ 157528 w 675113"/>
                      <a:gd name="connsiteY17" fmla="*/ 1224866 h 1256033"/>
                      <a:gd name="connsiteX18" fmla="*/ 88517 w 675113"/>
                      <a:gd name="connsiteY18" fmla="*/ 1190360 h 1256033"/>
                      <a:gd name="connsiteX19" fmla="*/ 36758 w 675113"/>
                      <a:gd name="connsiteY19" fmla="*/ 828051 h 1256033"/>
                      <a:gd name="connsiteX20" fmla="*/ 19505 w 675113"/>
                      <a:gd name="connsiteY20" fmla="*/ 759040 h 1256033"/>
                      <a:gd name="connsiteX21" fmla="*/ 36758 w 675113"/>
                      <a:gd name="connsiteY21" fmla="*/ 690028 h 1256033"/>
                      <a:gd name="connsiteX22" fmla="*/ 71264 w 675113"/>
                      <a:gd name="connsiteY22" fmla="*/ 569259 h 1256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75113" h="1256033">
                        <a:moveTo>
                          <a:pt x="71264" y="638270"/>
                        </a:moveTo>
                        <a:cubicBezTo>
                          <a:pt x="43797" y="528403"/>
                          <a:pt x="36758" y="516001"/>
                          <a:pt x="36758" y="362225"/>
                        </a:cubicBezTo>
                        <a:cubicBezTo>
                          <a:pt x="36758" y="338323"/>
                          <a:pt x="10522" y="114070"/>
                          <a:pt x="88517" y="51674"/>
                        </a:cubicBezTo>
                        <a:cubicBezTo>
                          <a:pt x="102718" y="40313"/>
                          <a:pt x="122442" y="37988"/>
                          <a:pt x="140275" y="34421"/>
                        </a:cubicBezTo>
                        <a:cubicBezTo>
                          <a:pt x="180151" y="26446"/>
                          <a:pt x="220788" y="22919"/>
                          <a:pt x="261045" y="17168"/>
                        </a:cubicBezTo>
                        <a:cubicBezTo>
                          <a:pt x="331608" y="21872"/>
                          <a:pt x="506137" y="0"/>
                          <a:pt x="588849" y="68926"/>
                        </a:cubicBezTo>
                        <a:cubicBezTo>
                          <a:pt x="604778" y="82200"/>
                          <a:pt x="611852" y="103432"/>
                          <a:pt x="623354" y="120685"/>
                        </a:cubicBezTo>
                        <a:cubicBezTo>
                          <a:pt x="629105" y="149440"/>
                          <a:pt x="633495" y="178500"/>
                          <a:pt x="640607" y="206949"/>
                        </a:cubicBezTo>
                        <a:cubicBezTo>
                          <a:pt x="645018" y="224592"/>
                          <a:pt x="653915" y="240955"/>
                          <a:pt x="657860" y="258708"/>
                        </a:cubicBezTo>
                        <a:cubicBezTo>
                          <a:pt x="665449" y="292857"/>
                          <a:pt x="669362" y="327719"/>
                          <a:pt x="675113" y="362225"/>
                        </a:cubicBezTo>
                        <a:cubicBezTo>
                          <a:pt x="669362" y="431236"/>
                          <a:pt x="667013" y="500616"/>
                          <a:pt x="657860" y="569259"/>
                        </a:cubicBezTo>
                        <a:cubicBezTo>
                          <a:pt x="655456" y="587285"/>
                          <a:pt x="644552" y="603264"/>
                          <a:pt x="640607" y="621017"/>
                        </a:cubicBezTo>
                        <a:cubicBezTo>
                          <a:pt x="633018" y="655166"/>
                          <a:pt x="629105" y="690028"/>
                          <a:pt x="623354" y="724534"/>
                        </a:cubicBezTo>
                        <a:cubicBezTo>
                          <a:pt x="617603" y="851055"/>
                          <a:pt x="627802" y="979318"/>
                          <a:pt x="606102" y="1104096"/>
                        </a:cubicBezTo>
                        <a:cubicBezTo>
                          <a:pt x="602986" y="1122013"/>
                          <a:pt x="569475" y="1111261"/>
                          <a:pt x="554343" y="1121349"/>
                        </a:cubicBezTo>
                        <a:cubicBezTo>
                          <a:pt x="425111" y="1207505"/>
                          <a:pt x="573894" y="1149340"/>
                          <a:pt x="450826" y="1190360"/>
                        </a:cubicBezTo>
                        <a:cubicBezTo>
                          <a:pt x="433573" y="1201862"/>
                          <a:pt x="418929" y="1218908"/>
                          <a:pt x="399068" y="1224866"/>
                        </a:cubicBezTo>
                        <a:cubicBezTo>
                          <a:pt x="295180" y="1256033"/>
                          <a:pt x="261416" y="1239707"/>
                          <a:pt x="157528" y="1224866"/>
                        </a:cubicBezTo>
                        <a:cubicBezTo>
                          <a:pt x="134524" y="1213364"/>
                          <a:pt x="108275" y="1206825"/>
                          <a:pt x="88517" y="1190360"/>
                        </a:cubicBezTo>
                        <a:cubicBezTo>
                          <a:pt x="0" y="1116596"/>
                          <a:pt x="37664" y="838015"/>
                          <a:pt x="36758" y="828051"/>
                        </a:cubicBezTo>
                        <a:cubicBezTo>
                          <a:pt x="34611" y="804437"/>
                          <a:pt x="25256" y="782044"/>
                          <a:pt x="19505" y="759040"/>
                        </a:cubicBezTo>
                        <a:cubicBezTo>
                          <a:pt x="25256" y="736036"/>
                          <a:pt x="29944" y="712740"/>
                          <a:pt x="36758" y="690028"/>
                        </a:cubicBezTo>
                        <a:cubicBezTo>
                          <a:pt x="73083" y="568947"/>
                          <a:pt x="71264" y="624798"/>
                          <a:pt x="71264" y="569259"/>
                        </a:cubicBezTo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4192438" y="2139351"/>
                    <a:ext cx="155275" cy="172528"/>
                  </a:xfrm>
                  <a:prstGeom prst="ellipse">
                    <a:avLst/>
                  </a:prstGeom>
                  <a:solidFill>
                    <a:srgbClr val="00206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5089585" y="3692189"/>
                  <a:ext cx="653356" cy="1121349"/>
                  <a:chOff x="3916393" y="1604597"/>
                  <a:chExt cx="653356" cy="1121349"/>
                </a:xfrm>
              </p:grpSpPr>
              <p:sp>
                <p:nvSpPr>
                  <p:cNvPr id="18" name="Freeform 17"/>
                  <p:cNvSpPr/>
                  <p:nvPr/>
                </p:nvSpPr>
                <p:spPr>
                  <a:xfrm rot="10800000" flipH="1">
                    <a:off x="3916393" y="1604597"/>
                    <a:ext cx="653356" cy="1121349"/>
                  </a:xfrm>
                  <a:custGeom>
                    <a:avLst/>
                    <a:gdLst>
                      <a:gd name="connsiteX0" fmla="*/ 71264 w 675113"/>
                      <a:gd name="connsiteY0" fmla="*/ 638270 h 1256033"/>
                      <a:gd name="connsiteX1" fmla="*/ 36758 w 675113"/>
                      <a:gd name="connsiteY1" fmla="*/ 362225 h 1256033"/>
                      <a:gd name="connsiteX2" fmla="*/ 88517 w 675113"/>
                      <a:gd name="connsiteY2" fmla="*/ 51674 h 1256033"/>
                      <a:gd name="connsiteX3" fmla="*/ 140275 w 675113"/>
                      <a:gd name="connsiteY3" fmla="*/ 34421 h 1256033"/>
                      <a:gd name="connsiteX4" fmla="*/ 261045 w 675113"/>
                      <a:gd name="connsiteY4" fmla="*/ 17168 h 1256033"/>
                      <a:gd name="connsiteX5" fmla="*/ 588849 w 675113"/>
                      <a:gd name="connsiteY5" fmla="*/ 68926 h 1256033"/>
                      <a:gd name="connsiteX6" fmla="*/ 623354 w 675113"/>
                      <a:gd name="connsiteY6" fmla="*/ 120685 h 1256033"/>
                      <a:gd name="connsiteX7" fmla="*/ 640607 w 675113"/>
                      <a:gd name="connsiteY7" fmla="*/ 206949 h 1256033"/>
                      <a:gd name="connsiteX8" fmla="*/ 657860 w 675113"/>
                      <a:gd name="connsiteY8" fmla="*/ 258708 h 1256033"/>
                      <a:gd name="connsiteX9" fmla="*/ 675113 w 675113"/>
                      <a:gd name="connsiteY9" fmla="*/ 362225 h 1256033"/>
                      <a:gd name="connsiteX10" fmla="*/ 657860 w 675113"/>
                      <a:gd name="connsiteY10" fmla="*/ 569259 h 1256033"/>
                      <a:gd name="connsiteX11" fmla="*/ 640607 w 675113"/>
                      <a:gd name="connsiteY11" fmla="*/ 621017 h 1256033"/>
                      <a:gd name="connsiteX12" fmla="*/ 623354 w 675113"/>
                      <a:gd name="connsiteY12" fmla="*/ 724534 h 1256033"/>
                      <a:gd name="connsiteX13" fmla="*/ 606102 w 675113"/>
                      <a:gd name="connsiteY13" fmla="*/ 1104096 h 1256033"/>
                      <a:gd name="connsiteX14" fmla="*/ 554343 w 675113"/>
                      <a:gd name="connsiteY14" fmla="*/ 1121349 h 1256033"/>
                      <a:gd name="connsiteX15" fmla="*/ 450826 w 675113"/>
                      <a:gd name="connsiteY15" fmla="*/ 1190360 h 1256033"/>
                      <a:gd name="connsiteX16" fmla="*/ 399068 w 675113"/>
                      <a:gd name="connsiteY16" fmla="*/ 1224866 h 1256033"/>
                      <a:gd name="connsiteX17" fmla="*/ 157528 w 675113"/>
                      <a:gd name="connsiteY17" fmla="*/ 1224866 h 1256033"/>
                      <a:gd name="connsiteX18" fmla="*/ 88517 w 675113"/>
                      <a:gd name="connsiteY18" fmla="*/ 1190360 h 1256033"/>
                      <a:gd name="connsiteX19" fmla="*/ 36758 w 675113"/>
                      <a:gd name="connsiteY19" fmla="*/ 828051 h 1256033"/>
                      <a:gd name="connsiteX20" fmla="*/ 19505 w 675113"/>
                      <a:gd name="connsiteY20" fmla="*/ 759040 h 1256033"/>
                      <a:gd name="connsiteX21" fmla="*/ 36758 w 675113"/>
                      <a:gd name="connsiteY21" fmla="*/ 690028 h 1256033"/>
                      <a:gd name="connsiteX22" fmla="*/ 71264 w 675113"/>
                      <a:gd name="connsiteY22" fmla="*/ 569259 h 1256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75113" h="1256033">
                        <a:moveTo>
                          <a:pt x="71264" y="638270"/>
                        </a:moveTo>
                        <a:cubicBezTo>
                          <a:pt x="43797" y="528403"/>
                          <a:pt x="36758" y="516001"/>
                          <a:pt x="36758" y="362225"/>
                        </a:cubicBezTo>
                        <a:cubicBezTo>
                          <a:pt x="36758" y="338323"/>
                          <a:pt x="10522" y="114070"/>
                          <a:pt x="88517" y="51674"/>
                        </a:cubicBezTo>
                        <a:cubicBezTo>
                          <a:pt x="102718" y="40313"/>
                          <a:pt x="122442" y="37988"/>
                          <a:pt x="140275" y="34421"/>
                        </a:cubicBezTo>
                        <a:cubicBezTo>
                          <a:pt x="180151" y="26446"/>
                          <a:pt x="220788" y="22919"/>
                          <a:pt x="261045" y="17168"/>
                        </a:cubicBezTo>
                        <a:cubicBezTo>
                          <a:pt x="331608" y="21872"/>
                          <a:pt x="506137" y="0"/>
                          <a:pt x="588849" y="68926"/>
                        </a:cubicBezTo>
                        <a:cubicBezTo>
                          <a:pt x="604778" y="82200"/>
                          <a:pt x="611852" y="103432"/>
                          <a:pt x="623354" y="120685"/>
                        </a:cubicBezTo>
                        <a:cubicBezTo>
                          <a:pt x="629105" y="149440"/>
                          <a:pt x="633495" y="178500"/>
                          <a:pt x="640607" y="206949"/>
                        </a:cubicBezTo>
                        <a:cubicBezTo>
                          <a:pt x="645018" y="224592"/>
                          <a:pt x="653915" y="240955"/>
                          <a:pt x="657860" y="258708"/>
                        </a:cubicBezTo>
                        <a:cubicBezTo>
                          <a:pt x="665449" y="292857"/>
                          <a:pt x="669362" y="327719"/>
                          <a:pt x="675113" y="362225"/>
                        </a:cubicBezTo>
                        <a:cubicBezTo>
                          <a:pt x="669362" y="431236"/>
                          <a:pt x="667013" y="500616"/>
                          <a:pt x="657860" y="569259"/>
                        </a:cubicBezTo>
                        <a:cubicBezTo>
                          <a:pt x="655456" y="587285"/>
                          <a:pt x="644552" y="603264"/>
                          <a:pt x="640607" y="621017"/>
                        </a:cubicBezTo>
                        <a:cubicBezTo>
                          <a:pt x="633018" y="655166"/>
                          <a:pt x="629105" y="690028"/>
                          <a:pt x="623354" y="724534"/>
                        </a:cubicBezTo>
                        <a:cubicBezTo>
                          <a:pt x="617603" y="851055"/>
                          <a:pt x="627802" y="979318"/>
                          <a:pt x="606102" y="1104096"/>
                        </a:cubicBezTo>
                        <a:cubicBezTo>
                          <a:pt x="602986" y="1122013"/>
                          <a:pt x="569475" y="1111261"/>
                          <a:pt x="554343" y="1121349"/>
                        </a:cubicBezTo>
                        <a:cubicBezTo>
                          <a:pt x="425111" y="1207505"/>
                          <a:pt x="573894" y="1149340"/>
                          <a:pt x="450826" y="1190360"/>
                        </a:cubicBezTo>
                        <a:cubicBezTo>
                          <a:pt x="433573" y="1201862"/>
                          <a:pt x="418929" y="1218908"/>
                          <a:pt x="399068" y="1224866"/>
                        </a:cubicBezTo>
                        <a:cubicBezTo>
                          <a:pt x="295180" y="1256033"/>
                          <a:pt x="261416" y="1239707"/>
                          <a:pt x="157528" y="1224866"/>
                        </a:cubicBezTo>
                        <a:cubicBezTo>
                          <a:pt x="134524" y="1213364"/>
                          <a:pt x="108275" y="1206825"/>
                          <a:pt x="88517" y="1190360"/>
                        </a:cubicBezTo>
                        <a:cubicBezTo>
                          <a:pt x="0" y="1116596"/>
                          <a:pt x="37664" y="838015"/>
                          <a:pt x="36758" y="828051"/>
                        </a:cubicBezTo>
                        <a:cubicBezTo>
                          <a:pt x="34611" y="804437"/>
                          <a:pt x="25256" y="782044"/>
                          <a:pt x="19505" y="759040"/>
                        </a:cubicBezTo>
                        <a:cubicBezTo>
                          <a:pt x="25256" y="736036"/>
                          <a:pt x="29944" y="712740"/>
                          <a:pt x="36758" y="690028"/>
                        </a:cubicBezTo>
                        <a:cubicBezTo>
                          <a:pt x="73083" y="568947"/>
                          <a:pt x="71264" y="624798"/>
                          <a:pt x="71264" y="569259"/>
                        </a:cubicBezTo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4192438" y="2139351"/>
                    <a:ext cx="155275" cy="172528"/>
                  </a:xfrm>
                  <a:prstGeom prst="ellipse">
                    <a:avLst/>
                  </a:prstGeom>
                  <a:solidFill>
                    <a:srgbClr val="00206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5141343" y="4692853"/>
                  <a:ext cx="653356" cy="1121349"/>
                  <a:chOff x="3916393" y="1604597"/>
                  <a:chExt cx="653356" cy="1121349"/>
                </a:xfrm>
              </p:grpSpPr>
              <p:sp>
                <p:nvSpPr>
                  <p:cNvPr id="21" name="Freeform 20"/>
                  <p:cNvSpPr/>
                  <p:nvPr/>
                </p:nvSpPr>
                <p:spPr>
                  <a:xfrm rot="10800000" flipH="1">
                    <a:off x="3916393" y="1604597"/>
                    <a:ext cx="653356" cy="1121349"/>
                  </a:xfrm>
                  <a:custGeom>
                    <a:avLst/>
                    <a:gdLst>
                      <a:gd name="connsiteX0" fmla="*/ 71264 w 675113"/>
                      <a:gd name="connsiteY0" fmla="*/ 638270 h 1256033"/>
                      <a:gd name="connsiteX1" fmla="*/ 36758 w 675113"/>
                      <a:gd name="connsiteY1" fmla="*/ 362225 h 1256033"/>
                      <a:gd name="connsiteX2" fmla="*/ 88517 w 675113"/>
                      <a:gd name="connsiteY2" fmla="*/ 51674 h 1256033"/>
                      <a:gd name="connsiteX3" fmla="*/ 140275 w 675113"/>
                      <a:gd name="connsiteY3" fmla="*/ 34421 h 1256033"/>
                      <a:gd name="connsiteX4" fmla="*/ 261045 w 675113"/>
                      <a:gd name="connsiteY4" fmla="*/ 17168 h 1256033"/>
                      <a:gd name="connsiteX5" fmla="*/ 588849 w 675113"/>
                      <a:gd name="connsiteY5" fmla="*/ 68926 h 1256033"/>
                      <a:gd name="connsiteX6" fmla="*/ 623354 w 675113"/>
                      <a:gd name="connsiteY6" fmla="*/ 120685 h 1256033"/>
                      <a:gd name="connsiteX7" fmla="*/ 640607 w 675113"/>
                      <a:gd name="connsiteY7" fmla="*/ 206949 h 1256033"/>
                      <a:gd name="connsiteX8" fmla="*/ 657860 w 675113"/>
                      <a:gd name="connsiteY8" fmla="*/ 258708 h 1256033"/>
                      <a:gd name="connsiteX9" fmla="*/ 675113 w 675113"/>
                      <a:gd name="connsiteY9" fmla="*/ 362225 h 1256033"/>
                      <a:gd name="connsiteX10" fmla="*/ 657860 w 675113"/>
                      <a:gd name="connsiteY10" fmla="*/ 569259 h 1256033"/>
                      <a:gd name="connsiteX11" fmla="*/ 640607 w 675113"/>
                      <a:gd name="connsiteY11" fmla="*/ 621017 h 1256033"/>
                      <a:gd name="connsiteX12" fmla="*/ 623354 w 675113"/>
                      <a:gd name="connsiteY12" fmla="*/ 724534 h 1256033"/>
                      <a:gd name="connsiteX13" fmla="*/ 606102 w 675113"/>
                      <a:gd name="connsiteY13" fmla="*/ 1104096 h 1256033"/>
                      <a:gd name="connsiteX14" fmla="*/ 554343 w 675113"/>
                      <a:gd name="connsiteY14" fmla="*/ 1121349 h 1256033"/>
                      <a:gd name="connsiteX15" fmla="*/ 450826 w 675113"/>
                      <a:gd name="connsiteY15" fmla="*/ 1190360 h 1256033"/>
                      <a:gd name="connsiteX16" fmla="*/ 399068 w 675113"/>
                      <a:gd name="connsiteY16" fmla="*/ 1224866 h 1256033"/>
                      <a:gd name="connsiteX17" fmla="*/ 157528 w 675113"/>
                      <a:gd name="connsiteY17" fmla="*/ 1224866 h 1256033"/>
                      <a:gd name="connsiteX18" fmla="*/ 88517 w 675113"/>
                      <a:gd name="connsiteY18" fmla="*/ 1190360 h 1256033"/>
                      <a:gd name="connsiteX19" fmla="*/ 36758 w 675113"/>
                      <a:gd name="connsiteY19" fmla="*/ 828051 h 1256033"/>
                      <a:gd name="connsiteX20" fmla="*/ 19505 w 675113"/>
                      <a:gd name="connsiteY20" fmla="*/ 759040 h 1256033"/>
                      <a:gd name="connsiteX21" fmla="*/ 36758 w 675113"/>
                      <a:gd name="connsiteY21" fmla="*/ 690028 h 1256033"/>
                      <a:gd name="connsiteX22" fmla="*/ 71264 w 675113"/>
                      <a:gd name="connsiteY22" fmla="*/ 569259 h 1256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75113" h="1256033">
                        <a:moveTo>
                          <a:pt x="71264" y="638270"/>
                        </a:moveTo>
                        <a:cubicBezTo>
                          <a:pt x="43797" y="528403"/>
                          <a:pt x="36758" y="516001"/>
                          <a:pt x="36758" y="362225"/>
                        </a:cubicBezTo>
                        <a:cubicBezTo>
                          <a:pt x="36758" y="338323"/>
                          <a:pt x="10522" y="114070"/>
                          <a:pt x="88517" y="51674"/>
                        </a:cubicBezTo>
                        <a:cubicBezTo>
                          <a:pt x="102718" y="40313"/>
                          <a:pt x="122442" y="37988"/>
                          <a:pt x="140275" y="34421"/>
                        </a:cubicBezTo>
                        <a:cubicBezTo>
                          <a:pt x="180151" y="26446"/>
                          <a:pt x="220788" y="22919"/>
                          <a:pt x="261045" y="17168"/>
                        </a:cubicBezTo>
                        <a:cubicBezTo>
                          <a:pt x="331608" y="21872"/>
                          <a:pt x="506137" y="0"/>
                          <a:pt x="588849" y="68926"/>
                        </a:cubicBezTo>
                        <a:cubicBezTo>
                          <a:pt x="604778" y="82200"/>
                          <a:pt x="611852" y="103432"/>
                          <a:pt x="623354" y="120685"/>
                        </a:cubicBezTo>
                        <a:cubicBezTo>
                          <a:pt x="629105" y="149440"/>
                          <a:pt x="633495" y="178500"/>
                          <a:pt x="640607" y="206949"/>
                        </a:cubicBezTo>
                        <a:cubicBezTo>
                          <a:pt x="645018" y="224592"/>
                          <a:pt x="653915" y="240955"/>
                          <a:pt x="657860" y="258708"/>
                        </a:cubicBezTo>
                        <a:cubicBezTo>
                          <a:pt x="665449" y="292857"/>
                          <a:pt x="669362" y="327719"/>
                          <a:pt x="675113" y="362225"/>
                        </a:cubicBezTo>
                        <a:cubicBezTo>
                          <a:pt x="669362" y="431236"/>
                          <a:pt x="667013" y="500616"/>
                          <a:pt x="657860" y="569259"/>
                        </a:cubicBezTo>
                        <a:cubicBezTo>
                          <a:pt x="655456" y="587285"/>
                          <a:pt x="644552" y="603264"/>
                          <a:pt x="640607" y="621017"/>
                        </a:cubicBezTo>
                        <a:cubicBezTo>
                          <a:pt x="633018" y="655166"/>
                          <a:pt x="629105" y="690028"/>
                          <a:pt x="623354" y="724534"/>
                        </a:cubicBezTo>
                        <a:cubicBezTo>
                          <a:pt x="617603" y="851055"/>
                          <a:pt x="627802" y="979318"/>
                          <a:pt x="606102" y="1104096"/>
                        </a:cubicBezTo>
                        <a:cubicBezTo>
                          <a:pt x="602986" y="1122013"/>
                          <a:pt x="569475" y="1111261"/>
                          <a:pt x="554343" y="1121349"/>
                        </a:cubicBezTo>
                        <a:cubicBezTo>
                          <a:pt x="425111" y="1207505"/>
                          <a:pt x="573894" y="1149340"/>
                          <a:pt x="450826" y="1190360"/>
                        </a:cubicBezTo>
                        <a:cubicBezTo>
                          <a:pt x="433573" y="1201862"/>
                          <a:pt x="418929" y="1218908"/>
                          <a:pt x="399068" y="1224866"/>
                        </a:cubicBezTo>
                        <a:cubicBezTo>
                          <a:pt x="295180" y="1256033"/>
                          <a:pt x="261416" y="1239707"/>
                          <a:pt x="157528" y="1224866"/>
                        </a:cubicBezTo>
                        <a:cubicBezTo>
                          <a:pt x="134524" y="1213364"/>
                          <a:pt x="108275" y="1206825"/>
                          <a:pt x="88517" y="1190360"/>
                        </a:cubicBezTo>
                        <a:cubicBezTo>
                          <a:pt x="0" y="1116596"/>
                          <a:pt x="37664" y="838015"/>
                          <a:pt x="36758" y="828051"/>
                        </a:cubicBezTo>
                        <a:cubicBezTo>
                          <a:pt x="34611" y="804437"/>
                          <a:pt x="25256" y="782044"/>
                          <a:pt x="19505" y="759040"/>
                        </a:cubicBezTo>
                        <a:cubicBezTo>
                          <a:pt x="25256" y="736036"/>
                          <a:pt x="29944" y="712740"/>
                          <a:pt x="36758" y="690028"/>
                        </a:cubicBezTo>
                        <a:cubicBezTo>
                          <a:pt x="73083" y="568947"/>
                          <a:pt x="71264" y="624798"/>
                          <a:pt x="71264" y="569259"/>
                        </a:cubicBezTo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4192438" y="2139351"/>
                    <a:ext cx="155275" cy="172528"/>
                  </a:xfrm>
                  <a:prstGeom prst="ellipse">
                    <a:avLst/>
                  </a:prstGeom>
                  <a:solidFill>
                    <a:srgbClr val="00206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" name="Group 36"/>
              <p:cNvGrpSpPr/>
              <p:nvPr/>
            </p:nvGrpSpPr>
            <p:grpSpPr>
              <a:xfrm>
                <a:off x="7280695" y="552094"/>
                <a:ext cx="1046876" cy="362306"/>
                <a:chOff x="7280695" y="552094"/>
                <a:chExt cx="1046876" cy="362306"/>
              </a:xfrm>
            </p:grpSpPr>
            <p:cxnSp>
              <p:nvCxnSpPr>
                <p:cNvPr id="25" name="Straight Arrow Connector 24"/>
                <p:cNvCxnSpPr/>
                <p:nvPr/>
              </p:nvCxnSpPr>
              <p:spPr>
                <a:xfrm rot="5400000">
                  <a:off x="7116797" y="733246"/>
                  <a:ext cx="362306" cy="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7280695" y="569345"/>
                  <a:ext cx="1046876" cy="759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Straight Arrow Connector 38"/>
              <p:cNvCxnSpPr>
                <a:stCxn id="21" idx="10"/>
              </p:cNvCxnSpPr>
              <p:nvPr/>
            </p:nvCxnSpPr>
            <p:spPr>
              <a:xfrm>
                <a:off x="7796597" y="5409500"/>
                <a:ext cx="868432" cy="7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7443980" y="1687286"/>
                <a:ext cx="535249" cy="328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6553199" y="3102427"/>
                <a:ext cx="2971802" cy="979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7563723" y="4615543"/>
                <a:ext cx="535249" cy="328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8036083" y="3735659"/>
                <a:ext cx="868432" cy="7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flipV="1">
                <a:off x="4724400" y="1371600"/>
                <a:ext cx="2525487" cy="2177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V="1">
                <a:off x="4713514" y="1752600"/>
                <a:ext cx="2525487" cy="2177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V="1">
                <a:off x="4724400" y="2177143"/>
                <a:ext cx="2525487" cy="2177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V="1">
                <a:off x="4724400" y="2623457"/>
                <a:ext cx="2525487" cy="2177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 flipV="1">
                <a:off x="4757058" y="3124200"/>
                <a:ext cx="2525487" cy="2177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V="1">
                <a:off x="4767944" y="3603172"/>
                <a:ext cx="2525487" cy="2177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 flipV="1">
                <a:off x="4789717" y="4027715"/>
                <a:ext cx="2525487" cy="2177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flipV="1">
                <a:off x="4800603" y="4517572"/>
                <a:ext cx="2525487" cy="2177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4561115" y="4288971"/>
                <a:ext cx="500742" cy="217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 flipV="1">
                <a:off x="4837999" y="4926083"/>
                <a:ext cx="2411891" cy="2830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 flipV="1">
                <a:off x="6389914" y="5780315"/>
                <a:ext cx="1012376" cy="1088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 flipV="1">
                <a:off x="3461657" y="5757952"/>
                <a:ext cx="2013833" cy="3265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>
                <a:off x="3951515" y="5431378"/>
                <a:ext cx="1502228" cy="20682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 flipV="1">
                <a:off x="4690203" y="5850183"/>
                <a:ext cx="763540" cy="216189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1" name="TextBox 100"/>
            <p:cNvSpPr txBox="1"/>
            <p:nvPr/>
          </p:nvSpPr>
          <p:spPr>
            <a:xfrm>
              <a:off x="8006800" y="332511"/>
              <a:ext cx="37529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ক্ষুদ্রান্ত্রের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ভিতরের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আবরণের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কোষসমূহ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180473" y="964277"/>
              <a:ext cx="756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ব্যাপন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724167" y="3330223"/>
              <a:ext cx="756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ব্যাপন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474785" y="4987637"/>
              <a:ext cx="756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ব্যাপন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538081" y="3479854"/>
              <a:ext cx="1382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কৈশিক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নালি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288700" y="5137267"/>
              <a:ext cx="12186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ল্যাকটিয়াল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721626" y="1346666"/>
              <a:ext cx="2160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সক্রিয়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পরিবহন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522123" y="1778927"/>
              <a:ext cx="23109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ফ্যাসিলিটেটেড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ব্যাপন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748222" y="2211189"/>
              <a:ext cx="16818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ব্যাপন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অভিস্রবণ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798097" y="2709953"/>
              <a:ext cx="1601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সক্রিয়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পরিবহন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798097" y="3192092"/>
              <a:ext cx="1601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সক্রিয়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পরিবহন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163847" y="3624354"/>
              <a:ext cx="756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ব্যাপন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831347" y="4056616"/>
              <a:ext cx="1601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সক্রিয়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পরিবহন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213723" y="4488878"/>
              <a:ext cx="756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ব্যাপন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028373" y="5370025"/>
              <a:ext cx="756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ব্যাপন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180475" y="5552905"/>
              <a:ext cx="8194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মিসেল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48640" y="1147162"/>
              <a:ext cx="38571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পানিতে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দ্রবণীয়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অধিকাংশ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ভিটামিনসমূহ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078165" y="1529547"/>
              <a:ext cx="2443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গ্লুকোজ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গ্যালাকটোজ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534556" y="1978435"/>
              <a:ext cx="8915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ফ্রুক্টোজ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773979" y="2427323"/>
              <a:ext cx="798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620182" y="2909461"/>
              <a:ext cx="18165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অ্যামিনো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অ্যাসিড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057433" y="3391598"/>
              <a:ext cx="34387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ডাইপেপটাইড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ট্রাইপেপটাইডসমূহ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620184" y="4089868"/>
              <a:ext cx="18934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আয়ন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লবণসমূহ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655900" y="5552908"/>
              <a:ext cx="15664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মনোগ্লিসারাইড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08554" y="5885414"/>
              <a:ext cx="37657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চর্বিতে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দ্রবণীয়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ভিটামিন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SG" sz="2000" b="1" dirty="0" smtClean="0">
                  <a:latin typeface="Times New Roman" pitchFamily="18" charset="0"/>
                  <a:cs typeface="Times New Roman" pitchFamily="18" charset="0"/>
                </a:rPr>
                <a:t>A, D, E, K</a:t>
              </a:r>
              <a:r>
                <a:rPr lang="en-SG" sz="24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448958" y="6168048"/>
              <a:ext cx="6962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চিত্র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ক্ষুদ্রান্ত্রের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আবরণ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কর্তৃক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পরিপাককৃত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কণাসমূহের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শোষণ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পরিবহন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606056" y="4705009"/>
              <a:ext cx="29322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খাটো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শিকলের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ফ্যাটি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অ্যাসিড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57907" y="5153898"/>
              <a:ext cx="27927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লম্বা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শিকলের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ফ্যাটি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অ্যাসিড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2" name="Picture 71" descr="unnam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838" y="885544"/>
            <a:ext cx="2857500" cy="250507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18566" y="1694329"/>
            <a:ext cx="7516906" cy="4948513"/>
          </a:xfrm>
        </p:spPr>
        <p:txBody>
          <a:bodyPr>
            <a:normAutofit fontScale="92500" lnSpcReduction="10000"/>
          </a:bodyPr>
          <a:lstStyle/>
          <a:p>
            <a:pPr marL="228600" indent="-2286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গ্লুকোজ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                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অন্ত্রের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ভিলাস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হেপাটিক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পোর্টাল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শিরা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→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যকৃত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→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হৃৎপিণ্ড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→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→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শক্তি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উৎপাদন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অথবা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গ্লাইকোজেন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গঠন</a:t>
            </a:r>
            <a:endParaRPr lang="en-SG" sz="32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228600" indent="-228600" algn="just">
              <a:spcBef>
                <a:spcPts val="0"/>
              </a:spcBef>
              <a:buClr>
                <a:srgbClr val="C00000"/>
              </a:buClr>
            </a:pPr>
            <a:endParaRPr lang="en-SG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228600" indent="-2286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অ্যামিনো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          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অন্ত্রের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ভিলাস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হেপাটিক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পোর্টাল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শিরা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→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যকৃত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→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হৃৎপিণ্ড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→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→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প্রোটিন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গঠন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অথবা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ইউরিয়া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উৎপাদন</a:t>
            </a:r>
            <a:endParaRPr lang="en-SG" sz="32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228600" indent="-228600" algn="just">
              <a:spcBef>
                <a:spcPts val="0"/>
              </a:spcBef>
              <a:buClr>
                <a:srgbClr val="C00000"/>
              </a:buClr>
            </a:pPr>
            <a:endParaRPr lang="en-SG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228600" indent="-2286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ফ্যাটি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‍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গ্লিসারল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                    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অন্ত্রের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ভিলাস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ল্যাকটিয়েল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→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থোরাসিক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লসিকা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নালি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→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শিরাতন্ত্র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→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যকৃত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→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হৃৎপিণ্ড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→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কোষ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→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চর্বি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গঠন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অথবা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শক্তি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উৎপাদন</a:t>
            </a:r>
            <a:endParaRPr lang="en-SG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en-SG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শোষিত</a:t>
            </a:r>
            <a:r>
              <a:rPr lang="en-SG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খাদ্যসার</a:t>
            </a:r>
            <a:r>
              <a:rPr lang="en-SG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SG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পরিণতি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59_3e72864e-b7dc-4ce2-81c2-dc04491b58a3_l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943" y="2196793"/>
            <a:ext cx="4036821" cy="323581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124635" y="1479178"/>
            <a:ext cx="3608286" cy="3715859"/>
            <a:chOff x="2124635" y="1465731"/>
            <a:chExt cx="3608286" cy="3715859"/>
          </a:xfrm>
        </p:grpSpPr>
        <p:grpSp>
          <p:nvGrpSpPr>
            <p:cNvPr id="13" name="Group 12"/>
            <p:cNvGrpSpPr/>
            <p:nvPr/>
          </p:nvGrpSpPr>
          <p:grpSpPr>
            <a:xfrm>
              <a:off x="2124635" y="1465731"/>
              <a:ext cx="1559859" cy="416861"/>
              <a:chOff x="2124635" y="1546413"/>
              <a:chExt cx="1559859" cy="416861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2124635" y="1963272"/>
                <a:ext cx="1559859" cy="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2205317" y="1546413"/>
                <a:ext cx="13644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G" sz="2000" b="1" dirty="0" err="1" smtClean="0">
                    <a:latin typeface="NikoshBAN" pitchFamily="2" charset="0"/>
                    <a:cs typeface="NikoshBAN" pitchFamily="2" charset="0"/>
                  </a:rPr>
                  <a:t>সক্রিয়</a:t>
                </a:r>
                <a:r>
                  <a:rPr lang="en-SG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2000" b="1" dirty="0" err="1" smtClean="0">
                    <a:latin typeface="NikoshBAN" pitchFamily="2" charset="0"/>
                    <a:cs typeface="NikoshBAN" pitchFamily="2" charset="0"/>
                  </a:rPr>
                  <a:t>পরিবহন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173503" y="3119719"/>
              <a:ext cx="1559859" cy="416861"/>
              <a:chOff x="2124635" y="1546413"/>
              <a:chExt cx="1559859" cy="416861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V="1">
                <a:off x="2124635" y="1963272"/>
                <a:ext cx="1559859" cy="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2205317" y="1546413"/>
                <a:ext cx="13644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G" sz="2000" b="1" dirty="0" err="1" smtClean="0">
                    <a:latin typeface="NikoshBAN" pitchFamily="2" charset="0"/>
                    <a:cs typeface="NikoshBAN" pitchFamily="2" charset="0"/>
                  </a:rPr>
                  <a:t>সক্রিয়</a:t>
                </a:r>
                <a:r>
                  <a:rPr lang="en-SG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2000" b="1" dirty="0" err="1" smtClean="0">
                    <a:latin typeface="NikoshBAN" pitchFamily="2" charset="0"/>
                    <a:cs typeface="NikoshBAN" pitchFamily="2" charset="0"/>
                  </a:rPr>
                  <a:t>পরিবহন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173062" y="4764729"/>
              <a:ext cx="1559859" cy="416861"/>
              <a:chOff x="2124635" y="1546413"/>
              <a:chExt cx="1559859" cy="416861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V="1">
                <a:off x="2124635" y="1963272"/>
                <a:ext cx="1559859" cy="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2205317" y="1546413"/>
                <a:ext cx="13644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G" sz="2000" b="1" dirty="0" err="1" smtClean="0">
                    <a:latin typeface="NikoshBAN" pitchFamily="2" charset="0"/>
                    <a:cs typeface="NikoshBAN" pitchFamily="2" charset="0"/>
                  </a:rPr>
                  <a:t>সক্রিয়</a:t>
                </a:r>
                <a:r>
                  <a:rPr lang="en-SG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2000" b="1" dirty="0" err="1" smtClean="0">
                    <a:latin typeface="NikoshBAN" pitchFamily="2" charset="0"/>
                    <a:cs typeface="NikoshBAN" pitchFamily="2" charset="0"/>
                  </a:rPr>
                  <a:t>পরিবহন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9389" y="683525"/>
            <a:ext cx="3935661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5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5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3791" y="1948720"/>
            <a:ext cx="5489619" cy="3747541"/>
          </a:xfrm>
          <a:prstGeom prst="rect">
            <a:avLst/>
          </a:prstGeom>
          <a:ln>
            <a:noFill/>
          </a:ln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99" y="2164079"/>
            <a:ext cx="2788779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188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43357" y="414067"/>
            <a:ext cx="8596668" cy="707367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বৃহদন্ত্র</a:t>
            </a:r>
            <a:r>
              <a:rPr lang="en-SG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বৃহদন্ত্রের</a:t>
            </a:r>
            <a:r>
              <a:rPr lang="en-SG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4276578" y="1169234"/>
            <a:ext cx="7130936" cy="5366478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পায়ু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পর্যন্ত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বিস্তৃত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ক্ষুদ্রান্ত্রে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পরবর্তী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১.৫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মিটার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মোটা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খাঁজযুক্ত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নলাকৃতির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অংশ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তিনটি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অংশ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সিকাম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কোলন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মলাশয়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সিকামের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একপ্রান্তে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ছোট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নলাকৃতির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অ্যাপেনডিক্স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নামক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নিষ্ক্রিয়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অঙ্গ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সিকামের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পরেই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কোলন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ঊর্ধ্বগামী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অনুপ্রস্থ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নিম্নগামী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কোলন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নিম্নগামী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কোলনের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অংশ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সিগময়েড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কোলন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বৃহদন্ত্রের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সর্বশেষ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অংশ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হলো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রেকটাম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মলাশয়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মলাশয়ে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পেশি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গঠিত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বলয়াকৃতির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স্ফিংকটার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শেষ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প্রান্তে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পেশি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নিয়ন্ত্রিত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মলদ্বার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পায়ুছিদ্র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অবস্থিত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  <p:pic>
        <p:nvPicPr>
          <p:cNvPr id="7" name="Picture 6" descr="192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82" y="2378610"/>
            <a:ext cx="3974447" cy="30413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764498" y="638638"/>
            <a:ext cx="10912839" cy="545642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বৃহদন্ত্রে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কোনো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সম্পন্ন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পাকমণ্ড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অবশিষ্ট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আয়ন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কঠিন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সঞ্চয়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ধারণ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করাই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বৃহদন্ত্রের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প্রধান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AutoNum type="arabicPeriod"/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খাদ্যের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অসার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অংশ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সঞ্চয়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অপাচ্য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সাময়িকভাবে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(৩৬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ঘণ্টা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সঞ্চিত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AutoNum type="arabicPeriod"/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ক্ষরণ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গবলেট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মিউকাস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বৃহদন্ত্রের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অভ্যন্তরকে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পিচ্ছিল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রাখে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AutoNum type="arabicPeriod"/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শোষণ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অপাচ্য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শতকরা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৭০-৮০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ভাগ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কোলনে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এছাড়া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গ্লুকোজ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অ্যামিনো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লবণ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ফলিক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ভিটামিন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-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K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B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AutoNum type="arabicPeriod"/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উৎপাদন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খাদ্যসার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শোষণের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৩৫০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গ্রাম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তরল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মণ্ড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১৩৫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গ্রাম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আর্দ্র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উৎপন্ন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AutoNum type="arabicPeriod"/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ব্যাকটেরিয়ার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ক্রিয়া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বৃহদন্ত্রের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অনেক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মিথোজীবী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ব্যাকটেরিয়া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(৫০০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প্রজাতি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অপাচ্য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অংশের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গাঁজন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পাচন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ঘটায়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বৃহদন্ত্রে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অবস্থিত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ব্যাকটেরিয়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ফলিক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ভিটামিন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-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K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B</a:t>
            </a:r>
            <a:r>
              <a:rPr lang="en-SG" sz="2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12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উৎপন্ন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AutoNum type="arabicPeriod"/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সঞ্চালনামূলক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কাজ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ক্রমসংকোচনের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ফলে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কঠিন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পায়ুপথে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বাইরে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নির্গত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764498" y="638638"/>
            <a:ext cx="10912839" cy="545642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মলত্যাগ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SG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Defecation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অপাচ্য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মলরূপে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মলাশয়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পায়ুপথে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বাইরে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নির্গত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হওয়াকে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মলত্যাগ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ডেফিকেশন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ইজেসশন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অপাচ্য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অশোষিত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পুষ্টিমূল্যহীন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খাদ্যবস্তুকে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রাফেজ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রাফেজ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বিশেষ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প্রক্রিয়ায়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পরিণত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বৃহদন্ত্রের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প্রাচীর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মিউকাস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লুব্রিকেন্ট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রূপে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নির্গমন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সহজ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বৃহদন্ত্রে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৩৬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ঘণ্টা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ব্যাকটেরিয়া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দ্বারা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পচে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দুর্গন্ধযুক্ত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মলাশয়ের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প্রাচীরে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চাপ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সৃষ্টি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ডেফিকেশন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প্রতিবর্তী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ঘটে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ফলে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কোলনে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পেরিস্ট্যালসিস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শুরু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নিচের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ঠেলে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ডায়াফ্রামের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পেশি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সংকোচনে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পায়ুনালির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স্ফিংকটার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শিথিল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পায়ুপথে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দেহের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বাইরে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আসে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সুস্থ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মানুষ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দিনে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দুবার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শিশুরা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একাধিকবার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মলত্যাগ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76513" y="523738"/>
            <a:ext cx="7265987" cy="78422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SG" sz="4500" b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500" b="1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8900" y="1428613"/>
            <a:ext cx="9958388" cy="49936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175" algn="just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ডিওডেনামে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অম্লীয়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দূরীভূত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ক্ষারীয়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indent="3175" algn="just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ক্ষুদ্রান্ত্রে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পরিপাককারী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এনজাইমগুলো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ক্ষুদ্রান্ত্রে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পরিশোষণ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1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SG" sz="35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মাইক্রোভিলাই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1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SG" sz="35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কাইলোমাইক্রন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indent="3175" algn="just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ল্যাকটিয়েল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indent="3175" algn="just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রাফেজ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35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13303" y="1876141"/>
            <a:ext cx="11165840" cy="3033388"/>
            <a:chOff x="607899" y="1588227"/>
            <a:chExt cx="11165840" cy="3033388"/>
          </a:xfrm>
        </p:grpSpPr>
        <p:sp>
          <p:nvSpPr>
            <p:cNvPr id="9" name="Rectangle 8"/>
            <p:cNvSpPr/>
            <p:nvPr/>
          </p:nvSpPr>
          <p:spPr>
            <a:xfrm>
              <a:off x="2068672" y="2650156"/>
              <a:ext cx="9692403" cy="809469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Notched Right Arrow 11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843FBDA-4030-4A72-A127-46D4C1E80BF2}"/>
                </a:ext>
              </a:extLst>
            </p:cNvPr>
            <p:cNvSpPr/>
            <p:nvPr/>
          </p:nvSpPr>
          <p:spPr>
            <a:xfrm>
              <a:off x="2467424" y="2758822"/>
              <a:ext cx="930631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Font typeface="Wingdings" pitchFamily="2" charset="2"/>
                <a:buChar char="v"/>
              </a:pPr>
              <a:r>
                <a:rPr lang="en-SG" sz="34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SG" sz="34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ক্ষুদ্রান্ত্র</a:t>
              </a:r>
              <a:r>
                <a:rPr lang="en-SG" sz="34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4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কর্তৃক</a:t>
              </a:r>
              <a:r>
                <a:rPr lang="en-SG" sz="34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4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শর্করা</a:t>
              </a:r>
              <a:r>
                <a:rPr lang="en-SG" sz="34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SG" sz="34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আমিষ</a:t>
              </a:r>
              <a:r>
                <a:rPr lang="en-SG" sz="34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SG" sz="34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স্নেহ</a:t>
              </a:r>
              <a:r>
                <a:rPr lang="en-SG" sz="34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4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শোষণ</a:t>
              </a:r>
              <a:r>
                <a:rPr lang="en-SG" sz="34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4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r>
                <a:rPr lang="en-SG" sz="34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4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SG" sz="34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4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SG" sz="34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4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2936775"/>
            <a:ext cx="12191999" cy="2162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14000" b="1" dirty="0" err="1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SG" sz="140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40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4000" b="1" dirty="0">
              <a:ln w="28575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682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90" y="237180"/>
            <a:ext cx="8825659" cy="1981200"/>
          </a:xfrm>
        </p:spPr>
        <p:txBody>
          <a:bodyPr>
            <a:normAutofit/>
          </a:bodyPr>
          <a:lstStyle/>
          <a:p>
            <a:pPr algn="ctr"/>
            <a:r>
              <a:rPr lang="bn-BD" sz="5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5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115082" y="2037809"/>
            <a:ext cx="7007347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জীববিজ্ঞান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শোষণ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২৫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bn-BD" sz="4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60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endParaRPr lang="en-US" sz="4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20200823_213246.jpg"/>
          <p:cNvPicPr>
            <a:picLocks noChangeAspect="1"/>
          </p:cNvPicPr>
          <p:nvPr/>
        </p:nvPicPr>
        <p:blipFill>
          <a:blip r:embed="rId2" cstate="print"/>
          <a:srcRect t="1128"/>
          <a:stretch>
            <a:fillRect/>
          </a:stretch>
        </p:blipFill>
        <p:spPr>
          <a:xfrm>
            <a:off x="817548" y="1956621"/>
            <a:ext cx="2667141" cy="3627193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NBb4oENB289aT8NSXRupC.jpg"/>
          <p:cNvPicPr>
            <a:picLocks noChangeAspect="1"/>
          </p:cNvPicPr>
          <p:nvPr/>
        </p:nvPicPr>
        <p:blipFill>
          <a:blip r:embed="rId2"/>
          <a:srcRect l="15548" t="14444" r="16684"/>
          <a:stretch>
            <a:fillRect/>
          </a:stretch>
        </p:blipFill>
        <p:spPr>
          <a:xfrm>
            <a:off x="1477105" y="706163"/>
            <a:ext cx="4437078" cy="467050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2014821-1768306-7255-digestive_syste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682" y="689318"/>
            <a:ext cx="4424223" cy="4689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hevron 13"/>
          <p:cNvSpPr/>
          <p:nvPr/>
        </p:nvSpPr>
        <p:spPr>
          <a:xfrm>
            <a:off x="1468690" y="5505465"/>
            <a:ext cx="4467875" cy="590843"/>
          </a:xfrm>
          <a:prstGeom prst="chevron">
            <a:avLst>
              <a:gd name="adj" fmla="val 0"/>
            </a:avLst>
          </a:prstGeom>
          <a:solidFill>
            <a:schemeClr val="tx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ক্ষুদ্রান্ত্র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6125196" y="5505465"/>
            <a:ext cx="4467875" cy="590843"/>
          </a:xfrm>
          <a:prstGeom prst="chevron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SG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শোষণ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74386" y="1533378"/>
            <a:ext cx="2096086" cy="2011684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hevron 18"/>
          <p:cNvSpPr/>
          <p:nvPr/>
        </p:nvSpPr>
        <p:spPr>
          <a:xfrm rot="19082154">
            <a:off x="258870" y="3817343"/>
            <a:ext cx="3157738" cy="590843"/>
          </a:xfrm>
          <a:prstGeom prst="chevron">
            <a:avLst/>
          </a:prstGeom>
          <a:solidFill>
            <a:schemeClr val="tx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এটা</a:t>
            </a:r>
            <a:r>
              <a:rPr lang="en-SG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SG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54349" y="3657599"/>
            <a:ext cx="1716252" cy="1631843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hevron 20"/>
          <p:cNvSpPr/>
          <p:nvPr/>
        </p:nvSpPr>
        <p:spPr>
          <a:xfrm rot="19097846" flipH="1">
            <a:off x="8552770" y="2742783"/>
            <a:ext cx="3104748" cy="590843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SG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SG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8" name="Group 15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20" name="Picture 19" descr="১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21" name="Oval 20"/>
              <p:cNvSpPr/>
              <p:nvPr/>
            </p:nvSpPr>
            <p:spPr>
              <a:xfrm>
                <a:off x="8018580" y="787774"/>
                <a:ext cx="3948332" cy="389675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istockphoto-899943628-612x612-removebg-preview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30423" y="1125398"/>
                <a:ext cx="3376245" cy="3376245"/>
              </a:xfrm>
              <a:prstGeom prst="rect">
                <a:avLst/>
              </a:prstGeom>
            </p:spPr>
          </p:pic>
        </p:grpSp>
        <p:pic>
          <p:nvPicPr>
            <p:cNvPr id="19" name="Picture 18" descr="360_F_237982032_eGzsjCOzkDtmFRzfeu8IIXoDBMGUTlVx-removebg-preview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85978" y="4445385"/>
              <a:ext cx="2724445" cy="2043333"/>
            </a:xfrm>
            <a:prstGeom prst="rect">
              <a:avLst/>
            </a:prstGeom>
          </p:spPr>
        </p:pic>
      </p:grpSp>
      <p:sp>
        <p:nvSpPr>
          <p:cNvPr id="23" name="Title 1"/>
          <p:cNvSpPr txBox="1">
            <a:spLocks/>
          </p:cNvSpPr>
          <p:nvPr/>
        </p:nvSpPr>
        <p:spPr>
          <a:xfrm>
            <a:off x="2330450" y="2282468"/>
            <a:ext cx="3687763" cy="736600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SG" sz="5500" b="1" u="sng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আজকের</a:t>
            </a:r>
            <a:r>
              <a:rPr lang="en-SG" sz="5500" b="1" u="sng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5500" b="1" u="sng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lang="en-US" sz="5500" b="1" u="sng" dirty="0">
              <a:solidFill>
                <a:schemeClr val="bg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1671" y="3120668"/>
            <a:ext cx="6780679" cy="1777410"/>
          </a:xfrm>
          <a:prstGeom prst="rect">
            <a:avLst/>
          </a:prstGeom>
          <a:gradFill>
            <a:gsLst>
              <a:gs pos="49000">
                <a:srgbClr val="DCEBF5">
                  <a:alpha val="78000"/>
                </a:srgbClr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ln cmpd="thickThin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SG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ক্ষুদ্রান্ত্রে</a:t>
            </a:r>
            <a:r>
              <a:rPr lang="en-SG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SG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শোষণ</a:t>
            </a:r>
            <a:endParaRPr lang="en-SG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SG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বৃহদন্ত্রের</a:t>
            </a:r>
            <a:r>
              <a:rPr lang="en-SG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SG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72860" y="1337846"/>
            <a:ext cx="11685764" cy="4434839"/>
            <a:chOff x="172860" y="1424930"/>
            <a:chExt cx="11685764" cy="4434839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B225AB4E-9EB4-4B0D-8B51-99C33E5CE775}"/>
                </a:ext>
              </a:extLst>
            </p:cNvPr>
            <p:cNvSpPr/>
            <p:nvPr/>
          </p:nvSpPr>
          <p:spPr>
            <a:xfrm>
              <a:off x="1782127" y="1440697"/>
              <a:ext cx="10076497" cy="441864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937525" y="1424930"/>
              <a:ext cx="816466" cy="44348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285750" y="2559254"/>
              <a:ext cx="2089787" cy="20135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Notched Right Arrow 19"/>
            <p:cNvSpPr/>
            <p:nvPr/>
          </p:nvSpPr>
          <p:spPr>
            <a:xfrm rot="16200000">
              <a:off x="277092" y="3566067"/>
              <a:ext cx="2117588" cy="1528761"/>
            </a:xfrm>
            <a:prstGeom prst="notch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426489" y="2713439"/>
              <a:ext cx="1786189" cy="170838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1F8E02A4-19AA-491A-8B8E-198490D326B3}"/>
                </a:ext>
              </a:extLst>
            </p:cNvPr>
            <p:cNvSpPr/>
            <p:nvPr/>
          </p:nvSpPr>
          <p:spPr>
            <a:xfrm>
              <a:off x="172860" y="2988587"/>
              <a:ext cx="230417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bn-BD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bn-BD" sz="6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185009" y="2621877"/>
              <a:ext cx="756788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 </a:t>
              </a:r>
              <a:endPara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06990" y="3321151"/>
              <a:ext cx="726756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173816" y="4066728"/>
              <a:ext cx="767981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2853978" y="2403091"/>
              <a:ext cx="11226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2811876" y="1762251"/>
              <a:ext cx="8876857" cy="2987678"/>
              <a:chOff x="1985250" y="1632988"/>
              <a:chExt cx="9002968" cy="2987678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985250" y="1632988"/>
                <a:ext cx="49621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4000" b="1" u="sng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4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..</a:t>
                </a:r>
                <a:r>
                  <a:rPr lang="bn-IN" sz="4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2030186" y="2476828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ক্ষুদ্রান্ত্রে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খাদ্যদ্রব্যের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পরিপাক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প্রক্রিয়া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বর্ণনা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bn-BD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35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2030186" y="3196356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ক্ষুদ্রান্ত্রে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খাদ্য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শোষণ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প্রক্রিয়া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বর্ণনা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2030186" y="3914931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খাদ্য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পরিপাকে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বৃহদন্ত্রের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ভূমিকা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বিশ্লেষণ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5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647099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43357" y="414067"/>
            <a:ext cx="8596668" cy="707367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ক্ষুদ্রান্ত্র</a:t>
            </a:r>
            <a:r>
              <a:rPr lang="en-SG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ক্ষুদ্রান্ত্রে</a:t>
            </a:r>
            <a:r>
              <a:rPr lang="en-SG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SG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পরিপাক</a:t>
            </a:r>
            <a:endParaRPr lang="en-US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4276578" y="1169234"/>
            <a:ext cx="7130936" cy="5366478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পরেই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৬-৭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মিটার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লম্বা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ক্ষুদ্রান্ত্র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তিনটি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অংশ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ডিওডেনাম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জেজুনাম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ইলিয়াম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পাইলোরিক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ডিওডেনামের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সংযোগস্থলে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পাইলোরিক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স্ফিংকটার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পাইলোরিক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স্ফিংকটার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পাকমণ্ড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ক্ষুদ্রান্ত্রে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প্রবেশ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ডিওডেনামে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সংযুক্ত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সাধারণ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পিত্ত-অগ্ন্যাশয়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নালির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মাধ্যমে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আগত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অগ্ন্যাশয়রস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পিত্তরস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অম্লীয়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অবস্থা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দূরীভূত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ক্ষারীয়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অবস্থা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ক্ষুদ্রান্ত্রে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তিন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ধরনের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রস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ক্রিয়া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অগ্ন্যাশয়রস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আন্ত্রিকরস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পিত্তরস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  <p:pic>
        <p:nvPicPr>
          <p:cNvPr id="6" name="Picture 5" descr="hwkb17_007_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0122"/>
            <a:ext cx="4220308" cy="2752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995363" y="1390650"/>
            <a:ext cx="10260012" cy="3033713"/>
            <a:chOff x="1400175" y="591615"/>
            <a:chExt cx="9614188" cy="3033388"/>
          </a:xfrm>
        </p:grpSpPr>
        <p:sp>
          <p:nvSpPr>
            <p:cNvPr id="18" name="Rectangle 17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  <a:defRPr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64357" y="1815447"/>
              <a:ext cx="7950006" cy="5847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  <a:defRPr/>
              </a:pPr>
              <a:r>
                <a:rPr lang="en-SG" sz="32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ডিওডেনামে</a:t>
              </a:r>
              <a:r>
                <a:rPr lang="en-SG" sz="32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কয়</a:t>
              </a:r>
              <a:r>
                <a:rPr lang="en-SG" sz="32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ধরনের</a:t>
              </a:r>
              <a:r>
                <a:rPr lang="en-SG" sz="32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SG" sz="32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SG" sz="32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SG" sz="32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রস</a:t>
              </a:r>
              <a:r>
                <a:rPr lang="en-SG" sz="32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পরিপাক</a:t>
              </a:r>
              <a:r>
                <a:rPr lang="en-SG" sz="32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ক্রিয়া</a:t>
              </a:r>
              <a:r>
                <a:rPr lang="en-SG" sz="32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শুরু</a:t>
              </a:r>
              <a:r>
                <a:rPr lang="en-SG" sz="32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SG" sz="32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32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Oval 2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400175" y="1274167"/>
              <a:ext cx="1700296" cy="166669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Notched Right Arrow 21"/>
            <p:cNvSpPr/>
            <p:nvPr/>
          </p:nvSpPr>
          <p:spPr>
            <a:xfrm rot="16200000">
              <a:off x="1431115" y="2268220"/>
              <a:ext cx="1619077" cy="1005600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Oval 2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13231" y="1401153"/>
              <a:ext cx="1474185" cy="142701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Rectangle 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4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819400" y="3867150"/>
            <a:ext cx="8447088" cy="1075294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ডিওডেনামে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তিন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ধরনের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রস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পরিপাক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ক্রিয়া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শুরু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সেগুলো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হলো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অগ্ন্যাশয়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রস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আন্ত্রিক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রস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পিত্তরস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।</a:t>
            </a:r>
            <a:endParaRPr lang="en-SG" sz="3500" dirty="0">
              <a:solidFill>
                <a:srgbClr val="002060"/>
              </a:solidFill>
              <a:latin typeface="NikoshBAN" pitchFamily="2" charset="0"/>
              <a:cs typeface="NikoshBAN" pitchFamily="2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869435" y="752510"/>
            <a:ext cx="10717961" cy="5456420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buClr>
                <a:srgbClr val="C00000"/>
              </a:buClr>
            </a:pPr>
            <a:endParaRPr lang="en-SG" sz="3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tabLst>
                <a:tab pos="2917825" algn="l"/>
              </a:tabLst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প্রোটিন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জাতীয়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2917825" algn="l"/>
              </a:tabLst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ট্রিপসিন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প্রোটিওজ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পেপটেন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পলিপেপটাইড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2917825" algn="l"/>
              </a:tabLst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কাইমোট্রিপসিন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প্রোটিওজ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পেপটেন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পলিপেপটাইড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2917825" algn="l"/>
              </a:tabLst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কার্বোক্সিপেপটাইডেজ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পলিপেপটাইড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সরল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পেপটাইড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অ্যামিনো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2917825" algn="l"/>
              </a:tabLst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অ্যামিনোপেপটাইডেজ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পলিপেপটাইড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অ্যামিনো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2917825" algn="l"/>
              </a:tabLst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ট্রাইপেপটাইডেজ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ট্রাইপেপটাইড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অ্যামিনো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2917825" algn="l"/>
              </a:tabLst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ডাইপেপটাইডেজ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ডাইপেপটাইড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অ্যামিনো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2917825" algn="l"/>
              </a:tabLst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কোলাজিনেজ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কোলাজেন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সরল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পেপটাইড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2917825" algn="l"/>
              </a:tabLst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ইলাস্টেজ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ইলাস্টিন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পেপটাইড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3" name="Picture 2" descr="১০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025" y="3580065"/>
            <a:ext cx="3515740" cy="275592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অগ্ন্যাশয়রসে</a:t>
            </a:r>
            <a:r>
              <a:rPr lang="en-SG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পরিপাককারী</a:t>
            </a:r>
            <a:r>
              <a:rPr lang="en-SG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এনজাইম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moreprotein-main-15048820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243" y="1295399"/>
            <a:ext cx="3247465" cy="162373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10001</TotalTime>
  <Words>1235</Words>
  <Application>Microsoft Office PowerPoint</Application>
  <PresentationFormat>Custom</PresentationFormat>
  <Paragraphs>202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স্বাগতম</vt:lpstr>
      <vt:lpstr>Slide 2</vt:lpstr>
      <vt:lpstr>পাঠ পরিচিতি</vt:lpstr>
      <vt:lpstr>Slide 4</vt:lpstr>
      <vt:lpstr>Slide 5</vt:lpstr>
      <vt:lpstr>Slide 6</vt:lpstr>
      <vt:lpstr>ক্ষুদ্রান্ত্র ও ক্ষুদ্রান্ত্রে খাদ্য পরিপাক</vt:lpstr>
      <vt:lpstr>Slide 8</vt:lpstr>
      <vt:lpstr>অগ্ন্যাশয়রসে পরিপাককারী এনজাইম</vt:lpstr>
      <vt:lpstr>Slide 10</vt:lpstr>
      <vt:lpstr>আন্ত্রিকরসে পরিপাককারী এনজাইম</vt:lpstr>
      <vt:lpstr>Slide 12</vt:lpstr>
      <vt:lpstr>পরিপাকে পিত্তরসে ক্রিয়া</vt:lpstr>
      <vt:lpstr>ক্ষুদ্রান্ত্রে খাদ্য উপাদানের শোষণ</vt:lpstr>
      <vt:lpstr>Slide 15</vt:lpstr>
      <vt:lpstr>Slide 16</vt:lpstr>
      <vt:lpstr>Slide 17</vt:lpstr>
      <vt:lpstr>Slide 18</vt:lpstr>
      <vt:lpstr>শোষিত খাদ্যসার পরিবহন ও এর পরিণতি</vt:lpstr>
      <vt:lpstr>বৃহদন্ত্র ও বৃহদন্ত্রের কাজ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HP</cp:lastModifiedBy>
  <cp:revision>1451</cp:revision>
  <dcterms:created xsi:type="dcterms:W3CDTF">2017-05-02T02:18:13Z</dcterms:created>
  <dcterms:modified xsi:type="dcterms:W3CDTF">2021-10-25T13:09:46Z</dcterms:modified>
</cp:coreProperties>
</file>