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24"/>
  </p:notesMasterIdLst>
  <p:sldIdLst>
    <p:sldId id="290" r:id="rId4"/>
    <p:sldId id="293" r:id="rId5"/>
    <p:sldId id="283" r:id="rId6"/>
    <p:sldId id="277" r:id="rId7"/>
    <p:sldId id="309" r:id="rId8"/>
    <p:sldId id="292" r:id="rId9"/>
    <p:sldId id="299" r:id="rId10"/>
    <p:sldId id="300" r:id="rId11"/>
    <p:sldId id="301" r:id="rId12"/>
    <p:sldId id="282" r:id="rId13"/>
    <p:sldId id="302" r:id="rId14"/>
    <p:sldId id="303" r:id="rId15"/>
    <p:sldId id="304" r:id="rId16"/>
    <p:sldId id="305" r:id="rId17"/>
    <p:sldId id="306" r:id="rId18"/>
    <p:sldId id="307" r:id="rId19"/>
    <p:sldId id="310" r:id="rId20"/>
    <p:sldId id="288" r:id="rId21"/>
    <p:sldId id="286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7F734-8754-4D10-AB6D-AAE07DB2FAC1}" type="datetimeFigureOut">
              <a:rPr lang="en-US" smtClean="0"/>
              <a:t>25/10/21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E2546-E36F-4F88-958A-A4C451AFB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1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E8B07-9A2C-4EB9-A712-235BD19A713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283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74D16-66D8-42A6-A717-6DAB321D4E7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6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65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41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5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8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5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97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99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71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4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0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7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02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6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14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0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05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84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5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71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09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61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91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19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30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26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68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16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26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6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74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25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08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25/10/21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52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351"/>
            <a:ext cx="8839200" cy="653824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3200" y="167351"/>
            <a:ext cx="4572000" cy="1981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BD" sz="13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7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3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620000" cy="9906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590800"/>
            <a:ext cx="7620000" cy="3276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cs typeface="NikoshBAN" pitchFamily="2" charset="0"/>
              </a:rPr>
              <a:t>325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এর গুণনীয়ক নির্ণয় কর?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48400" y="1463070"/>
            <a:ext cx="1901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সময়ঃ ৩ মিনিট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065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65760" y="365760"/>
            <a:ext cx="8382000" cy="1905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2500" lnSpcReduction="20000"/>
          </a:bodyPr>
          <a:lstStyle/>
          <a:p>
            <a:pPr lvl="0">
              <a:spcBef>
                <a:spcPct val="0"/>
              </a:spcBef>
            </a:pPr>
            <a:r>
              <a:rPr lang="bn-BD" sz="4400" dirty="0" smtClean="0">
                <a:latin typeface="NikoshBAN" pitchFamily="2" charset="0"/>
                <a:ea typeface="+mj-ea"/>
                <a:cs typeface="NikoshBAN" pitchFamily="2" charset="0"/>
              </a:rPr>
              <a:t>১১।</a:t>
            </a:r>
            <a:r>
              <a:rPr lang="en-US" sz="4400" dirty="0" smtClean="0">
                <a:ea typeface="+mj-ea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ea typeface="+mj-ea"/>
                <a:cs typeface="NikoshBAN" pitchFamily="2" charset="0"/>
              </a:rPr>
              <a:t> কোন শ্রেণির 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400" dirty="0" smtClean="0">
                <a:ea typeface="+mj-ea"/>
                <a:cs typeface="NikoshBAN" pitchFamily="2" charset="0"/>
              </a:rPr>
              <a:t>30</a:t>
            </a:r>
            <a:r>
              <a:rPr lang="bn-BD" sz="4400" dirty="0" smtClean="0">
                <a:ea typeface="+mj-ea"/>
                <a:cs typeface="NikoshBAN" pitchFamily="2" charset="0"/>
              </a:rPr>
              <a:t> জন শিক্ষার্থীর মধ্যে </a:t>
            </a:r>
            <a:r>
              <a:rPr lang="en-US" sz="4400" dirty="0" smtClean="0">
                <a:ea typeface="+mj-ea"/>
                <a:cs typeface="NikoshBAN" pitchFamily="2" charset="0"/>
              </a:rPr>
              <a:t>20 </a:t>
            </a:r>
            <a:r>
              <a:rPr lang="bn-BD" sz="4400" dirty="0" smtClean="0">
                <a:ea typeface="+mj-ea"/>
                <a:cs typeface="NikoshBAN" pitchFamily="2" charset="0"/>
              </a:rPr>
              <a:t>জন ফুটবল এবং </a:t>
            </a:r>
            <a:r>
              <a:rPr lang="en-US" sz="4400" dirty="0" smtClean="0">
                <a:ea typeface="+mj-ea"/>
                <a:cs typeface="NikoshBAN" pitchFamily="2" charset="0"/>
              </a:rPr>
              <a:t>15 </a:t>
            </a:r>
            <a:r>
              <a:rPr lang="bn-BD" sz="4400" dirty="0" smtClean="0">
                <a:ea typeface="+mj-ea"/>
                <a:cs typeface="NikoshBAN" pitchFamily="2" charset="0"/>
              </a:rPr>
              <a:t>জন ক্রিকেট খেলা পছন্দ করে। দুটি খেলাই পছন্দ করে এরুপ শিক্ষার্থীর সংখ্যা </a:t>
            </a:r>
            <a:r>
              <a:rPr lang="en-US" sz="4400" dirty="0" smtClean="0">
                <a:ea typeface="+mj-ea"/>
                <a:cs typeface="NikoshBAN" pitchFamily="2" charset="0"/>
              </a:rPr>
              <a:t>10 </a:t>
            </a:r>
            <a:r>
              <a:rPr lang="bn-BD" sz="4400" dirty="0" smtClean="0">
                <a:ea typeface="+mj-ea"/>
                <a:cs typeface="NikoshBAN" pitchFamily="2" charset="0"/>
              </a:rPr>
              <a:t>জন। কতজন শিক্ষার্থী </a:t>
            </a:r>
            <a:r>
              <a:rPr lang="bn-BD" sz="4400" dirty="0" smtClean="0">
                <a:cs typeface="NikoshBAN" pitchFamily="2" charset="0"/>
              </a:rPr>
              <a:t>দুটি খেলাই পছন্দ করে না তা ভেনচিত্রের মাধ্যমে 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নির্ণয় কর।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057400" y="3276600"/>
            <a:ext cx="5486400" cy="2971800"/>
            <a:chOff x="2057400" y="3276600"/>
            <a:chExt cx="5486400" cy="2971800"/>
          </a:xfrm>
        </p:grpSpPr>
        <p:sp>
          <p:nvSpPr>
            <p:cNvPr id="3" name="Rectangle 2"/>
            <p:cNvSpPr/>
            <p:nvPr/>
          </p:nvSpPr>
          <p:spPr>
            <a:xfrm>
              <a:off x="2057400" y="3276600"/>
              <a:ext cx="5486400" cy="2971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743200" y="3429000"/>
              <a:ext cx="2819400" cy="2590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114800" y="3505200"/>
              <a:ext cx="2819400" cy="2590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362200" y="3429000"/>
              <a:ext cx="6096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30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429000" y="3886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20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791200" y="3886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15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0" y="4648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10</a:t>
              </a:r>
              <a:endParaRPr lang="en-US" sz="2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05600" y="56388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0400" y="4876800"/>
              <a:ext cx="7024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dirty="0" smtClean="0">
                  <a:cs typeface="NikoshBAN" pitchFamily="2" charset="0"/>
                </a:rPr>
                <a:t>ফুটবল 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943600" y="4800600"/>
              <a:ext cx="6944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dirty="0" smtClean="0">
                  <a:cs typeface="NikoshBAN" pitchFamily="2" charset="0"/>
                </a:rPr>
                <a:t>ক্রিকেট</a:t>
              </a:r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81000" y="2438400"/>
            <a:ext cx="1529586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400" dirty="0" smtClean="0">
                <a:solidFill>
                  <a:prstClr val="black"/>
                </a:solidFill>
                <a:cs typeface="NikoshBAN" pitchFamily="2" charset="0"/>
              </a:rPr>
              <a:t>ভেনচিত্র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1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1320225"/>
            <a:ext cx="7620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ফুটবল পছন্দ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n(F)= 20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990600" y="1929825"/>
            <a:ext cx="7620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ক্রিকেট পছন্দ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n(C)= 15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990600" y="710625"/>
            <a:ext cx="3810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n(S)= 30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990600" y="2539425"/>
            <a:ext cx="7848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উভয় খেলাই পছন্দ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n(F∩C)=10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76200" y="3149025"/>
            <a:ext cx="87630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শুধু ফুটবল পছন্দ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n(F\C)= 20-10=10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76200" y="3758625"/>
            <a:ext cx="87630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শুধু ক্রিকেট পছন্দ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n(C\F)= 15-10=5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76200" y="4368225"/>
            <a:ext cx="8001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উভয় খেলাই পছন্দ করে না এমন শিক্ষার্থীর সংখ্যা </a:t>
            </a:r>
            <a:r>
              <a:rPr lang="en-US" sz="3200" dirty="0" smtClean="0">
                <a:cs typeface="NikoshBAN" pitchFamily="2" charset="0"/>
              </a:rPr>
              <a:t>=</a:t>
            </a:r>
            <a:r>
              <a:rPr lang="bn-BD" sz="3200" dirty="0" smtClean="0"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n(F</a:t>
            </a:r>
            <a:r>
              <a:rPr lang="en-US" sz="3200" dirty="0" smtClean="0">
                <a:cs typeface="NikoshBAN" pitchFamily="2" charset="0"/>
                <a:sym typeface="Symbol"/>
              </a:rPr>
              <a:t></a:t>
            </a:r>
            <a:r>
              <a:rPr lang="en-US" sz="3200" dirty="0" smtClean="0">
                <a:cs typeface="NikoshBAN" pitchFamily="2" charset="0"/>
              </a:rPr>
              <a:t>C)’ 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3352800" y="4977825"/>
            <a:ext cx="47244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  <a:sym typeface="Symbol"/>
              </a:rPr>
              <a:t></a:t>
            </a:r>
            <a:r>
              <a:rPr lang="bn-BD" sz="3200" dirty="0" smtClean="0"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cs typeface="NikoshBAN" pitchFamily="2" charset="0"/>
              </a:rPr>
              <a:t>n(F</a:t>
            </a:r>
            <a:r>
              <a:rPr lang="en-US" sz="3200" dirty="0" smtClean="0">
                <a:cs typeface="NikoshBAN" pitchFamily="2" charset="0"/>
                <a:sym typeface="Symbol"/>
              </a:rPr>
              <a:t>  </a:t>
            </a:r>
            <a:r>
              <a:rPr lang="en-US" sz="3200" dirty="0" smtClean="0">
                <a:cs typeface="NikoshBAN" pitchFamily="2" charset="0"/>
              </a:rPr>
              <a:t>C)’= 30-(10+10+5)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5334000" y="5587425"/>
            <a:ext cx="152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= 30-25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5334000" y="6197025"/>
            <a:ext cx="990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= 5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304800" y="101025"/>
            <a:ext cx="1371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মনেকরি, 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7772400" y="6197025"/>
            <a:ext cx="1066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(</a:t>
            </a:r>
            <a:r>
              <a:rPr lang="en-US" sz="3200" dirty="0" err="1" smtClean="0">
                <a:cs typeface="NikoshBAN" pitchFamily="2" charset="0"/>
              </a:rPr>
              <a:t>Ans</a:t>
            </a:r>
            <a:r>
              <a:rPr lang="en-US" sz="3200" dirty="0" smtClean="0">
                <a:cs typeface="NikoshBAN" pitchFamily="2" charset="0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198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365760"/>
            <a:ext cx="9144000" cy="31394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0"/>
              </a:spcBef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ea typeface="+mj-ea"/>
                <a:cs typeface="NikoshBAN" pitchFamily="2" charset="0"/>
              </a:rPr>
              <a:t>১২।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NikoshBAN" pitchFamily="2" charset="0"/>
              </a:rPr>
              <a:t>10</a:t>
            </a:r>
            <a:r>
              <a:rPr lang="en-US" sz="3200" dirty="0" smtClean="0">
                <a:ea typeface="+mj-ea"/>
                <a:cs typeface="NikoshBAN" pitchFamily="2" charset="0"/>
              </a:rPr>
              <a:t>0</a:t>
            </a:r>
            <a:r>
              <a:rPr lang="bn-BD" sz="3200" dirty="0" smtClean="0">
                <a:ea typeface="+mj-ea"/>
                <a:cs typeface="NikoshBAN" pitchFamily="2" charset="0"/>
              </a:rPr>
              <a:t> জন শিক্ষার্থীর মধ্যে কোন পরীক্ষায়  </a:t>
            </a:r>
            <a:r>
              <a:rPr lang="en-US" sz="3200" dirty="0" smtClean="0">
                <a:ea typeface="+mj-ea"/>
                <a:cs typeface="NikoshBAN" pitchFamily="2" charset="0"/>
              </a:rPr>
              <a:t>65 </a:t>
            </a:r>
            <a:r>
              <a:rPr lang="bn-BD" sz="3200" dirty="0" smtClean="0">
                <a:ea typeface="+mj-ea"/>
                <a:cs typeface="NikoshBAN" pitchFamily="2" charset="0"/>
              </a:rPr>
              <a:t>জন শিক্ষার্থী বাংলায়, </a:t>
            </a:r>
            <a:r>
              <a:rPr lang="en-US" sz="3200" dirty="0" smtClean="0">
                <a:ea typeface="+mj-ea"/>
                <a:cs typeface="NikoshBAN" pitchFamily="2" charset="0"/>
              </a:rPr>
              <a:t>48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জন শিক্ষার্থী বাংলা ও ইংরেজিতে উভয় বিষয়ে পাশ করে </a:t>
            </a:r>
            <a:r>
              <a:rPr lang="bn-BD" sz="3200" dirty="0" smtClean="0">
                <a:ea typeface="+mj-ea"/>
                <a:cs typeface="NikoshBAN" pitchFamily="2" charset="0"/>
              </a:rPr>
              <a:t>এবং </a:t>
            </a:r>
            <a:r>
              <a:rPr lang="en-US" sz="3200" dirty="0" smtClean="0">
                <a:ea typeface="+mj-ea"/>
                <a:cs typeface="NikoshBAN" pitchFamily="2" charset="0"/>
              </a:rPr>
              <a:t>15 </a:t>
            </a:r>
            <a:r>
              <a:rPr lang="bn-BD" sz="3200" dirty="0" smtClean="0">
                <a:ea typeface="+mj-ea"/>
                <a:cs typeface="NikoshBAN" pitchFamily="2" charset="0"/>
              </a:rPr>
              <a:t>জন শিক্ষার্থী উভয় বিষয়ে ফেল করেছে।</a:t>
            </a:r>
          </a:p>
          <a:p>
            <a:pPr marL="742950" lvl="0" indent="-742950">
              <a:spcBef>
                <a:spcPct val="0"/>
              </a:spcBef>
            </a:pPr>
            <a:r>
              <a:rPr lang="bn-BD" sz="3200" dirty="0" smtClean="0">
                <a:ea typeface="+mj-ea"/>
                <a:cs typeface="NikoshBAN" pitchFamily="2" charset="0"/>
              </a:rPr>
              <a:t>     ক) সংক্ষিপ্ত বিবরণসহ তথ্যগুলো ভেনচিত্রে প্রকাশ কর। </a:t>
            </a:r>
          </a:p>
          <a:p>
            <a:pPr marL="742950" lvl="0" indent="-742950">
              <a:spcBef>
                <a:spcPct val="0"/>
              </a:spcBef>
            </a:pP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   খ) শুধু বাংলায় ও ইংরেজিতে পাশ করেছে তাদের সংখ্যা নির্ণয় কর। </a:t>
            </a:r>
          </a:p>
          <a:p>
            <a:pPr marL="742950" lvl="0" indent="-742950">
              <a:spcBef>
                <a:spcPct val="0"/>
              </a:spcBef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    গ) উভয় বিষয়ে পাশ ফেল সংখ্যার মৌলিক গুণনীয়ক সেট নির্ণয় কর।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057400" y="3733800"/>
            <a:ext cx="5486400" cy="2971800"/>
            <a:chOff x="2057400" y="3733800"/>
            <a:chExt cx="5486400" cy="2971800"/>
          </a:xfrm>
        </p:grpSpPr>
        <p:sp>
          <p:nvSpPr>
            <p:cNvPr id="3" name="Rectangle 2"/>
            <p:cNvSpPr/>
            <p:nvPr/>
          </p:nvSpPr>
          <p:spPr>
            <a:xfrm>
              <a:off x="2057400" y="3733800"/>
              <a:ext cx="5486400" cy="2971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743200" y="3886200"/>
              <a:ext cx="2819400" cy="2590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114800" y="3962400"/>
              <a:ext cx="2819400" cy="2590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133600" y="3886200"/>
              <a:ext cx="8382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100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429000" y="43434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65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791200" y="43434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0" y="51054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48</a:t>
              </a:r>
              <a:endParaRPr lang="en-US" sz="2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05600" y="60960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15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0400" y="5334000"/>
              <a:ext cx="102624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3200" dirty="0" smtClean="0">
                  <a:cs typeface="NikoshBAN" pitchFamily="2" charset="0"/>
                </a:rPr>
                <a:t>বাংলা </a:t>
              </a:r>
              <a:endParaRPr lang="en-US" sz="3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38800" y="5257800"/>
              <a:ext cx="118974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3200" dirty="0" smtClean="0">
                  <a:cs typeface="NikoshBAN" pitchFamily="2" charset="0"/>
                </a:rPr>
                <a:t>ইংরেজি</a:t>
              </a:r>
              <a:endParaRPr lang="en-US" sz="32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451614" y="4716959"/>
            <a:ext cx="1529586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400" dirty="0" smtClean="0">
                <a:solidFill>
                  <a:prstClr val="black"/>
                </a:solidFill>
                <a:cs typeface="NikoshBAN" pitchFamily="2" charset="0"/>
              </a:rPr>
              <a:t>ভেনচিত্র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6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70631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 ক) সংক্ষিপ্ত বিবরণসহ তথ্যগুলো ভেনচিত্রে প্রকাশ কর। </a:t>
            </a:r>
            <a:endParaRPr lang="en-US" sz="32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2057400" y="990600"/>
            <a:ext cx="5486400" cy="2438400"/>
            <a:chOff x="2057400" y="990600"/>
            <a:chExt cx="5486400" cy="2438400"/>
          </a:xfrm>
        </p:grpSpPr>
        <p:sp>
          <p:nvSpPr>
            <p:cNvPr id="3" name="Rectangle 2"/>
            <p:cNvSpPr/>
            <p:nvPr/>
          </p:nvSpPr>
          <p:spPr>
            <a:xfrm>
              <a:off x="2057400" y="990600"/>
              <a:ext cx="54864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743200" y="1143000"/>
              <a:ext cx="2819400" cy="21257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114800" y="1219200"/>
              <a:ext cx="2819400" cy="21257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133600" y="1143000"/>
              <a:ext cx="838200" cy="3751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100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429000" y="1600200"/>
              <a:ext cx="609600" cy="3751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65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791200" y="1600200"/>
              <a:ext cx="609600" cy="3751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0" y="2362200"/>
              <a:ext cx="609600" cy="3751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48</a:t>
              </a:r>
              <a:endParaRPr lang="en-US" sz="2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1800" y="2977662"/>
              <a:ext cx="609600" cy="3751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15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0400" y="2590800"/>
              <a:ext cx="102624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200" dirty="0" smtClean="0">
                  <a:cs typeface="NikoshBAN" pitchFamily="2" charset="0"/>
                </a:rPr>
                <a:t>বাংলা </a:t>
              </a:r>
              <a:endParaRPr lang="en-US" sz="3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38800" y="2514600"/>
              <a:ext cx="118974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200" dirty="0" smtClean="0">
                  <a:cs typeface="NikoshBAN" pitchFamily="2" charset="0"/>
                </a:rPr>
                <a:t>ইংরেজি</a:t>
              </a:r>
              <a:endParaRPr lang="en-US" sz="32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914400" y="4191000"/>
            <a:ext cx="7620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বাংলায় পাশ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n(B)= 65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914400" y="4800600"/>
            <a:ext cx="7620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ইংরেজিতে পাশ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n(E)= ?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914400" y="3581400"/>
            <a:ext cx="4191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n(S)= 100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914400" y="5410200"/>
            <a:ext cx="7848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উভয় বিষয়ে পাশ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n(B∩E)=48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304800" y="2971800"/>
            <a:ext cx="1371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মনেকরি, 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914400" y="6096000"/>
            <a:ext cx="8229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উভয় বিষয়ে ফেল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n(F</a:t>
            </a:r>
            <a:r>
              <a:rPr lang="en-US" sz="3200" dirty="0" smtClean="0">
                <a:cs typeface="NikoshBAN" pitchFamily="2" charset="0"/>
                <a:sym typeface="Symbol"/>
              </a:rPr>
              <a:t>  </a:t>
            </a:r>
            <a:r>
              <a:rPr lang="en-US" sz="3200" dirty="0" smtClean="0">
                <a:cs typeface="NikoshBAN" pitchFamily="2" charset="0"/>
              </a:rPr>
              <a:t>C)’= 15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451614" y="1445976"/>
            <a:ext cx="1529586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400" dirty="0" smtClean="0">
                <a:solidFill>
                  <a:prstClr val="black"/>
                </a:solidFill>
                <a:cs typeface="NikoshBAN" pitchFamily="2" charset="0"/>
              </a:rPr>
              <a:t>ভেনচিত্র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9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খ) শুধু বাংলায় ও ইংরেজিতে পাশ করেছে তাদের সংখ্যা নির্ণয় কর।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914400" y="2133600"/>
            <a:ext cx="7620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বাংলায় পাশ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n(B)= 65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914400" y="2743200"/>
            <a:ext cx="7620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ইংরেজিতে পাশ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n(E)= ?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4191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n(S)= 100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914400" y="3352800"/>
            <a:ext cx="7848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উভয় বিষয়ে পাশ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n(B∩E)=48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04800" y="914400"/>
            <a:ext cx="1371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মনেকরি,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0" y="5410200"/>
            <a:ext cx="8763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শুধু বাংলায় পাশ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n(B</a:t>
            </a:r>
            <a:r>
              <a:rPr lang="bn-BD" sz="3200" dirty="0" smtClean="0">
                <a:cs typeface="NikoshBAN" pitchFamily="2" charset="0"/>
              </a:rPr>
              <a:t>\</a:t>
            </a:r>
            <a:r>
              <a:rPr lang="en-US" sz="3200" dirty="0" smtClean="0">
                <a:cs typeface="NikoshBAN" pitchFamily="2" charset="0"/>
              </a:rPr>
              <a:t>E)= 65-48=17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228600" y="4038600"/>
            <a:ext cx="8382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কমপক্ষে এক বিষয়ে পাশ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n(B</a:t>
            </a:r>
            <a:r>
              <a:rPr lang="en-US" sz="3200" dirty="0" smtClean="0">
                <a:cs typeface="NikoshBAN" pitchFamily="2" charset="0"/>
                <a:sym typeface="Symbol"/>
              </a:rPr>
              <a:t>  </a:t>
            </a:r>
            <a:r>
              <a:rPr lang="en-US" sz="3200" dirty="0" smtClean="0">
                <a:cs typeface="NikoshBAN" pitchFamily="2" charset="0"/>
              </a:rPr>
              <a:t>E) 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3124200" y="4648200"/>
            <a:ext cx="5542492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  <a:sym typeface="Symbol"/>
              </a:rPr>
              <a:t></a:t>
            </a:r>
            <a:r>
              <a:rPr lang="bn-BD" sz="3200" dirty="0" smtClean="0">
                <a:cs typeface="NikoshBAN" pitchFamily="2" charset="0"/>
                <a:sym typeface="Symbol"/>
              </a:rPr>
              <a:t> </a:t>
            </a:r>
            <a:r>
              <a:rPr lang="en-US" sz="3200" dirty="0" smtClean="0">
                <a:cs typeface="NikoshBAN" pitchFamily="2" charset="0"/>
              </a:rPr>
              <a:t>n(B</a:t>
            </a:r>
            <a:r>
              <a:rPr lang="en-US" sz="3200" dirty="0" smtClean="0">
                <a:cs typeface="NikoshBAN" pitchFamily="2" charset="0"/>
                <a:sym typeface="Symbol"/>
              </a:rPr>
              <a:t>  </a:t>
            </a:r>
            <a:r>
              <a:rPr lang="en-US" sz="3200" dirty="0" smtClean="0">
                <a:cs typeface="NikoshBAN" pitchFamily="2" charset="0"/>
              </a:rPr>
              <a:t>E) = 100-15=85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0" y="6019800"/>
            <a:ext cx="9144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শুধু ইংরেজিতে পাশ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n(E</a:t>
            </a:r>
            <a:r>
              <a:rPr lang="bn-BD" sz="3200" dirty="0" smtClean="0">
                <a:cs typeface="NikoshBAN" pitchFamily="2" charset="0"/>
              </a:rPr>
              <a:t>\</a:t>
            </a:r>
            <a:r>
              <a:rPr lang="en-US" sz="3200" dirty="0" smtClean="0">
                <a:cs typeface="NikoshBAN" pitchFamily="2" charset="0"/>
              </a:rPr>
              <a:t>B)= 85-65=20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819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61182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spcBef>
                <a:spcPct val="0"/>
              </a:spcBef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গ) উভয় বিষয়ে পাশ ফেল সংখ্যার মৌলিক গুণনীয়ক সেট নির্ণয় কর।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351782"/>
            <a:ext cx="7848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উভয় বিষয়ে পাশ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n(B∩E)=48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685800" y="3037582"/>
            <a:ext cx="8229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উভয় বিষয়ে ফেল করে এমন শিক্ষার্থীর সংখ্যা, </a:t>
            </a:r>
            <a:r>
              <a:rPr lang="en-US" sz="3200" dirty="0" smtClean="0">
                <a:cs typeface="NikoshBAN" pitchFamily="2" charset="0"/>
              </a:rPr>
              <a:t>n(F</a:t>
            </a:r>
            <a:r>
              <a:rPr lang="en-US" sz="3200" dirty="0" smtClean="0">
                <a:cs typeface="NikoshBAN" pitchFamily="2" charset="0"/>
                <a:sym typeface="Symbol"/>
              </a:rPr>
              <a:t>  </a:t>
            </a:r>
            <a:r>
              <a:rPr lang="en-US" sz="3200" dirty="0" smtClean="0">
                <a:cs typeface="NikoshBAN" pitchFamily="2" charset="0"/>
              </a:rPr>
              <a:t>C)’= 15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685800" y="3875782"/>
            <a:ext cx="77724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মনে করি, </a:t>
            </a:r>
            <a:r>
              <a:rPr lang="en-US" sz="3200" dirty="0" smtClean="0">
                <a:cs typeface="NikoshBAN" pitchFamily="2" charset="0"/>
              </a:rPr>
              <a:t>48 </a:t>
            </a:r>
            <a:r>
              <a:rPr lang="bn-BD" sz="3200" dirty="0" smtClean="0">
                <a:cs typeface="NikoshBAN" pitchFamily="2" charset="0"/>
              </a:rPr>
              <a:t>এর মৌলিক গুণনীয়ক সেট </a:t>
            </a:r>
            <a:r>
              <a:rPr lang="en-US" sz="3200" dirty="0" smtClean="0">
                <a:cs typeface="NikoshBAN" pitchFamily="2" charset="0"/>
              </a:rPr>
              <a:t>=A,</a:t>
            </a:r>
            <a:endParaRPr lang="bn-BD" sz="3200" dirty="0" smtClean="0"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3200" dirty="0" smtClean="0">
                <a:cs typeface="NikoshBAN" pitchFamily="2" charset="0"/>
              </a:rPr>
              <a:t>15 </a:t>
            </a:r>
            <a:r>
              <a:rPr lang="bn-BD" sz="3200" dirty="0" smtClean="0">
                <a:cs typeface="NikoshBAN" pitchFamily="2" charset="0"/>
              </a:rPr>
              <a:t>এর মৌলিক গুণনীয়ক সেট </a:t>
            </a:r>
            <a:r>
              <a:rPr lang="en-US" sz="3200" dirty="0" smtClean="0">
                <a:cs typeface="NikoshBAN" pitchFamily="2" charset="0"/>
              </a:rPr>
              <a:t>=B,</a:t>
            </a:r>
          </a:p>
        </p:txBody>
      </p:sp>
    </p:spTree>
    <p:extLst>
      <p:ext uri="{BB962C8B-B14F-4D97-AF65-F5344CB8AC3E}">
        <p14:creationId xmlns:p14="http://schemas.microsoft.com/office/powerpoint/2010/main" val="409939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71566" y="762000"/>
            <a:ext cx="1143794" cy="685800"/>
            <a:chOff x="761206" y="5486400"/>
            <a:chExt cx="1143794" cy="6858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762000" y="6170612"/>
              <a:ext cx="1143000" cy="1588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V="1">
              <a:off x="761206" y="5486400"/>
              <a:ext cx="794" cy="685006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048000" y="796637"/>
            <a:ext cx="12192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1.  48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10696" y="2625437"/>
            <a:ext cx="12192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4</a:t>
            </a:r>
            <a:r>
              <a:rPr lang="en-US" sz="3200" dirty="0" smtClean="0"/>
              <a:t>.  12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010696" y="2015837"/>
            <a:ext cx="12192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3</a:t>
            </a:r>
            <a:r>
              <a:rPr lang="en-US" sz="3200" dirty="0" smtClean="0"/>
              <a:t>.  16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010696" y="1406237"/>
            <a:ext cx="125650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2</a:t>
            </a:r>
            <a:r>
              <a:rPr lang="en-US" sz="3200" dirty="0" smtClean="0"/>
              <a:t>.  24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1338823" y="802630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48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5279" y="802629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2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24760" y="1456908"/>
            <a:ext cx="1143794" cy="685800"/>
            <a:chOff x="761206" y="5486400"/>
            <a:chExt cx="1143794" cy="6858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762000" y="6170612"/>
              <a:ext cx="1143000" cy="1588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761206" y="5486400"/>
              <a:ext cx="794" cy="685006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1492017" y="1497538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24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98473" y="14975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2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600200" y="2133600"/>
            <a:ext cx="1143794" cy="685800"/>
            <a:chOff x="761206" y="5486400"/>
            <a:chExt cx="1143794" cy="6858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762000" y="6170612"/>
              <a:ext cx="1143000" cy="1588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761206" y="5486400"/>
              <a:ext cx="794" cy="685006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1681722" y="2171848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12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88178" y="217184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2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862910" y="274981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6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752600" y="2819400"/>
            <a:ext cx="1143794" cy="685800"/>
            <a:chOff x="761206" y="5486400"/>
            <a:chExt cx="1143794" cy="6858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762000" y="6170612"/>
              <a:ext cx="1143000" cy="1588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61206" y="5486400"/>
              <a:ext cx="794" cy="685006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1340578" y="274320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2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969144" y="337762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3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0" y="3243264"/>
            <a:ext cx="12192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6.  </a:t>
            </a:r>
            <a:r>
              <a:rPr lang="en-US" sz="3200" dirty="0"/>
              <a:t>8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5156972" y="762000"/>
            <a:ext cx="1143794" cy="685800"/>
            <a:chOff x="761206" y="5486400"/>
            <a:chExt cx="1143794" cy="6858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62000" y="6170612"/>
              <a:ext cx="1143000" cy="1588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761206" y="5486400"/>
              <a:ext cx="794" cy="685006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5224229" y="802630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15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30685" y="802629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3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377423" y="149753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010400" y="949037"/>
            <a:ext cx="12192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1.  15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6973096" y="1558637"/>
            <a:ext cx="125650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 </a:t>
            </a:r>
            <a:r>
              <a:rPr lang="en-US" sz="3200" dirty="0"/>
              <a:t>5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61998" y="115669"/>
            <a:ext cx="777240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cs typeface="NikoshBAN" pitchFamily="2" charset="0"/>
              </a:rPr>
              <a:t>গুণনীয়ক নির্ণয়</a:t>
            </a:r>
            <a:endParaRPr lang="en-US" sz="3600" dirty="0"/>
          </a:p>
        </p:txBody>
      </p:sp>
      <p:sp>
        <p:nvSpPr>
          <p:cNvPr id="46" name="Rectangle 45"/>
          <p:cNvSpPr/>
          <p:nvPr/>
        </p:nvSpPr>
        <p:spPr>
          <a:xfrm>
            <a:off x="762000" y="3886200"/>
            <a:ext cx="77724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         48 </a:t>
            </a:r>
            <a:r>
              <a:rPr lang="bn-BD" sz="3200" dirty="0" smtClean="0">
                <a:cs typeface="NikoshBAN" pitchFamily="2" charset="0"/>
              </a:rPr>
              <a:t>এর মৌলিক গুণনীয়ক সেট</a:t>
            </a:r>
            <a:r>
              <a:rPr lang="en-US" sz="3200" dirty="0" smtClean="0">
                <a:cs typeface="NikoshBAN" pitchFamily="2" charset="0"/>
              </a:rPr>
              <a:t>, A ={2, 3}</a:t>
            </a:r>
            <a:endParaRPr lang="bn-BD" sz="3200" dirty="0" smtClean="0">
              <a:cs typeface="NikoshBAN" pitchFamily="2" charset="0"/>
            </a:endParaRPr>
          </a:p>
          <a:p>
            <a:r>
              <a:rPr lang="en-US" sz="3200" dirty="0" smtClean="0">
                <a:cs typeface="NikoshBAN" pitchFamily="2" charset="0"/>
              </a:rPr>
              <a:t>         15 </a:t>
            </a:r>
            <a:r>
              <a:rPr lang="bn-BD" sz="3200" dirty="0" smtClean="0">
                <a:cs typeface="NikoshBAN" pitchFamily="2" charset="0"/>
              </a:rPr>
              <a:t>এর মৌলিক গুণনীয়ক সেট</a:t>
            </a:r>
            <a:r>
              <a:rPr lang="en-US" sz="3200" dirty="0" smtClean="0">
                <a:cs typeface="NikoshBAN" pitchFamily="2" charset="0"/>
              </a:rPr>
              <a:t>, B ={3, 5}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61999" y="4953000"/>
            <a:ext cx="5414753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নির্ণেয় সংযোগ সেট = </a:t>
            </a:r>
            <a:r>
              <a:rPr lang="en-US" sz="3200" dirty="0" smtClean="0">
                <a:cs typeface="NikoshBAN" pitchFamily="2" charset="0"/>
              </a:rPr>
              <a:t>A</a:t>
            </a:r>
            <a:r>
              <a:rPr lang="en-US" sz="3200" dirty="0" smtClean="0">
                <a:cs typeface="NikoshBAN" pitchFamily="2" charset="0"/>
                <a:sym typeface="Symbol"/>
              </a:rPr>
              <a:t>ᴜB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010400" y="6197025"/>
            <a:ext cx="104868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/>
              <a:t>(</a:t>
            </a:r>
            <a:r>
              <a:rPr lang="en-US" sz="3200" dirty="0" err="1" smtClean="0"/>
              <a:t>Ans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4" name="Rectangle 33"/>
          <p:cNvSpPr/>
          <p:nvPr/>
        </p:nvSpPr>
        <p:spPr>
          <a:xfrm>
            <a:off x="3276600" y="6172200"/>
            <a:ext cx="193835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bn-BD" sz="3200" dirty="0">
                <a:solidFill>
                  <a:prstClr val="black"/>
                </a:solidFill>
                <a:cs typeface="NikoshBAN" pitchFamily="2" charset="0"/>
              </a:rPr>
              <a:t>{</a:t>
            </a:r>
            <a:r>
              <a:rPr lang="en-US" sz="3200" dirty="0">
                <a:solidFill>
                  <a:prstClr val="black"/>
                </a:solidFill>
                <a:cs typeface="NikoshBAN" pitchFamily="2" charset="0"/>
              </a:rPr>
              <a:t>2, 3, 5</a:t>
            </a:r>
            <a:r>
              <a:rPr lang="bn-BD" sz="3200" dirty="0">
                <a:solidFill>
                  <a:prstClr val="black"/>
                </a:solidFill>
                <a:cs typeface="NikoshBAN" pitchFamily="2" charset="0"/>
              </a:rPr>
              <a:t>}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276600" y="5562600"/>
            <a:ext cx="2900153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= </a:t>
            </a:r>
            <a:r>
              <a:rPr lang="bn-BD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cs typeface="NikoshBAN" pitchFamily="2" charset="0"/>
              </a:rPr>
              <a:t>{2, 3}</a:t>
            </a:r>
            <a:r>
              <a:rPr lang="en-US" sz="3200" dirty="0">
                <a:solidFill>
                  <a:prstClr val="black"/>
                </a:solidFill>
                <a:cs typeface="NikoshBAN" pitchFamily="2" charset="0"/>
                <a:sym typeface="Symbol"/>
              </a:rPr>
              <a:t> ᴜ</a:t>
            </a:r>
            <a:r>
              <a:rPr lang="bn-BD" sz="3200" dirty="0">
                <a:solidFill>
                  <a:prstClr val="black"/>
                </a:solidFill>
                <a:cs typeface="NikoshBAN" pitchFamily="2" charset="0"/>
                <a:sym typeface="Symbol"/>
              </a:rPr>
              <a:t> </a:t>
            </a:r>
            <a:r>
              <a:rPr lang="en-US" sz="3200" dirty="0">
                <a:solidFill>
                  <a:prstClr val="black"/>
                </a:solidFill>
                <a:cs typeface="NikoshBAN" pitchFamily="2" charset="0"/>
              </a:rPr>
              <a:t>{3, 5}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2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4" grpId="0"/>
      <p:bldP spid="15" grpId="0"/>
      <p:bldP spid="19" grpId="0"/>
      <p:bldP spid="20" grpId="0"/>
      <p:bldP spid="21" grpId="0"/>
      <p:bldP spid="25" grpId="0"/>
      <p:bldP spid="26" grpId="0"/>
      <p:bldP spid="27" grpId="0" animBg="1"/>
      <p:bldP spid="31" grpId="0"/>
      <p:bldP spid="32" grpId="0"/>
      <p:bldP spid="36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34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620000" cy="9906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BD" sz="6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590800"/>
            <a:ext cx="7620000" cy="3276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685800"/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১। গুণনীয়ক কী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36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indent="685800"/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ভেনচিত্র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কী?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indent="68580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সেটের নাম কী দিয়ে প্রকাশ করে?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95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219200"/>
            <a:ext cx="7620000" cy="9906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276600"/>
            <a:ext cx="7620000" cy="2286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সকল স্বাভাবিক সংখ্যা দ্বারা </a:t>
            </a:r>
            <a:r>
              <a:rPr lang="en-US" sz="3600" dirty="0">
                <a:solidFill>
                  <a:schemeClr val="tx1"/>
                </a:solidFill>
                <a:cs typeface="NikoshBAN" pitchFamily="2" charset="0"/>
              </a:rPr>
              <a:t>346 </a:t>
            </a:r>
            <a:r>
              <a:rPr lang="bn-BD" sz="3600" dirty="0">
                <a:solidFill>
                  <a:schemeClr val="tx1"/>
                </a:solidFill>
                <a:cs typeface="NikoshBAN" pitchFamily="2" charset="0"/>
              </a:rPr>
              <a:t>ও </a:t>
            </a:r>
            <a:r>
              <a:rPr lang="en-US" sz="3600" dirty="0">
                <a:cs typeface="NikoshBAN" pitchFamily="2" charset="0"/>
              </a:rPr>
              <a:t>556</a:t>
            </a:r>
            <a:r>
              <a:rPr lang="en-US" sz="3600" dirty="0">
                <a:solidFill>
                  <a:schemeClr val="tx1"/>
                </a:solidFill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cs typeface="NikoshBAN" pitchFamily="2" charset="0"/>
              </a:rPr>
              <a:t>কে ভাগ করলে প্রতিক্ষেত্রে </a:t>
            </a:r>
            <a:r>
              <a:rPr lang="en-US" sz="3600" dirty="0">
                <a:solidFill>
                  <a:schemeClr val="tx1"/>
                </a:solidFill>
                <a:cs typeface="NikoshBAN" pitchFamily="2" charset="0"/>
              </a:rPr>
              <a:t>31 </a:t>
            </a:r>
            <a:r>
              <a:rPr lang="bn-BD" sz="3600" dirty="0">
                <a:solidFill>
                  <a:schemeClr val="tx1"/>
                </a:solidFill>
                <a:cs typeface="NikoshBAN" pitchFamily="2" charset="0"/>
              </a:rPr>
              <a:t>অবশিষ্ট থাকে , তাদের সেট নির্ণয় কর।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23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3195315"/>
            <a:ext cx="3962400" cy="3352800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জি এম আজিজুল হক   </a:t>
            </a:r>
            <a:endParaRPr lang="en-US" sz="4000" spc="50" dirty="0" smtClean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prstClr val="black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 এস সি, বি এড</a:t>
            </a:r>
            <a:r>
              <a:rPr lang="bn-BD" sz="2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চান্দিনা ডাঃ ফিরোজা পাইলট বালিকা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উচ্চ বিদ্যালয়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914400"/>
            <a:ext cx="3048000" cy="990600"/>
          </a:xfrm>
          <a:prstGeom prst="roundRect">
            <a:avLst>
              <a:gd name="adj" fmla="val 24055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bn-BD" sz="6600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800600" y="3200400"/>
            <a:ext cx="3962400" cy="33711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lIns="0" rIns="0" anchor="ctr" anchorCtr="0">
            <a:noAutofit/>
          </a:bodyPr>
          <a:lstStyle/>
          <a:p>
            <a:pPr lvl="1" indent="-34290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1" indent="-34290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নবম</a:t>
            </a:r>
          </a:p>
          <a:p>
            <a:pPr lvl="1" indent="-34290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 (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1" indent="-34290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-২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(৯-১২)</a:t>
            </a:r>
            <a:endParaRPr lang="bn-BD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234518" y="595718"/>
            <a:ext cx="261856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Aziz si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453" y="335280"/>
            <a:ext cx="2113547" cy="267716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3904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351"/>
            <a:ext cx="8839200" cy="653824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90800" y="167351"/>
            <a:ext cx="4572000" cy="1981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13800" spc="50" dirty="0" err="1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79646">
                    <a:lumMod val="75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spc="5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F79646">
                  <a:lumMod val="75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09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981200"/>
            <a:ext cx="6477000" cy="3048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সেট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05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620000" cy="9906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BD" sz="6600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2889766"/>
            <a:ext cx="7620000" cy="3276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তা বলতে পারবে।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করতে 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ভেনচিত্র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এঁকে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চিহ্নিত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করতে পারবে।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4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ভেনচিত্র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পারবে।</a:t>
            </a:r>
            <a:endParaRPr lang="bn-BD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133600"/>
            <a:ext cx="76200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63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947208"/>
            <a:ext cx="7772400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একটি সংখ্যাকে অন্য যে যে সংখ্যা দিয়ে ভাগ করা যায় তাদেরকে ঐ সংখ্যার গুণনীয়ক বলে।  </a:t>
            </a:r>
            <a:r>
              <a:rPr lang="en-US" sz="4000" dirty="0" smtClean="0">
                <a:solidFill>
                  <a:prstClr val="black"/>
                </a:solidFill>
                <a:cs typeface="NikoshBAN" pitchFamily="2" charset="0"/>
              </a:rPr>
              <a:t>1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কে সকল সংখ্যার গুণনীয়ক ধরা হয়। </a:t>
            </a:r>
            <a:endParaRPr lang="en-US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230469"/>
            <a:ext cx="77724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 36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  <a:sym typeface="Symbol"/>
              </a:rPr>
              <a:t>গুণনীয়ক 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1, 2, 3, 4, 6, 9, 12, 18, 36</a:t>
            </a:r>
            <a:r>
              <a:rPr lang="en-US" sz="3600" dirty="0" smtClean="0">
                <a:solidFill>
                  <a:prstClr val="black"/>
                </a:solidFill>
              </a:rPr>
              <a:t>.                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5105400"/>
            <a:ext cx="77724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36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কে উল্লেখিত সব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সংখ্যা দিয়ে ভাগ করা যায়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838200"/>
            <a:ext cx="7772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2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1258321"/>
            <a:ext cx="1371600" cy="584775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1.  288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4206305"/>
            <a:ext cx="1371600" cy="584775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8.  36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3610993"/>
            <a:ext cx="1371600" cy="584775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6.   48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3001393"/>
            <a:ext cx="1371600" cy="584775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4.   72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5600" y="2420369"/>
            <a:ext cx="1371600" cy="584775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3.   96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5600" y="1839345"/>
            <a:ext cx="1371600" cy="584775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2.  144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5600" y="4787329"/>
            <a:ext cx="1371600" cy="584775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9.   32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5378890"/>
            <a:ext cx="1371600" cy="584775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12.  24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5968425"/>
            <a:ext cx="1371600" cy="584775"/>
          </a:xfrm>
          <a:prstGeom prst="rect">
            <a:avLst/>
          </a:prstGeom>
          <a:solidFill>
            <a:srgbClr val="ED7D31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16.  18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1400" y="1283146"/>
            <a:ext cx="1219200" cy="584775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1. 396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91400" y="1841371"/>
            <a:ext cx="1219200" cy="584775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2. 198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91400" y="2426146"/>
            <a:ext cx="1219200" cy="584775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3. 132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91400" y="2984371"/>
            <a:ext cx="1219200" cy="584775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4.  99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91400" y="3565395"/>
            <a:ext cx="1219200" cy="584775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6.  66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91400" y="4154930"/>
            <a:ext cx="1219200" cy="584775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9.  44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91400" y="4735954"/>
            <a:ext cx="1219200" cy="584775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11. 36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91400" y="5316978"/>
            <a:ext cx="1219200" cy="584775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12. 33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91400" y="5912290"/>
            <a:ext cx="1219200" cy="584775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kern="0" dirty="0" smtClean="0">
                <a:solidFill>
                  <a:prstClr val="black"/>
                </a:solidFill>
              </a:rPr>
              <a:t>18. 22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258321"/>
            <a:ext cx="2242344" cy="449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5774" y="1486922"/>
            <a:ext cx="428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2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914400" y="1505971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bn-IN" sz="3200" dirty="0" smtClean="0"/>
              <a:t>288</a:t>
            </a:r>
            <a:endParaRPr lang="en-US" sz="3200" dirty="0"/>
          </a:p>
        </p:txBody>
      </p:sp>
      <p:grpSp>
        <p:nvGrpSpPr>
          <p:cNvPr id="26" name="Group 34"/>
          <p:cNvGrpSpPr/>
          <p:nvPr/>
        </p:nvGrpSpPr>
        <p:grpSpPr>
          <a:xfrm>
            <a:off x="914400" y="1505971"/>
            <a:ext cx="1143794" cy="610394"/>
            <a:chOff x="6171406" y="1143000"/>
            <a:chExt cx="1143794" cy="610394"/>
          </a:xfrm>
          <a:noFill/>
        </p:grpSpPr>
        <p:cxnSp>
          <p:nvCxnSpPr>
            <p:cNvPr id="27" name="Straight Connector 26"/>
            <p:cNvCxnSpPr/>
            <p:nvPr/>
          </p:nvCxnSpPr>
          <p:spPr>
            <a:xfrm>
              <a:off x="6172200" y="1751806"/>
              <a:ext cx="1143000" cy="1588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5867003" y="1447403"/>
              <a:ext cx="609600" cy="794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29" name="TextBox 28"/>
          <p:cNvSpPr txBox="1"/>
          <p:nvPr/>
        </p:nvSpPr>
        <p:spPr>
          <a:xfrm>
            <a:off x="581024" y="213858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2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038224" y="215763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144</a:t>
            </a:r>
            <a:endParaRPr lang="en-US" sz="3200" dirty="0"/>
          </a:p>
        </p:txBody>
      </p:sp>
      <p:grpSp>
        <p:nvGrpSpPr>
          <p:cNvPr id="31" name="Group 34"/>
          <p:cNvGrpSpPr/>
          <p:nvPr/>
        </p:nvGrpSpPr>
        <p:grpSpPr>
          <a:xfrm>
            <a:off x="990600" y="2133600"/>
            <a:ext cx="1143794" cy="610394"/>
            <a:chOff x="6171406" y="1143000"/>
            <a:chExt cx="1143794" cy="610394"/>
          </a:xfrm>
          <a:noFill/>
        </p:grpSpPr>
        <p:cxnSp>
          <p:nvCxnSpPr>
            <p:cNvPr id="32" name="Straight Connector 31"/>
            <p:cNvCxnSpPr/>
            <p:nvPr/>
          </p:nvCxnSpPr>
          <p:spPr>
            <a:xfrm>
              <a:off x="6172200" y="1751806"/>
              <a:ext cx="1143000" cy="1588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5867003" y="1447403"/>
              <a:ext cx="609600" cy="794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34" name="TextBox 33"/>
          <p:cNvSpPr txBox="1"/>
          <p:nvPr/>
        </p:nvSpPr>
        <p:spPr>
          <a:xfrm>
            <a:off x="719136" y="2762477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2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1176336" y="278152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bn-IN" sz="3200" dirty="0" smtClean="0"/>
              <a:t>72</a:t>
            </a:r>
            <a:endParaRPr lang="en-US" sz="3200" dirty="0"/>
          </a:p>
        </p:txBody>
      </p:sp>
      <p:grpSp>
        <p:nvGrpSpPr>
          <p:cNvPr id="36" name="Group 34"/>
          <p:cNvGrpSpPr/>
          <p:nvPr/>
        </p:nvGrpSpPr>
        <p:grpSpPr>
          <a:xfrm>
            <a:off x="1142998" y="2743200"/>
            <a:ext cx="1143794" cy="610394"/>
            <a:chOff x="6171406" y="1143000"/>
            <a:chExt cx="1143794" cy="610394"/>
          </a:xfrm>
          <a:noFill/>
        </p:grpSpPr>
        <p:cxnSp>
          <p:nvCxnSpPr>
            <p:cNvPr id="37" name="Straight Connector 36"/>
            <p:cNvCxnSpPr/>
            <p:nvPr/>
          </p:nvCxnSpPr>
          <p:spPr>
            <a:xfrm>
              <a:off x="6172200" y="1751806"/>
              <a:ext cx="1143000" cy="1588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5867003" y="1447403"/>
              <a:ext cx="609600" cy="794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838200" y="338636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2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1295400" y="340541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bn-IN" sz="3200" dirty="0" smtClean="0"/>
              <a:t>36</a:t>
            </a:r>
            <a:endParaRPr lang="en-US" sz="3200" dirty="0"/>
          </a:p>
        </p:txBody>
      </p:sp>
      <p:grpSp>
        <p:nvGrpSpPr>
          <p:cNvPr id="42" name="Group 34"/>
          <p:cNvGrpSpPr/>
          <p:nvPr/>
        </p:nvGrpSpPr>
        <p:grpSpPr>
          <a:xfrm>
            <a:off x="1262062" y="3352800"/>
            <a:ext cx="1143794" cy="610394"/>
            <a:chOff x="6171406" y="1143000"/>
            <a:chExt cx="1143794" cy="610394"/>
          </a:xfrm>
          <a:noFill/>
        </p:grpSpPr>
        <p:cxnSp>
          <p:nvCxnSpPr>
            <p:cNvPr id="43" name="Straight Connector 42"/>
            <p:cNvCxnSpPr/>
            <p:nvPr/>
          </p:nvCxnSpPr>
          <p:spPr>
            <a:xfrm>
              <a:off x="6172200" y="1751806"/>
              <a:ext cx="1143000" cy="1588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5867003" y="1447403"/>
              <a:ext cx="609600" cy="794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45" name="TextBox 44"/>
          <p:cNvSpPr txBox="1"/>
          <p:nvPr/>
        </p:nvSpPr>
        <p:spPr>
          <a:xfrm>
            <a:off x="990600" y="3981677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2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1447800" y="400072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bn-IN" sz="3200" dirty="0" smtClean="0"/>
              <a:t>18</a:t>
            </a:r>
            <a:endParaRPr lang="en-US" sz="3200" dirty="0"/>
          </a:p>
        </p:txBody>
      </p:sp>
      <p:grpSp>
        <p:nvGrpSpPr>
          <p:cNvPr id="47" name="Group 34"/>
          <p:cNvGrpSpPr/>
          <p:nvPr/>
        </p:nvGrpSpPr>
        <p:grpSpPr>
          <a:xfrm>
            <a:off x="1414462" y="3986439"/>
            <a:ext cx="1143794" cy="610394"/>
            <a:chOff x="6171406" y="1143000"/>
            <a:chExt cx="1143794" cy="610394"/>
          </a:xfrm>
          <a:noFill/>
        </p:grpSpPr>
        <p:cxnSp>
          <p:nvCxnSpPr>
            <p:cNvPr id="48" name="Straight Connector 47"/>
            <p:cNvCxnSpPr/>
            <p:nvPr/>
          </p:nvCxnSpPr>
          <p:spPr>
            <a:xfrm>
              <a:off x="6172200" y="1751806"/>
              <a:ext cx="1143000" cy="1588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5867003" y="1447403"/>
              <a:ext cx="609600" cy="794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50" name="TextBox 49"/>
          <p:cNvSpPr txBox="1"/>
          <p:nvPr/>
        </p:nvSpPr>
        <p:spPr>
          <a:xfrm>
            <a:off x="1143000" y="4596833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3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1600200" y="4615883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bn-IN" sz="3200" dirty="0" smtClean="0"/>
              <a:t>9</a:t>
            </a:r>
            <a:endParaRPr lang="en-US" sz="3200" dirty="0"/>
          </a:p>
        </p:txBody>
      </p:sp>
      <p:grpSp>
        <p:nvGrpSpPr>
          <p:cNvPr id="52" name="Group 34"/>
          <p:cNvGrpSpPr/>
          <p:nvPr/>
        </p:nvGrpSpPr>
        <p:grpSpPr>
          <a:xfrm>
            <a:off x="1566862" y="4615883"/>
            <a:ext cx="1143794" cy="610394"/>
            <a:chOff x="6171406" y="1143000"/>
            <a:chExt cx="1143794" cy="610394"/>
          </a:xfrm>
          <a:noFill/>
        </p:grpSpPr>
        <p:cxnSp>
          <p:nvCxnSpPr>
            <p:cNvPr id="53" name="Straight Connector 52"/>
            <p:cNvCxnSpPr/>
            <p:nvPr/>
          </p:nvCxnSpPr>
          <p:spPr>
            <a:xfrm>
              <a:off x="6172200" y="1751806"/>
              <a:ext cx="1143000" cy="1588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>
            <a:xfrm rot="5400000" flipH="1" flipV="1">
              <a:off x="5867003" y="1447403"/>
              <a:ext cx="609600" cy="794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55" name="TextBox 54"/>
          <p:cNvSpPr txBox="1"/>
          <p:nvPr/>
        </p:nvSpPr>
        <p:spPr>
          <a:xfrm>
            <a:off x="1600200" y="5169346"/>
            <a:ext cx="653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bn-IN" sz="3200" dirty="0" smtClean="0"/>
              <a:t>3</a:t>
            </a:r>
            <a:endParaRPr lang="en-US" sz="3200" dirty="0"/>
          </a:p>
        </p:txBody>
      </p:sp>
      <p:sp>
        <p:nvSpPr>
          <p:cNvPr id="56" name="Rectangle 55"/>
          <p:cNvSpPr/>
          <p:nvPr/>
        </p:nvSpPr>
        <p:spPr>
          <a:xfrm>
            <a:off x="4996656" y="1258321"/>
            <a:ext cx="2242344" cy="449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996656" y="1486921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2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8" name="TextBox 57"/>
          <p:cNvSpPr txBox="1"/>
          <p:nvPr/>
        </p:nvSpPr>
        <p:spPr>
          <a:xfrm>
            <a:off x="5453856" y="1505971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bn-IN" sz="3200" dirty="0" smtClean="0"/>
              <a:t>396</a:t>
            </a:r>
            <a:endParaRPr lang="en-US" sz="3200" dirty="0"/>
          </a:p>
        </p:txBody>
      </p:sp>
      <p:grpSp>
        <p:nvGrpSpPr>
          <p:cNvPr id="59" name="Group 34"/>
          <p:cNvGrpSpPr/>
          <p:nvPr/>
        </p:nvGrpSpPr>
        <p:grpSpPr>
          <a:xfrm>
            <a:off x="5381624" y="1523206"/>
            <a:ext cx="1143794" cy="610394"/>
            <a:chOff x="6171406" y="1143000"/>
            <a:chExt cx="1143794" cy="610394"/>
          </a:xfrm>
          <a:noFill/>
        </p:grpSpPr>
        <p:cxnSp>
          <p:nvCxnSpPr>
            <p:cNvPr id="60" name="Straight Connector 59"/>
            <p:cNvCxnSpPr/>
            <p:nvPr/>
          </p:nvCxnSpPr>
          <p:spPr>
            <a:xfrm>
              <a:off x="6172200" y="1751806"/>
              <a:ext cx="1143000" cy="1588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5867003" y="1447403"/>
              <a:ext cx="609600" cy="794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62" name="TextBox 61"/>
          <p:cNvSpPr txBox="1"/>
          <p:nvPr/>
        </p:nvSpPr>
        <p:spPr>
          <a:xfrm>
            <a:off x="5120480" y="213858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2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5577680" y="215763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198</a:t>
            </a:r>
            <a:endParaRPr lang="en-US" sz="3200" dirty="0"/>
          </a:p>
        </p:txBody>
      </p:sp>
      <p:grpSp>
        <p:nvGrpSpPr>
          <p:cNvPr id="64" name="Group 34"/>
          <p:cNvGrpSpPr/>
          <p:nvPr/>
        </p:nvGrpSpPr>
        <p:grpSpPr>
          <a:xfrm>
            <a:off x="5544342" y="2157639"/>
            <a:ext cx="1143794" cy="610394"/>
            <a:chOff x="6171406" y="1143000"/>
            <a:chExt cx="1143794" cy="610394"/>
          </a:xfrm>
          <a:noFill/>
        </p:grpSpPr>
        <p:cxnSp>
          <p:nvCxnSpPr>
            <p:cNvPr id="65" name="Straight Connector 64"/>
            <p:cNvCxnSpPr/>
            <p:nvPr/>
          </p:nvCxnSpPr>
          <p:spPr>
            <a:xfrm>
              <a:off x="6172200" y="1751806"/>
              <a:ext cx="1143000" cy="1588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5867003" y="1447403"/>
              <a:ext cx="609600" cy="794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67" name="TextBox 66"/>
          <p:cNvSpPr txBox="1"/>
          <p:nvPr/>
        </p:nvSpPr>
        <p:spPr>
          <a:xfrm>
            <a:off x="5258592" y="2762477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3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8" name="TextBox 67"/>
          <p:cNvSpPr txBox="1"/>
          <p:nvPr/>
        </p:nvSpPr>
        <p:spPr>
          <a:xfrm>
            <a:off x="5715792" y="278152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bn-IN" sz="3200" dirty="0" smtClean="0"/>
              <a:t>99</a:t>
            </a:r>
            <a:endParaRPr lang="en-US" sz="3200" dirty="0"/>
          </a:p>
        </p:txBody>
      </p:sp>
      <p:grpSp>
        <p:nvGrpSpPr>
          <p:cNvPr id="69" name="Group 34"/>
          <p:cNvGrpSpPr/>
          <p:nvPr/>
        </p:nvGrpSpPr>
        <p:grpSpPr>
          <a:xfrm>
            <a:off x="5682454" y="2781527"/>
            <a:ext cx="1143794" cy="610394"/>
            <a:chOff x="6171406" y="1143000"/>
            <a:chExt cx="1143794" cy="610394"/>
          </a:xfrm>
          <a:noFill/>
        </p:grpSpPr>
        <p:cxnSp>
          <p:nvCxnSpPr>
            <p:cNvPr id="70" name="Straight Connector 69"/>
            <p:cNvCxnSpPr/>
            <p:nvPr/>
          </p:nvCxnSpPr>
          <p:spPr>
            <a:xfrm>
              <a:off x="6172200" y="1751806"/>
              <a:ext cx="1143000" cy="1588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5867003" y="1447403"/>
              <a:ext cx="609600" cy="794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5377656" y="338636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3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73" name="TextBox 72"/>
          <p:cNvSpPr txBox="1"/>
          <p:nvPr/>
        </p:nvSpPr>
        <p:spPr>
          <a:xfrm>
            <a:off x="5834856" y="340541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bn-IN" sz="3200" dirty="0" smtClean="0"/>
              <a:t>33</a:t>
            </a:r>
            <a:endParaRPr lang="en-US" sz="3200" dirty="0"/>
          </a:p>
        </p:txBody>
      </p:sp>
      <p:grpSp>
        <p:nvGrpSpPr>
          <p:cNvPr id="74" name="Group 34"/>
          <p:cNvGrpSpPr/>
          <p:nvPr/>
        </p:nvGrpSpPr>
        <p:grpSpPr>
          <a:xfrm>
            <a:off x="5801518" y="3405415"/>
            <a:ext cx="1143794" cy="610394"/>
            <a:chOff x="6171406" y="1143000"/>
            <a:chExt cx="1143794" cy="610394"/>
          </a:xfrm>
          <a:noFill/>
        </p:grpSpPr>
        <p:cxnSp>
          <p:nvCxnSpPr>
            <p:cNvPr id="75" name="Straight Connector 74"/>
            <p:cNvCxnSpPr/>
            <p:nvPr/>
          </p:nvCxnSpPr>
          <p:spPr>
            <a:xfrm>
              <a:off x="6172200" y="1751806"/>
              <a:ext cx="1143000" cy="1588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5867003" y="1447403"/>
              <a:ext cx="609600" cy="794"/>
            </a:xfrm>
            <a:prstGeom prst="line">
              <a:avLst/>
            </a:prstGeom>
            <a:grp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78" name="TextBox 77"/>
          <p:cNvSpPr txBox="1"/>
          <p:nvPr/>
        </p:nvSpPr>
        <p:spPr>
          <a:xfrm>
            <a:off x="5987256" y="400072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bn-IN" sz="3200" dirty="0" smtClean="0"/>
              <a:t>11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457201" y="266859"/>
            <a:ext cx="8153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prstClr val="black"/>
                </a:solidFill>
                <a:cs typeface="NikoshBAN" pitchFamily="2" charset="0"/>
              </a:rPr>
              <a:t> গুণনীয়ক</a:t>
            </a:r>
            <a:r>
              <a:rPr lang="bn-IN" sz="4000" dirty="0" smtClean="0">
                <a:solidFill>
                  <a:prstClr val="black"/>
                </a:solidFill>
                <a:cs typeface="NikoshBAN" pitchFamily="2" charset="0"/>
              </a:rPr>
              <a:t> নির্ণয় কৌশল</a:t>
            </a:r>
            <a:r>
              <a:rPr lang="bn-BD" sz="40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047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00"/>
                            </p:stCondLst>
                            <p:childTnLst>
                              <p:par>
                                <p:cTn id="2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"/>
                            </p:stCondLst>
                            <p:childTnLst>
                              <p:par>
                                <p:cTn id="2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500"/>
                            </p:stCondLst>
                            <p:childTnLst>
                              <p:par>
                                <p:cTn id="2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500"/>
                            </p:stCondLst>
                            <p:childTnLst>
                              <p:par>
                                <p:cTn id="2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9" grpId="0"/>
      <p:bldP spid="30" grpId="0"/>
      <p:bldP spid="34" grpId="0"/>
      <p:bldP spid="35" grpId="0"/>
      <p:bldP spid="40" grpId="0"/>
      <p:bldP spid="41" grpId="0"/>
      <p:bldP spid="45" grpId="0"/>
      <p:bldP spid="46" grpId="0"/>
      <p:bldP spid="50" grpId="0"/>
      <p:bldP spid="51" grpId="0"/>
      <p:bldP spid="55" grpId="0"/>
      <p:bldP spid="56" grpId="0" animBg="1"/>
      <p:bldP spid="57" grpId="0"/>
      <p:bldP spid="58" grpId="0"/>
      <p:bldP spid="62" grpId="0"/>
      <p:bldP spid="63" grpId="0"/>
      <p:bldP spid="67" grpId="0"/>
      <p:bldP spid="68" grpId="0"/>
      <p:bldP spid="72" grpId="0"/>
      <p:bldP spid="73" grpId="0"/>
      <p:bldP spid="78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609600"/>
            <a:ext cx="8382000" cy="12493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১০। যে সকল স্বাভাবিক সংখ্যা দ্বারা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346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ও </a:t>
            </a:r>
            <a:r>
              <a:rPr lang="en-US" sz="3600" dirty="0" smtClean="0">
                <a:ea typeface="+mj-ea"/>
                <a:cs typeface="NikoshBAN" pitchFamily="2" charset="0"/>
              </a:rPr>
              <a:t>556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কে ভাগ করলে প্রতিক্ষেত্রে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31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NikoshBAN" pitchFamily="2" charset="0"/>
              </a:rPr>
              <a:t>অবশিষ্ট থাকে , তাদের সেট নির্ণয় কর।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1000" y="2209800"/>
            <a:ext cx="8382000" cy="3962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যে সকল স্বাভাবিক সংখ্যা দ্বারা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346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ও </a:t>
            </a:r>
            <a:r>
              <a:rPr lang="en-US" sz="3600" dirty="0" smtClean="0">
                <a:cs typeface="NikoshBAN" pitchFamily="2" charset="0"/>
              </a:rPr>
              <a:t>556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কে ভাগ করলে প্রতিক্ষেত্রে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31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অবশিষ্ট থাকে ,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সে সকল সংখ্যা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31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অপেক্ষা বড় এবং সংখ্যাগুলো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346-31=315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ও </a:t>
            </a:r>
            <a:r>
              <a:rPr lang="en-US" sz="3600" dirty="0" smtClean="0">
                <a:cs typeface="NikoshBAN" pitchFamily="2" charset="0"/>
              </a:rPr>
              <a:t>556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-31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=525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এর সাধারণ গুণনীয়ক।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মনে করি,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31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অপেক্ষা বড় </a:t>
            </a:r>
            <a:r>
              <a:rPr lang="en-US" sz="3600" dirty="0" smtClean="0">
                <a:cs typeface="NikoshBAN" pitchFamily="2" charset="0"/>
              </a:rPr>
              <a:t>315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এর গুণনীয়ক সেট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=A,</a:t>
            </a:r>
            <a:endParaRPr kumimoji="0" lang="bn-B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</a:t>
            </a:r>
            <a:r>
              <a:rPr lang="en-US" sz="3600" dirty="0" smtClean="0">
                <a:cs typeface="NikoshBAN" pitchFamily="2" charset="0"/>
              </a:rPr>
              <a:t>31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অপেক্ষা বড় </a:t>
            </a:r>
            <a:r>
              <a:rPr lang="en-US" sz="3600" dirty="0" smtClean="0">
                <a:cs typeface="NikoshBAN" pitchFamily="2" charset="0"/>
              </a:rPr>
              <a:t>525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এর গুণনীয়ক সেট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=B,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54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71566" y="990600"/>
            <a:ext cx="1143794" cy="685800"/>
            <a:chOff x="761206" y="5486400"/>
            <a:chExt cx="1143794" cy="6858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762000" y="6170612"/>
              <a:ext cx="1143000" cy="1588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761206" y="5486400"/>
              <a:ext cx="794" cy="685006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048000" y="1025237"/>
            <a:ext cx="14478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1.  315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3010696" y="4073237"/>
            <a:ext cx="12192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15. 21 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3010696" y="3463637"/>
            <a:ext cx="12192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9.  35 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3010696" y="2854037"/>
            <a:ext cx="12192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7.  45 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3010696" y="2244437"/>
            <a:ext cx="12192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5.  63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3010696" y="1634837"/>
            <a:ext cx="14478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3.  105</a:t>
            </a:r>
            <a:endParaRPr lang="en-US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7467600" y="990600"/>
            <a:ext cx="1447800" cy="606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1.  525</a:t>
            </a:r>
            <a:endParaRPr lang="en-US" sz="3200" dirty="0"/>
          </a:p>
        </p:txBody>
      </p:sp>
      <p:sp>
        <p:nvSpPr>
          <p:cNvPr id="64" name="TextBox 63"/>
          <p:cNvSpPr txBox="1"/>
          <p:nvPr/>
        </p:nvSpPr>
        <p:spPr>
          <a:xfrm>
            <a:off x="7467600" y="4149437"/>
            <a:ext cx="12192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21. 25</a:t>
            </a:r>
            <a:endParaRPr lang="en-US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7467600" y="3517669"/>
            <a:ext cx="12192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15. 35</a:t>
            </a:r>
            <a:endParaRPr lang="en-US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7467600" y="2885902"/>
            <a:ext cx="1219200" cy="606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7.   75</a:t>
            </a:r>
            <a:endParaRPr lang="en-US" sz="3200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2258725"/>
            <a:ext cx="12192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5. 105</a:t>
            </a:r>
            <a:endParaRPr lang="en-US" sz="3200" dirty="0"/>
          </a:p>
        </p:txBody>
      </p:sp>
      <p:sp>
        <p:nvSpPr>
          <p:cNvPr id="68" name="TextBox 67"/>
          <p:cNvSpPr txBox="1"/>
          <p:nvPr/>
        </p:nvSpPr>
        <p:spPr>
          <a:xfrm>
            <a:off x="7467600" y="1622367"/>
            <a:ext cx="14478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3.  175</a:t>
            </a:r>
            <a:endParaRPr lang="en-US" sz="3200" dirty="0"/>
          </a:p>
        </p:txBody>
      </p:sp>
      <p:sp>
        <p:nvSpPr>
          <p:cNvPr id="43" name="Rectangle 42"/>
          <p:cNvSpPr/>
          <p:nvPr/>
        </p:nvSpPr>
        <p:spPr>
          <a:xfrm>
            <a:off x="0" y="228600"/>
            <a:ext cx="9144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cs typeface="NikoshBAN" pitchFamily="2" charset="0"/>
              </a:rPr>
              <a:t>গুণনীয়ক নির্ণয়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1338823" y="1031230"/>
            <a:ext cx="8098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315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5279" y="1031229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5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1424760" y="1685508"/>
            <a:ext cx="1143794" cy="685800"/>
            <a:chOff x="761206" y="5486400"/>
            <a:chExt cx="1143794" cy="685800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762000" y="6170612"/>
              <a:ext cx="1143000" cy="1588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761206" y="5486400"/>
              <a:ext cx="794" cy="685006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1492017" y="1726138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63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98473" y="17261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3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1614465" y="2359818"/>
            <a:ext cx="1143794" cy="685800"/>
            <a:chOff x="761206" y="5486400"/>
            <a:chExt cx="1143794" cy="68580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762000" y="6170612"/>
              <a:ext cx="1143000" cy="1588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761206" y="5486400"/>
              <a:ext cx="794" cy="685006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ectangle 56"/>
          <p:cNvSpPr/>
          <p:nvPr/>
        </p:nvSpPr>
        <p:spPr>
          <a:xfrm>
            <a:off x="1681722" y="2400448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21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188178" y="240044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3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1862910" y="297841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7</a:t>
            </a:r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5447507" y="1025237"/>
            <a:ext cx="1143794" cy="685800"/>
            <a:chOff x="761206" y="5486400"/>
            <a:chExt cx="1143794" cy="685800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762000" y="6170612"/>
              <a:ext cx="1143000" cy="1588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761206" y="5486400"/>
              <a:ext cx="794" cy="685006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Rectangle 77"/>
          <p:cNvSpPr/>
          <p:nvPr/>
        </p:nvSpPr>
        <p:spPr>
          <a:xfrm>
            <a:off x="5514764" y="1065867"/>
            <a:ext cx="8098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525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021220" y="1065866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5</a:t>
            </a:r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5600701" y="1720145"/>
            <a:ext cx="1143794" cy="685800"/>
            <a:chOff x="761206" y="5486400"/>
            <a:chExt cx="1143794" cy="6858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762000" y="6170612"/>
              <a:ext cx="1143000" cy="1588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761206" y="5486400"/>
              <a:ext cx="794" cy="685006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ectangle 82"/>
          <p:cNvSpPr/>
          <p:nvPr/>
        </p:nvSpPr>
        <p:spPr>
          <a:xfrm>
            <a:off x="5667958" y="1760775"/>
            <a:ext cx="8098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105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174414" y="176077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5</a:t>
            </a:r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5790406" y="2394455"/>
            <a:ext cx="1143794" cy="685800"/>
            <a:chOff x="761206" y="5486400"/>
            <a:chExt cx="1143794" cy="6858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762000" y="6170612"/>
              <a:ext cx="1143000" cy="1588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761206" y="5486400"/>
              <a:ext cx="794" cy="685006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5857663" y="2435085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21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364119" y="243508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3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6038851" y="301305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7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09600" y="4775537"/>
            <a:ext cx="784860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NikoshBAN" pitchFamily="2" charset="0"/>
              </a:rPr>
              <a:t>315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endParaRPr lang="en-US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1, 3, 5, 7, 9, 15, 21, 35, 45, 63, 105, 315</a:t>
            </a:r>
            <a:endParaRPr lang="en-US" sz="1600" dirty="0"/>
          </a:p>
        </p:txBody>
      </p:sp>
      <p:sp>
        <p:nvSpPr>
          <p:cNvPr id="58" name="Rectangle 57"/>
          <p:cNvSpPr/>
          <p:nvPr/>
        </p:nvSpPr>
        <p:spPr>
          <a:xfrm>
            <a:off x="609600" y="5816025"/>
            <a:ext cx="83820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NikoshBAN" pitchFamily="2" charset="0"/>
              </a:rPr>
              <a:t>525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endParaRPr lang="en-US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=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1, 3, 5, 7, 15, 21, 25, 35, 75, 105, 175, 525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825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43" grpId="0" animBg="1"/>
      <p:bldP spid="14" grpId="0"/>
      <p:bldP spid="15" grpId="0"/>
      <p:bldP spid="52" grpId="0"/>
      <p:bldP spid="53" grpId="0"/>
      <p:bldP spid="57" grpId="0"/>
      <p:bldP spid="69" grpId="0"/>
      <p:bldP spid="74" grpId="0"/>
      <p:bldP spid="78" grpId="0"/>
      <p:bldP spid="79" grpId="0"/>
      <p:bldP spid="83" grpId="0"/>
      <p:bldP spid="84" grpId="0"/>
      <p:bldP spid="88" grpId="0"/>
      <p:bldP spid="89" grpId="0"/>
      <p:bldP spid="90" grpId="0"/>
      <p:bldP spid="2" grpId="0" animBg="1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81000" y="3276600"/>
            <a:ext cx="8229600" cy="3276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A = {35, 45, 63, 105, 315}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B = {35, 75, 105, 175, 525}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নির্ণেয় সংখ্যার সেট =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  <a:sym typeface="Symbol"/>
              </a:rPr>
              <a:t>B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  <a:sym typeface="Symbol"/>
              </a:rPr>
              <a:t>                                    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  <a:sym typeface="Symbol"/>
              </a:rPr>
              <a:t>= {</a:t>
            </a:r>
            <a:r>
              <a:rPr lang="en-US" sz="3200" dirty="0" smtClean="0">
                <a:cs typeface="NikoshBAN" pitchFamily="2" charset="0"/>
                <a:sym typeface="Symbol"/>
              </a:rPr>
              <a:t>35,  105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  <a:sym typeface="Symbol"/>
              </a:rPr>
              <a:t>}              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  <a:sym typeface="Symbol"/>
              </a:rPr>
              <a:t>Ans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NikoshBAN" pitchFamily="2" charset="0"/>
                <a:sym typeface="Symbol"/>
              </a:rPr>
              <a:t>).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524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cs typeface="NikoshBAN" pitchFamily="2" charset="0"/>
              </a:rPr>
              <a:t>31 </a:t>
            </a:r>
            <a:r>
              <a:rPr lang="bn-BD" sz="3600" dirty="0">
                <a:solidFill>
                  <a:prstClr val="black"/>
                </a:solidFill>
                <a:cs typeface="NikoshBAN" pitchFamily="2" charset="0"/>
              </a:rPr>
              <a:t>অপেক্ষা বড় </a:t>
            </a:r>
            <a:r>
              <a:rPr lang="en-US" sz="3600" dirty="0">
                <a:solidFill>
                  <a:prstClr val="black"/>
                </a:solidFill>
                <a:cs typeface="NikoshBAN" pitchFamily="2" charset="0"/>
              </a:rPr>
              <a:t>315 </a:t>
            </a:r>
            <a:r>
              <a:rPr lang="bn-BD" sz="3600" dirty="0">
                <a:solidFill>
                  <a:prstClr val="black"/>
                </a:solidFill>
                <a:cs typeface="NikoshBAN" pitchFamily="2" charset="0"/>
              </a:rPr>
              <a:t>এর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গুণনীয়ক</a:t>
            </a:r>
            <a:endParaRPr lang="en-US" sz="3600" dirty="0" smtClean="0">
              <a:solidFill>
                <a:prstClr val="black"/>
              </a:solidFill>
              <a:cs typeface="NikoshBAN" pitchFamily="2" charset="0"/>
            </a:endParaRPr>
          </a:p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                          =</a:t>
            </a:r>
            <a:r>
              <a:rPr lang="en-US" sz="3600" dirty="0" smtClean="0"/>
              <a:t> </a:t>
            </a:r>
            <a:r>
              <a:rPr lang="en-US" sz="3600" dirty="0"/>
              <a:t>35, 45, 63, 105, 315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466671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cs typeface="NikoshBAN" pitchFamily="2" charset="0"/>
              </a:rPr>
              <a:t>31 </a:t>
            </a:r>
            <a:r>
              <a:rPr lang="bn-BD" sz="3600" dirty="0">
                <a:solidFill>
                  <a:prstClr val="black"/>
                </a:solidFill>
                <a:cs typeface="NikoshBAN" pitchFamily="2" charset="0"/>
              </a:rPr>
              <a:t>অপেক্ষা বড়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525 </a:t>
            </a:r>
            <a:r>
              <a:rPr lang="bn-BD" sz="3600" dirty="0">
                <a:solidFill>
                  <a:prstClr val="black"/>
                </a:solidFill>
                <a:cs typeface="NikoshBAN" pitchFamily="2" charset="0"/>
              </a:rPr>
              <a:t>এর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গুণনীয়ক</a:t>
            </a:r>
            <a:endParaRPr lang="en-US" sz="3600" dirty="0" smtClean="0">
              <a:solidFill>
                <a:prstClr val="black"/>
              </a:solidFill>
              <a:cs typeface="NikoshBAN" pitchFamily="2" charset="0"/>
            </a:endParaRPr>
          </a:p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                          = </a:t>
            </a:r>
            <a:r>
              <a:rPr lang="en-US" sz="3600" dirty="0"/>
              <a:t>35, 75, 105, 175, 525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6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3" grpId="0"/>
      <p:bldP spid="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1444</TotalTime>
  <Words>1097</Words>
  <Application>Microsoft Office PowerPoint</Application>
  <PresentationFormat>On-screen Show (4:3)</PresentationFormat>
  <Paragraphs>207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NikoshBAN</vt:lpstr>
      <vt:lpstr>Symbol</vt:lpstr>
      <vt:lpstr>Vrinda</vt:lpstr>
      <vt:lpstr>1_Office Theme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DOEL</cp:lastModifiedBy>
  <cp:revision>156</cp:revision>
  <dcterms:created xsi:type="dcterms:W3CDTF">2006-08-16T00:00:00Z</dcterms:created>
  <dcterms:modified xsi:type="dcterms:W3CDTF">2021-10-25T10:35:20Z</dcterms:modified>
</cp:coreProperties>
</file>