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3" r:id="rId3"/>
    <p:sldId id="279" r:id="rId4"/>
    <p:sldId id="274" r:id="rId5"/>
    <p:sldId id="312" r:id="rId6"/>
    <p:sldId id="280" r:id="rId7"/>
    <p:sldId id="275" r:id="rId8"/>
    <p:sldId id="285" r:id="rId9"/>
    <p:sldId id="297" r:id="rId10"/>
    <p:sldId id="298" r:id="rId11"/>
    <p:sldId id="300" r:id="rId12"/>
    <p:sldId id="268" r:id="rId13"/>
    <p:sldId id="257" r:id="rId14"/>
    <p:sldId id="263" r:id="rId15"/>
    <p:sldId id="269" r:id="rId16"/>
    <p:sldId id="261" r:id="rId17"/>
    <p:sldId id="286" r:id="rId18"/>
    <p:sldId id="287" r:id="rId19"/>
    <p:sldId id="264" r:id="rId20"/>
    <p:sldId id="288" r:id="rId21"/>
    <p:sldId id="265" r:id="rId22"/>
    <p:sldId id="289" r:id="rId23"/>
    <p:sldId id="266" r:id="rId24"/>
    <p:sldId id="270" r:id="rId25"/>
    <p:sldId id="290" r:id="rId26"/>
    <p:sldId id="271" r:id="rId27"/>
    <p:sldId id="292" r:id="rId28"/>
    <p:sldId id="307" r:id="rId29"/>
    <p:sldId id="311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3722-6C83-436B-9881-2CCC6D8A664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3A5CB-4046-47E0-BB97-EC2481C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</a:t>
            </a:r>
            <a:r>
              <a:rPr lang="en-US" baseline="0" dirty="0" smtClean="0"/>
              <a:t>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Parts of 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 to narration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4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the verbs change from direct to indirect.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adverbs converts from direct to indirect.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Change of possessive pronouns</a:t>
            </a:r>
            <a:r>
              <a:rPr lang="en-US" baseline="0" dirty="0" smtClean="0"/>
              <a:t> in indirect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7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how to convert assertive sentence from direct to indirect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7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1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06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7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1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Practice &amp; implementation of verb &amp; adverb shown through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7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Asking students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8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Asking students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Asking students for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95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Group work for revision of the narration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0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Advance to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direct</a:t>
            </a:r>
            <a:r>
              <a:rPr lang="en-US" baseline="0" dirty="0" smtClean="0"/>
              <a:t> &amp; indirect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direct &amp; indirect speech of present indefinite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8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Asking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6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</a:t>
            </a:r>
            <a:r>
              <a:rPr lang="en-US" baseline="0" dirty="0" smtClean="0"/>
              <a:t>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1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48000"/>
                <a:lumOff val="52000"/>
              </a:schemeClr>
            </a:gs>
            <a:gs pos="45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4755-A947-4E61-B6C4-210EAC074BC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438400"/>
            <a:ext cx="82296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itchFamily="18" charset="0"/>
              </a:rPr>
              <a:t>Welcome </a:t>
            </a:r>
          </a:p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itchFamily="18" charset="0"/>
              </a:rPr>
              <a:t>dear students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60000"/>
                <a:lumOff val="40000"/>
              </a:schemeClr>
            </a:gs>
            <a:gs pos="1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114" y="1335216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Talib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said to me, “ I have done my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78115" y="304800"/>
            <a:ext cx="7474856" cy="685800"/>
          </a:xfrm>
          <a:prstGeom prst="wedgeEllipseCallout">
            <a:avLst>
              <a:gd name="adj1" fmla="val -808"/>
              <a:gd name="adj2" fmla="val 1005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Follow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371" y="1898958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Talib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 told me that he had done his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881742" y="2474784"/>
            <a:ext cx="7467600" cy="1030416"/>
          </a:xfrm>
          <a:prstGeom prst="downArrowCallout">
            <a:avLst>
              <a:gd name="adj1" fmla="val 54450"/>
              <a:gd name="adj2" fmla="val 63040"/>
              <a:gd name="adj3" fmla="val 25000"/>
              <a:gd name="adj4" fmla="val 5147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Speeches are classified into two kinds.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114" y="4810780"/>
            <a:ext cx="26053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3571" y="4810780"/>
            <a:ext cx="2819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569803"/>
            <a:ext cx="43815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spoken directly by the speaker is direct speech.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6514" y="5569803"/>
            <a:ext cx="43815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Speech spoken indirectly by another is indirect speech.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19976"/>
            <a:ext cx="5257800" cy="13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48000"/>
                <a:lumOff val="52000"/>
              </a:schemeClr>
            </a:gs>
            <a:gs pos="45000">
              <a:schemeClr val="bg1"/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5558" y="3681482"/>
            <a:ext cx="3293396" cy="89051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said to me,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286908" y="3680752"/>
            <a:ext cx="3455087" cy="890518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You are my best friend.”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75558" y="4581093"/>
            <a:ext cx="3293395" cy="905307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87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Reporting verb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286909" y="4570315"/>
            <a:ext cx="3455086" cy="916085"/>
          </a:xfrm>
          <a:prstGeom prst="upArrowCallout">
            <a:avLst>
              <a:gd name="adj1" fmla="val 50397"/>
              <a:gd name="adj2" fmla="val 59921"/>
              <a:gd name="adj3" fmla="val 25000"/>
              <a:gd name="adj4" fmla="val 5702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Reported speech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2579" y="5715000"/>
            <a:ext cx="3899353" cy="990600"/>
          </a:xfrm>
          <a:prstGeom prst="wedgeEllipseCallout">
            <a:avLst>
              <a:gd name="adj1" fmla="val -105"/>
              <a:gd name="adj2" fmla="val -708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Out of inverted comma.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957051" y="5715000"/>
            <a:ext cx="4114800" cy="990600"/>
          </a:xfrm>
          <a:prstGeom prst="wedgeEllipseCallout">
            <a:avLst>
              <a:gd name="adj1" fmla="val -105"/>
              <a:gd name="adj2" fmla="val -708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nside of inverted comma.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344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said to me,   “You are my best friend.”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09600" y="304800"/>
            <a:ext cx="2819400" cy="584775"/>
          </a:xfrm>
          <a:prstGeom prst="flowChartAlternateProcess">
            <a:avLst/>
          </a:prstGeom>
          <a:noFill/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581400" y="309004"/>
            <a:ext cx="4876800" cy="584775"/>
          </a:xfrm>
          <a:prstGeom prst="flowChartAlternateProcess">
            <a:avLst/>
          </a:prstGeom>
          <a:noFill/>
          <a:ln w="508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609600" y="1041974"/>
            <a:ext cx="7848600" cy="1244026"/>
          </a:xfrm>
          <a:prstGeom prst="downArrowCallout">
            <a:avLst>
              <a:gd name="adj1" fmla="val 40456"/>
              <a:gd name="adj2" fmla="val 40456"/>
              <a:gd name="adj3" fmla="val 25000"/>
              <a:gd name="adj4" fmla="val 53310"/>
            </a:avLst>
          </a:prstGeom>
          <a:noFill/>
          <a:ln w="762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There are two parts  of a direct speech.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0596"/>
            <a:ext cx="5791200" cy="14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/>
      <p:bldP spid="18" grpId="0" animBg="1"/>
      <p:bldP spid="18" grpId="1" animBg="1"/>
      <p:bldP spid="19" grpId="0" animBg="1"/>
      <p:bldP spid="19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316843"/>
            <a:ext cx="8686800" cy="2819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Let us know the basics of 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Speech / Narration.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002060"/>
            </a:gs>
            <a:gs pos="64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400" y="457200"/>
            <a:ext cx="83820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How to change ‘verbs’ from Direct to Indirect speech.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40945"/>
              </p:ext>
            </p:extLst>
          </p:nvPr>
        </p:nvGraphicFramePr>
        <p:xfrm>
          <a:off x="304800" y="1371597"/>
          <a:ext cx="8458200" cy="5196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/>
                <a:gridCol w="3429000"/>
              </a:tblGrid>
              <a:tr h="5774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am/is/are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was/were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shall/will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have/has/did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baseline="-250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can/may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Book Antiqua" pitchFamily="18" charset="0"/>
                        </a:rPr>
                        <a:t>must/have to/has to/ought to</a:t>
                      </a:r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Present indefinite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2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Past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 indefinite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10200" y="196996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was/were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50345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had been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134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should/would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3667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had +v</a:t>
            </a:r>
            <a:r>
              <a:rPr lang="en-US" sz="2800" b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3</a:t>
            </a:r>
            <a:endParaRPr lang="en-US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201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could/might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810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had to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21086" y="5420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Past indefinite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199" y="6063696"/>
            <a:ext cx="337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Past perfect+v</a:t>
            </a:r>
            <a:r>
              <a:rPr lang="en-US" sz="2800" b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3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0591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2060"/>
            </a:gs>
            <a:gs pos="45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52400"/>
            <a:ext cx="83058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How to change  ‘Adverb’.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914955"/>
              </p:ext>
            </p:extLst>
          </p:nvPr>
        </p:nvGraphicFramePr>
        <p:xfrm>
          <a:off x="381000" y="838200"/>
          <a:ext cx="8305800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0314"/>
                <a:gridCol w="411548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now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tomorrow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tonight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today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yesterday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last night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last week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here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this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these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24400" y="137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then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842" y="189482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 next day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41804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that night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9412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that day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4644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the previous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day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96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the previous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night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40793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the previous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week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502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there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5486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that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096000"/>
            <a:ext cx="21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those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5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8305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How the subject, object &amp; possessive of direct speech change.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15069"/>
              </p:ext>
            </p:extLst>
          </p:nvPr>
        </p:nvGraphicFramePr>
        <p:xfrm>
          <a:off x="413657" y="2133600"/>
          <a:ext cx="8305800" cy="4160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/>
                <a:gridCol w="50292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Reported speech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Reporting verb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You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your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He/She/they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2819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124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69930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ook Antiqua" pitchFamily="18" charset="0"/>
              </a:rPr>
              <a:t>He/She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23341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He/She/they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72069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me/us (I, we)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421559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his/her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473881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their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2475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my/your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7707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no change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428" y="1219200"/>
            <a:ext cx="8763000" cy="838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100" dirty="0" smtClean="0">
                <a:latin typeface="Book Antiqua" pitchFamily="18" charset="0"/>
              </a:rPr>
              <a:t>How to convert </a:t>
            </a:r>
            <a:r>
              <a:rPr lang="en-US" sz="2800" b="1" spc="-100" dirty="0">
                <a:latin typeface="Book Antiqua" pitchFamily="18" charset="0"/>
              </a:rPr>
              <a:t>a</a:t>
            </a:r>
            <a:r>
              <a:rPr lang="en-US" sz="2800" b="1" spc="-100" dirty="0" smtClean="0">
                <a:latin typeface="Book Antiqua" pitchFamily="18" charset="0"/>
              </a:rPr>
              <a:t>ssertive </a:t>
            </a:r>
            <a:r>
              <a:rPr lang="en-US" sz="2800" b="1" spc="-100" dirty="0">
                <a:latin typeface="Book Antiqua" pitchFamily="18" charset="0"/>
              </a:rPr>
              <a:t>s</a:t>
            </a:r>
            <a:r>
              <a:rPr lang="en-US" sz="2800" b="1" spc="-100" dirty="0" smtClean="0">
                <a:latin typeface="Book Antiqua" pitchFamily="18" charset="0"/>
              </a:rPr>
              <a:t>entence into indirect speech.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81428" y="2362200"/>
            <a:ext cx="2819400" cy="2362200"/>
          </a:xfrm>
          <a:prstGeom prst="rightArrowCallout">
            <a:avLst>
              <a:gd name="adj1" fmla="val 100000"/>
              <a:gd name="adj2" fmla="val 53571"/>
              <a:gd name="adj3" fmla="val 44926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Sub + said to + object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000828" y="2362200"/>
            <a:ext cx="2590800" cy="2362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Sub +told + object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598886" y="2362200"/>
            <a:ext cx="1625600" cy="2362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that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8028" y="2362200"/>
            <a:ext cx="16764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Book Antiqua" pitchFamily="18" charset="0"/>
              </a:rPr>
              <a:t>Reported speech with desirable change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428" y="5029200"/>
            <a:ext cx="8763000" cy="533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said to me, “I am well.”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314" y="5562600"/>
            <a:ext cx="8763000" cy="533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told me that he was well.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714875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ular Callout 2"/>
          <p:cNvSpPr/>
          <p:nvPr/>
        </p:nvSpPr>
        <p:spPr>
          <a:xfrm>
            <a:off x="4689929" y="1066800"/>
            <a:ext cx="4343400" cy="914400"/>
          </a:xfrm>
          <a:prstGeom prst="wedgeRoundRectCallout">
            <a:avLst>
              <a:gd name="adj1" fmla="val -88669"/>
              <a:gd name="adj2" fmla="val 140278"/>
              <a:gd name="adj3" fmla="val 16667"/>
            </a:avLst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She said to me, “ I was ill.”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5791200" y="1995714"/>
            <a:ext cx="2895600" cy="1971221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086" y="5791200"/>
            <a:ext cx="8763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She told me that she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 been </a:t>
            </a:r>
            <a:r>
              <a:rPr lang="en-US" sz="3200" b="1" dirty="0" smtClean="0">
                <a:latin typeface="Book Antiqua" pitchFamily="18" charset="0"/>
              </a:rPr>
              <a:t>ill.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796642" y="4180114"/>
            <a:ext cx="2890157" cy="1611086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57458" y="1113972"/>
            <a:ext cx="8998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6698" y="5867400"/>
            <a:ext cx="173990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823856"/>
            <a:ext cx="8831942" cy="653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pc="-100" dirty="0" err="1" smtClean="0">
                <a:latin typeface="Book Antiqua" pitchFamily="18" charset="0"/>
              </a:rPr>
              <a:t>Sumon</a:t>
            </a:r>
            <a:r>
              <a:rPr lang="en-US" sz="2800" b="1" spc="-100" dirty="0" smtClean="0">
                <a:latin typeface="Book Antiqua" pitchFamily="18" charset="0"/>
              </a:rPr>
              <a:t> said/told that he  </a:t>
            </a:r>
            <a:r>
              <a:rPr lang="en-US" sz="2800" b="1" i="1" spc="-100" dirty="0" smtClean="0">
                <a:solidFill>
                  <a:srgbClr val="FF0000"/>
                </a:solidFill>
                <a:latin typeface="Book Antiqua" pitchFamily="18" charset="0"/>
              </a:rPr>
              <a:t>would</a:t>
            </a:r>
            <a:r>
              <a:rPr lang="en-US" sz="2800" b="1" spc="-100" dirty="0" smtClean="0">
                <a:latin typeface="Book Antiqua" pitchFamily="18" charset="0"/>
              </a:rPr>
              <a:t>  meet me  </a:t>
            </a:r>
            <a:r>
              <a:rPr lang="en-US" sz="2800" b="1" spc="-100" dirty="0" smtClean="0">
                <a:solidFill>
                  <a:srgbClr val="FF0000"/>
                </a:solidFill>
                <a:latin typeface="Book Antiqua" pitchFamily="18" charset="0"/>
              </a:rPr>
              <a:t>the next day. </a:t>
            </a:r>
            <a:endParaRPr lang="en-US" sz="2800" b="1" spc="-1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5334000" y="1905000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339442" y="4445907"/>
            <a:ext cx="2890157" cy="1356179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581400" y="533400"/>
            <a:ext cx="5562600" cy="1371600"/>
          </a:xfrm>
          <a:prstGeom prst="wedgeEllipseCallout">
            <a:avLst>
              <a:gd name="adj1" fmla="val -65201"/>
              <a:gd name="adj2" fmla="val 921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Sumon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said, </a:t>
            </a:r>
            <a:r>
              <a:rPr lang="en-US" sz="2800" b="1" dirty="0" smtClean="0">
                <a:latin typeface="Book Antiqua" pitchFamily="18" charset="0"/>
              </a:rPr>
              <a:t>“I  </a:t>
            </a:r>
            <a:r>
              <a:rPr lang="en-US" sz="2800" b="1" i="1" dirty="0">
                <a:solidFill>
                  <a:srgbClr val="FF0000"/>
                </a:solidFill>
                <a:latin typeface="Book Antiqua" pitchFamily="18" charset="0"/>
              </a:rPr>
              <a:t>will</a:t>
            </a:r>
            <a:r>
              <a:rPr lang="en-US" sz="2800" b="1" dirty="0">
                <a:latin typeface="Book Antiqua" pitchFamily="18" charset="0"/>
              </a:rPr>
              <a:t> meet </a:t>
            </a:r>
            <a:r>
              <a:rPr lang="en-US" sz="2800" b="1" dirty="0" smtClean="0">
                <a:latin typeface="Book Antiqua" pitchFamily="18" charset="0"/>
              </a:rPr>
              <a:t>you 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tomorrow</a:t>
            </a:r>
            <a:r>
              <a:rPr lang="en-US" sz="2800" b="1" dirty="0">
                <a:latin typeface="Book Antiqua" pitchFamily="18" charset="0"/>
              </a:rPr>
              <a:t>.” </a:t>
            </a:r>
          </a:p>
        </p:txBody>
      </p:sp>
      <p:sp>
        <p:nvSpPr>
          <p:cNvPr id="8" name="Oval 7"/>
          <p:cNvSpPr/>
          <p:nvPr/>
        </p:nvSpPr>
        <p:spPr>
          <a:xfrm>
            <a:off x="7239000" y="801914"/>
            <a:ext cx="8998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80544" y="5894614"/>
            <a:ext cx="1143000" cy="511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1219200"/>
            <a:ext cx="189774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5878286"/>
            <a:ext cx="2057400" cy="5551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653" y="1081313"/>
            <a:ext cx="4107546" cy="45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5944" y="5486400"/>
            <a:ext cx="8763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told me that 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</a:t>
            </a:r>
            <a:r>
              <a:rPr lang="en-US" sz="3200" b="1" dirty="0" smtClean="0">
                <a:latin typeface="Book Antiqua" pitchFamily="18" charset="0"/>
              </a:rPr>
              <a:t> done his job.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0" y="2362200"/>
            <a:ext cx="4002314" cy="2916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Callout 10"/>
          <p:cNvSpPr/>
          <p:nvPr/>
        </p:nvSpPr>
        <p:spPr>
          <a:xfrm>
            <a:off x="0" y="762000"/>
            <a:ext cx="5029200" cy="1828800"/>
          </a:xfrm>
          <a:prstGeom prst="wedgeEllipseCallout">
            <a:avLst>
              <a:gd name="adj1" fmla="val 79023"/>
              <a:gd name="adj2" fmla="val 104563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Book Antiqua" pitchFamily="18" charset="0"/>
              </a:rPr>
              <a:t>He said to me, “ I </a:t>
            </a:r>
            <a:r>
              <a:rPr lang="en-US" sz="2800" b="1" i="1" dirty="0">
                <a:solidFill>
                  <a:srgbClr val="FF0000"/>
                </a:solidFill>
                <a:latin typeface="Book Antiqua" pitchFamily="18" charset="0"/>
              </a:rPr>
              <a:t>have</a:t>
            </a:r>
            <a:r>
              <a:rPr lang="en-US" sz="2800" b="1" dirty="0">
                <a:latin typeface="Book Antiqua" pitchFamily="18" charset="0"/>
              </a:rPr>
              <a:t> done my job.”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843642" y="2590800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843642" y="4166507"/>
            <a:ext cx="2890157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1676400"/>
            <a:ext cx="97608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51830" y="5615214"/>
            <a:ext cx="86995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82" y="654800"/>
            <a:ext cx="867631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698486"/>
            <a:ext cx="4800600" cy="4321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Jewel Hossain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Junior Teacher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Ramchandrapur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B.U.I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Alim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Madrasah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Mohadebpur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Naogaon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Class-VIII</a:t>
            </a:r>
          </a:p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English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nd Paper</a:t>
            </a:r>
          </a:p>
          <a:p>
            <a:pPr algn="just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4240143"/>
            <a:ext cx="4800600" cy="103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8" y="1676400"/>
            <a:ext cx="4094832" cy="43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842913"/>
            <a:ext cx="8051802" cy="80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-100" dirty="0" smtClean="0">
                <a:latin typeface="Book Antiqua" pitchFamily="18" charset="0"/>
              </a:rPr>
              <a:t>He told that Mr. Bean  </a:t>
            </a:r>
            <a:r>
              <a:rPr lang="en-US" sz="2400" b="1" i="1" spc="-100" dirty="0" smtClean="0">
                <a:solidFill>
                  <a:srgbClr val="FF0000"/>
                </a:solidFill>
                <a:latin typeface="Book Antiqua" pitchFamily="18" charset="0"/>
              </a:rPr>
              <a:t>had  done 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the best   the previous night.</a:t>
            </a:r>
            <a:endParaRPr lang="en-US" sz="24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52400"/>
            <a:ext cx="6389459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“Mr. Bean  did  the best  last 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ight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.”</a:t>
            </a:r>
          </a:p>
        </p:txBody>
      </p:sp>
      <p:sp>
        <p:nvSpPr>
          <p:cNvPr id="10" name="Oval 9"/>
          <p:cNvSpPr/>
          <p:nvPr/>
        </p:nvSpPr>
        <p:spPr>
          <a:xfrm>
            <a:off x="3581400" y="355599"/>
            <a:ext cx="68580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7184" y="5900063"/>
            <a:ext cx="1342575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71886" y="233136"/>
            <a:ext cx="1524000" cy="644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5943600"/>
            <a:ext cx="2833914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389459" cy="47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629" y="5715000"/>
            <a:ext cx="8610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said that he  </a:t>
            </a:r>
            <a:r>
              <a:rPr lang="en-US" sz="2800" b="1" i="1" dirty="0" smtClean="0">
                <a:solidFill>
                  <a:srgbClr val="FF0000"/>
                </a:solidFill>
                <a:latin typeface="Book Antiqua" pitchFamily="18" charset="0"/>
              </a:rPr>
              <a:t>went</a:t>
            </a:r>
            <a:r>
              <a:rPr lang="en-US" sz="2800" b="1" dirty="0" smtClean="0">
                <a:latin typeface="Book Antiqua" pitchFamily="18" charset="0"/>
              </a:rPr>
              <a:t>  to school regularly.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1140278" y="1520371"/>
            <a:ext cx="28956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066800" y="4343400"/>
            <a:ext cx="2890157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762000"/>
            <a:ext cx="6096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1" y="5806622"/>
            <a:ext cx="990599" cy="641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r="30519"/>
          <a:stretch/>
        </p:blipFill>
        <p:spPr>
          <a:xfrm flipH="1">
            <a:off x="5500912" y="578982"/>
            <a:ext cx="3262088" cy="5059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76200" y="257628"/>
            <a:ext cx="5943600" cy="1295400"/>
          </a:xfrm>
          <a:prstGeom prst="wedgeEllipseCallout">
            <a:avLst>
              <a:gd name="adj1" fmla="val 54207"/>
              <a:gd name="adj2" fmla="val 46814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Book Antiqua" pitchFamily="18" charset="0"/>
              </a:rPr>
              <a:t>” I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go</a:t>
            </a:r>
            <a:r>
              <a:rPr lang="en-US" sz="2400" b="1" dirty="0" smtClean="0">
                <a:latin typeface="Book Antiqua" pitchFamily="18" charset="0"/>
              </a:rPr>
              <a:t>  to school regularly.”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4171" y="714828"/>
            <a:ext cx="493487" cy="4640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5" grpId="0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4339773" y="1799772"/>
            <a:ext cx="4537528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343401" y="4547507"/>
            <a:ext cx="4572000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/>
          <a:stretch/>
        </p:blipFill>
        <p:spPr>
          <a:xfrm>
            <a:off x="304800" y="1366156"/>
            <a:ext cx="3810000" cy="457744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6" name="Oval Callout 5"/>
          <p:cNvSpPr/>
          <p:nvPr/>
        </p:nvSpPr>
        <p:spPr>
          <a:xfrm>
            <a:off x="3160487" y="351972"/>
            <a:ext cx="5791200" cy="1447800"/>
          </a:xfrm>
          <a:prstGeom prst="wedgeEllipseCallout">
            <a:avLst>
              <a:gd name="adj1" fmla="val -62154"/>
              <a:gd name="adj2" fmla="val 112625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“I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visited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London in 2005”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72" y="5943600"/>
            <a:ext cx="8605157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She told that she </a:t>
            </a:r>
            <a:r>
              <a:rPr lang="en-US" sz="3200" b="1" i="1" dirty="0" smtClean="0">
                <a:solidFill>
                  <a:srgbClr val="FF0000"/>
                </a:solidFill>
                <a:latin typeface="Book Antiqua" pitchFamily="18" charset="0"/>
              </a:rPr>
              <a:t>had visited </a:t>
            </a:r>
            <a:r>
              <a:rPr lang="en-US" sz="3200" b="1" dirty="0" smtClean="0">
                <a:latin typeface="Book Antiqua" pitchFamily="18" charset="0"/>
              </a:rPr>
              <a:t>London in 2005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90354" y="867228"/>
            <a:ext cx="1115788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3967" y="6019800"/>
            <a:ext cx="221343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457200"/>
            <a:ext cx="3048000" cy="914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Exception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3" y="1524000"/>
            <a:ext cx="864688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If the reporting verb is in present &amp; future tense, there will be no change  of the verb of reported speech.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314" y="2514600"/>
            <a:ext cx="4557486" cy="723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He </a:t>
            </a:r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says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, “ My mother </a:t>
            </a:r>
            <a:r>
              <a:rPr lang="en-US" sz="2400" b="1" i="1" dirty="0">
                <a:solidFill>
                  <a:srgbClr val="FF0000"/>
                </a:solidFill>
                <a:latin typeface="Book Antiqua" pitchFamily="18" charset="0"/>
              </a:rPr>
              <a:t>loves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 me more than her life.”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314" y="5257800"/>
            <a:ext cx="4557486" cy="838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He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says</a:t>
            </a:r>
            <a:r>
              <a:rPr lang="en-US" sz="2400" b="1" dirty="0" smtClean="0">
                <a:latin typeface="Book Antiqua" pitchFamily="18" charset="0"/>
              </a:rPr>
              <a:t> that his mother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loves</a:t>
            </a:r>
            <a:r>
              <a:rPr lang="en-US" sz="2400" b="1" dirty="0" smtClean="0">
                <a:latin typeface="Book Antiqua" pitchFamily="18" charset="0"/>
              </a:rPr>
              <a:t> him more than her life.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8173"/>
          <a:stretch/>
        </p:blipFill>
        <p:spPr>
          <a:xfrm>
            <a:off x="4858657" y="2514600"/>
            <a:ext cx="4107544" cy="3581399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319314" y="3238499"/>
            <a:ext cx="4405086" cy="1066799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19314" y="4419600"/>
            <a:ext cx="4405086" cy="838200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5257800"/>
            <a:ext cx="762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4449" y="5257800"/>
            <a:ext cx="869951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8600" y="5103144"/>
            <a:ext cx="4914900" cy="93932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student says that he has completed his home work.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"/>
          <a:stretch/>
        </p:blipFill>
        <p:spPr>
          <a:xfrm>
            <a:off x="185057" y="707570"/>
            <a:ext cx="3853543" cy="5342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85800"/>
            <a:ext cx="4914900" cy="919401"/>
          </a:xfrm>
          <a:prstGeom prst="wedgeRoundRectCallout">
            <a:avLst>
              <a:gd name="adj1" fmla="val -69146"/>
              <a:gd name="adj2" fmla="val 102914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student says, “ I have completed my home work.”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114800" y="1605201"/>
            <a:ext cx="4749800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4114800" y="3765107"/>
            <a:ext cx="4784272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54688" y="707570"/>
            <a:ext cx="75111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01216" y="5197488"/>
            <a:ext cx="680356" cy="368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1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1" y="838200"/>
            <a:ext cx="4495800" cy="830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man says, “ I will lead a corruption free life.”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6772" y="5047343"/>
            <a:ext cx="4495801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man says that he will lead a corruption free life.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7"/>
          <a:stretch/>
        </p:blipFill>
        <p:spPr>
          <a:xfrm>
            <a:off x="0" y="852714"/>
            <a:ext cx="4495800" cy="5105401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481577" y="1721811"/>
            <a:ext cx="4461327" cy="1513114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496380" y="3715657"/>
            <a:ext cx="4495220" cy="13198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304800"/>
            <a:ext cx="6629400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Remember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14" y="1610380"/>
            <a:ext cx="859181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Universal truth  will not be changed in indirect speech.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14" y="2219980"/>
            <a:ext cx="86106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My father  said, “Evil always remains in evil.”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14" y="5877580"/>
            <a:ext cx="8610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My father  told that evil always remains in evil.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b="4639"/>
          <a:stretch/>
        </p:blipFill>
        <p:spPr>
          <a:xfrm>
            <a:off x="192314" y="2862262"/>
            <a:ext cx="4286514" cy="2928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563" r="2486" b="3918"/>
          <a:stretch/>
        </p:blipFill>
        <p:spPr>
          <a:xfrm>
            <a:off x="4605184" y="2862262"/>
            <a:ext cx="4186201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43" y="452735"/>
            <a:ext cx="86106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The teacher said, “The sinner will suffer in the long run.”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43" y="6019800"/>
            <a:ext cx="86106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The teacher told that the sinner will suffer in the long run.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21063" r="2995" b="7256"/>
          <a:stretch/>
        </p:blipFill>
        <p:spPr>
          <a:xfrm>
            <a:off x="248556" y="1143000"/>
            <a:ext cx="8621487" cy="4648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243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45000">
              <a:schemeClr val="bg2">
                <a:lumMod val="2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6941" y="592571"/>
            <a:ext cx="5819820" cy="2169478"/>
            <a:chOff x="1408492" y="1259522"/>
            <a:chExt cx="7005955" cy="3716065"/>
          </a:xfrm>
        </p:grpSpPr>
        <p:sp>
          <p:nvSpPr>
            <p:cNvPr id="2" name="Quad Arrow 1"/>
            <p:cNvSpPr/>
            <p:nvPr/>
          </p:nvSpPr>
          <p:spPr>
            <a:xfrm>
              <a:off x="1408492" y="1259522"/>
              <a:ext cx="7005955" cy="3716065"/>
            </a:xfrm>
            <a:custGeom>
              <a:avLst/>
              <a:gdLst>
                <a:gd name="connsiteX0" fmla="*/ 0 w 5562600"/>
                <a:gd name="connsiteY0" fmla="*/ 2247900 h 4495800"/>
                <a:gd name="connsiteX1" fmla="*/ 1011555 w 5562600"/>
                <a:gd name="connsiteY1" fmla="*/ 1236345 h 4495800"/>
                <a:gd name="connsiteX2" fmla="*/ 1011555 w 5562600"/>
                <a:gd name="connsiteY2" fmla="*/ 1742123 h 4495800"/>
                <a:gd name="connsiteX3" fmla="*/ 2275523 w 5562600"/>
                <a:gd name="connsiteY3" fmla="*/ 1742123 h 4495800"/>
                <a:gd name="connsiteX4" fmla="*/ 2275523 w 5562600"/>
                <a:gd name="connsiteY4" fmla="*/ 1011555 h 4495800"/>
                <a:gd name="connsiteX5" fmla="*/ 1769745 w 5562600"/>
                <a:gd name="connsiteY5" fmla="*/ 1011555 h 4495800"/>
                <a:gd name="connsiteX6" fmla="*/ 2781300 w 5562600"/>
                <a:gd name="connsiteY6" fmla="*/ 0 h 4495800"/>
                <a:gd name="connsiteX7" fmla="*/ 3792855 w 5562600"/>
                <a:gd name="connsiteY7" fmla="*/ 1011555 h 4495800"/>
                <a:gd name="connsiteX8" fmla="*/ 3287078 w 5562600"/>
                <a:gd name="connsiteY8" fmla="*/ 1011555 h 4495800"/>
                <a:gd name="connsiteX9" fmla="*/ 3287078 w 5562600"/>
                <a:gd name="connsiteY9" fmla="*/ 1742123 h 4495800"/>
                <a:gd name="connsiteX10" fmla="*/ 4551045 w 5562600"/>
                <a:gd name="connsiteY10" fmla="*/ 1742123 h 4495800"/>
                <a:gd name="connsiteX11" fmla="*/ 4551045 w 5562600"/>
                <a:gd name="connsiteY11" fmla="*/ 1236345 h 4495800"/>
                <a:gd name="connsiteX12" fmla="*/ 5562600 w 5562600"/>
                <a:gd name="connsiteY12" fmla="*/ 2247900 h 4495800"/>
                <a:gd name="connsiteX13" fmla="*/ 4551045 w 5562600"/>
                <a:gd name="connsiteY13" fmla="*/ 3259455 h 4495800"/>
                <a:gd name="connsiteX14" fmla="*/ 4551045 w 5562600"/>
                <a:gd name="connsiteY14" fmla="*/ 2753678 h 4495800"/>
                <a:gd name="connsiteX15" fmla="*/ 3287078 w 5562600"/>
                <a:gd name="connsiteY15" fmla="*/ 2753678 h 4495800"/>
                <a:gd name="connsiteX16" fmla="*/ 3287078 w 5562600"/>
                <a:gd name="connsiteY16" fmla="*/ 3484245 h 4495800"/>
                <a:gd name="connsiteX17" fmla="*/ 3792855 w 5562600"/>
                <a:gd name="connsiteY17" fmla="*/ 3484245 h 4495800"/>
                <a:gd name="connsiteX18" fmla="*/ 2781300 w 5562600"/>
                <a:gd name="connsiteY18" fmla="*/ 4495800 h 4495800"/>
                <a:gd name="connsiteX19" fmla="*/ 1769745 w 5562600"/>
                <a:gd name="connsiteY19" fmla="*/ 3484245 h 4495800"/>
                <a:gd name="connsiteX20" fmla="*/ 2275523 w 5562600"/>
                <a:gd name="connsiteY20" fmla="*/ 3484245 h 4495800"/>
                <a:gd name="connsiteX21" fmla="*/ 2275523 w 5562600"/>
                <a:gd name="connsiteY21" fmla="*/ 2753678 h 4495800"/>
                <a:gd name="connsiteX22" fmla="*/ 1011555 w 5562600"/>
                <a:gd name="connsiteY22" fmla="*/ 2753678 h 4495800"/>
                <a:gd name="connsiteX23" fmla="*/ 1011555 w 5562600"/>
                <a:gd name="connsiteY23" fmla="*/ 3259455 h 4495800"/>
                <a:gd name="connsiteX24" fmla="*/ 0 w 5562600"/>
                <a:gd name="connsiteY24" fmla="*/ 2247900 h 4495800"/>
                <a:gd name="connsiteX0" fmla="*/ 714420 w 6277020"/>
                <a:gd name="connsiteY0" fmla="*/ 2407148 h 4655048"/>
                <a:gd name="connsiteX1" fmla="*/ 1725975 w 6277020"/>
                <a:gd name="connsiteY1" fmla="*/ 1395593 h 4655048"/>
                <a:gd name="connsiteX2" fmla="*/ 1725975 w 6277020"/>
                <a:gd name="connsiteY2" fmla="*/ 1901371 h 4655048"/>
                <a:gd name="connsiteX3" fmla="*/ 0 w 6277020"/>
                <a:gd name="connsiteY3" fmla="*/ 0 h 4655048"/>
                <a:gd name="connsiteX4" fmla="*/ 2989943 w 6277020"/>
                <a:gd name="connsiteY4" fmla="*/ 1170803 h 4655048"/>
                <a:gd name="connsiteX5" fmla="*/ 2484165 w 6277020"/>
                <a:gd name="connsiteY5" fmla="*/ 1170803 h 4655048"/>
                <a:gd name="connsiteX6" fmla="*/ 3495720 w 6277020"/>
                <a:gd name="connsiteY6" fmla="*/ 159248 h 4655048"/>
                <a:gd name="connsiteX7" fmla="*/ 4507275 w 6277020"/>
                <a:gd name="connsiteY7" fmla="*/ 1170803 h 4655048"/>
                <a:gd name="connsiteX8" fmla="*/ 4001498 w 6277020"/>
                <a:gd name="connsiteY8" fmla="*/ 1170803 h 4655048"/>
                <a:gd name="connsiteX9" fmla="*/ 4001498 w 6277020"/>
                <a:gd name="connsiteY9" fmla="*/ 1901371 h 4655048"/>
                <a:gd name="connsiteX10" fmla="*/ 5265465 w 6277020"/>
                <a:gd name="connsiteY10" fmla="*/ 1901371 h 4655048"/>
                <a:gd name="connsiteX11" fmla="*/ 5265465 w 6277020"/>
                <a:gd name="connsiteY11" fmla="*/ 1395593 h 4655048"/>
                <a:gd name="connsiteX12" fmla="*/ 6277020 w 6277020"/>
                <a:gd name="connsiteY12" fmla="*/ 2407148 h 4655048"/>
                <a:gd name="connsiteX13" fmla="*/ 5265465 w 6277020"/>
                <a:gd name="connsiteY13" fmla="*/ 3418703 h 4655048"/>
                <a:gd name="connsiteX14" fmla="*/ 5265465 w 6277020"/>
                <a:gd name="connsiteY14" fmla="*/ 2912926 h 4655048"/>
                <a:gd name="connsiteX15" fmla="*/ 4001498 w 6277020"/>
                <a:gd name="connsiteY15" fmla="*/ 2912926 h 4655048"/>
                <a:gd name="connsiteX16" fmla="*/ 4001498 w 6277020"/>
                <a:gd name="connsiteY16" fmla="*/ 3643493 h 4655048"/>
                <a:gd name="connsiteX17" fmla="*/ 4507275 w 6277020"/>
                <a:gd name="connsiteY17" fmla="*/ 3643493 h 4655048"/>
                <a:gd name="connsiteX18" fmla="*/ 3495720 w 6277020"/>
                <a:gd name="connsiteY18" fmla="*/ 4655048 h 4655048"/>
                <a:gd name="connsiteX19" fmla="*/ 2484165 w 6277020"/>
                <a:gd name="connsiteY19" fmla="*/ 3643493 h 4655048"/>
                <a:gd name="connsiteX20" fmla="*/ 2989943 w 6277020"/>
                <a:gd name="connsiteY20" fmla="*/ 3643493 h 4655048"/>
                <a:gd name="connsiteX21" fmla="*/ 2989943 w 6277020"/>
                <a:gd name="connsiteY21" fmla="*/ 2912926 h 4655048"/>
                <a:gd name="connsiteX22" fmla="*/ 1725975 w 6277020"/>
                <a:gd name="connsiteY22" fmla="*/ 2912926 h 4655048"/>
                <a:gd name="connsiteX23" fmla="*/ 1725975 w 6277020"/>
                <a:gd name="connsiteY23" fmla="*/ 3418703 h 4655048"/>
                <a:gd name="connsiteX24" fmla="*/ 714420 w 6277020"/>
                <a:gd name="connsiteY24" fmla="*/ 2407148 h 4655048"/>
                <a:gd name="connsiteX0" fmla="*/ 714420 w 7005955"/>
                <a:gd name="connsiteY0" fmla="*/ 2436177 h 4684077"/>
                <a:gd name="connsiteX1" fmla="*/ 1725975 w 7005955"/>
                <a:gd name="connsiteY1" fmla="*/ 1424622 h 4684077"/>
                <a:gd name="connsiteX2" fmla="*/ 1725975 w 7005955"/>
                <a:gd name="connsiteY2" fmla="*/ 1930400 h 4684077"/>
                <a:gd name="connsiteX3" fmla="*/ 0 w 7005955"/>
                <a:gd name="connsiteY3" fmla="*/ 29029 h 4684077"/>
                <a:gd name="connsiteX4" fmla="*/ 2989943 w 7005955"/>
                <a:gd name="connsiteY4" fmla="*/ 1199832 h 4684077"/>
                <a:gd name="connsiteX5" fmla="*/ 2484165 w 7005955"/>
                <a:gd name="connsiteY5" fmla="*/ 1199832 h 4684077"/>
                <a:gd name="connsiteX6" fmla="*/ 3495720 w 7005955"/>
                <a:gd name="connsiteY6" fmla="*/ 188277 h 4684077"/>
                <a:gd name="connsiteX7" fmla="*/ 4507275 w 7005955"/>
                <a:gd name="connsiteY7" fmla="*/ 1199832 h 4684077"/>
                <a:gd name="connsiteX8" fmla="*/ 4001498 w 7005955"/>
                <a:gd name="connsiteY8" fmla="*/ 1199832 h 4684077"/>
                <a:gd name="connsiteX9" fmla="*/ 7005955 w 7005955"/>
                <a:gd name="connsiteY9" fmla="*/ 0 h 4684077"/>
                <a:gd name="connsiteX10" fmla="*/ 5265465 w 7005955"/>
                <a:gd name="connsiteY10" fmla="*/ 1930400 h 4684077"/>
                <a:gd name="connsiteX11" fmla="*/ 5265465 w 7005955"/>
                <a:gd name="connsiteY11" fmla="*/ 1424622 h 4684077"/>
                <a:gd name="connsiteX12" fmla="*/ 6277020 w 7005955"/>
                <a:gd name="connsiteY12" fmla="*/ 2436177 h 4684077"/>
                <a:gd name="connsiteX13" fmla="*/ 5265465 w 7005955"/>
                <a:gd name="connsiteY13" fmla="*/ 3447732 h 4684077"/>
                <a:gd name="connsiteX14" fmla="*/ 5265465 w 7005955"/>
                <a:gd name="connsiteY14" fmla="*/ 2941955 h 4684077"/>
                <a:gd name="connsiteX15" fmla="*/ 4001498 w 7005955"/>
                <a:gd name="connsiteY15" fmla="*/ 2941955 h 4684077"/>
                <a:gd name="connsiteX16" fmla="*/ 4001498 w 7005955"/>
                <a:gd name="connsiteY16" fmla="*/ 3672522 h 4684077"/>
                <a:gd name="connsiteX17" fmla="*/ 4507275 w 7005955"/>
                <a:gd name="connsiteY17" fmla="*/ 3672522 h 4684077"/>
                <a:gd name="connsiteX18" fmla="*/ 3495720 w 7005955"/>
                <a:gd name="connsiteY18" fmla="*/ 4684077 h 4684077"/>
                <a:gd name="connsiteX19" fmla="*/ 2484165 w 7005955"/>
                <a:gd name="connsiteY19" fmla="*/ 3672522 h 4684077"/>
                <a:gd name="connsiteX20" fmla="*/ 2989943 w 7005955"/>
                <a:gd name="connsiteY20" fmla="*/ 3672522 h 4684077"/>
                <a:gd name="connsiteX21" fmla="*/ 2989943 w 7005955"/>
                <a:gd name="connsiteY21" fmla="*/ 2941955 h 4684077"/>
                <a:gd name="connsiteX22" fmla="*/ 1725975 w 7005955"/>
                <a:gd name="connsiteY22" fmla="*/ 2941955 h 4684077"/>
                <a:gd name="connsiteX23" fmla="*/ 1725975 w 7005955"/>
                <a:gd name="connsiteY23" fmla="*/ 3447732 h 4684077"/>
                <a:gd name="connsiteX24" fmla="*/ 714420 w 7005955"/>
                <a:gd name="connsiteY24" fmla="*/ 2436177 h 4684077"/>
                <a:gd name="connsiteX0" fmla="*/ 714420 w 7005955"/>
                <a:gd name="connsiteY0" fmla="*/ 2436177 h 3672522"/>
                <a:gd name="connsiteX1" fmla="*/ 1725975 w 7005955"/>
                <a:gd name="connsiteY1" fmla="*/ 1424622 h 3672522"/>
                <a:gd name="connsiteX2" fmla="*/ 1725975 w 7005955"/>
                <a:gd name="connsiteY2" fmla="*/ 1930400 h 3672522"/>
                <a:gd name="connsiteX3" fmla="*/ 0 w 7005955"/>
                <a:gd name="connsiteY3" fmla="*/ 29029 h 3672522"/>
                <a:gd name="connsiteX4" fmla="*/ 2989943 w 7005955"/>
                <a:gd name="connsiteY4" fmla="*/ 1199832 h 3672522"/>
                <a:gd name="connsiteX5" fmla="*/ 2484165 w 7005955"/>
                <a:gd name="connsiteY5" fmla="*/ 1199832 h 3672522"/>
                <a:gd name="connsiteX6" fmla="*/ 3495720 w 7005955"/>
                <a:gd name="connsiteY6" fmla="*/ 188277 h 3672522"/>
                <a:gd name="connsiteX7" fmla="*/ 4507275 w 7005955"/>
                <a:gd name="connsiteY7" fmla="*/ 1199832 h 3672522"/>
                <a:gd name="connsiteX8" fmla="*/ 4001498 w 7005955"/>
                <a:gd name="connsiteY8" fmla="*/ 1199832 h 3672522"/>
                <a:gd name="connsiteX9" fmla="*/ 7005955 w 7005955"/>
                <a:gd name="connsiteY9" fmla="*/ 0 h 3672522"/>
                <a:gd name="connsiteX10" fmla="*/ 5265465 w 7005955"/>
                <a:gd name="connsiteY10" fmla="*/ 1930400 h 3672522"/>
                <a:gd name="connsiteX11" fmla="*/ 5265465 w 7005955"/>
                <a:gd name="connsiteY11" fmla="*/ 1424622 h 3672522"/>
                <a:gd name="connsiteX12" fmla="*/ 6277020 w 7005955"/>
                <a:gd name="connsiteY12" fmla="*/ 2436177 h 3672522"/>
                <a:gd name="connsiteX13" fmla="*/ 5265465 w 7005955"/>
                <a:gd name="connsiteY13" fmla="*/ 3447732 h 3672522"/>
                <a:gd name="connsiteX14" fmla="*/ 5265465 w 7005955"/>
                <a:gd name="connsiteY14" fmla="*/ 2941955 h 3672522"/>
                <a:gd name="connsiteX15" fmla="*/ 4001498 w 7005955"/>
                <a:gd name="connsiteY15" fmla="*/ 2941955 h 3672522"/>
                <a:gd name="connsiteX16" fmla="*/ 4001498 w 7005955"/>
                <a:gd name="connsiteY16" fmla="*/ 3672522 h 3672522"/>
                <a:gd name="connsiteX17" fmla="*/ 4507275 w 7005955"/>
                <a:gd name="connsiteY17" fmla="*/ 3672522 h 3672522"/>
                <a:gd name="connsiteX18" fmla="*/ 3466692 w 7005955"/>
                <a:gd name="connsiteY18" fmla="*/ 2318249 h 3672522"/>
                <a:gd name="connsiteX19" fmla="*/ 2484165 w 7005955"/>
                <a:gd name="connsiteY19" fmla="*/ 3672522 h 3672522"/>
                <a:gd name="connsiteX20" fmla="*/ 2989943 w 7005955"/>
                <a:gd name="connsiteY20" fmla="*/ 3672522 h 3672522"/>
                <a:gd name="connsiteX21" fmla="*/ 2989943 w 7005955"/>
                <a:gd name="connsiteY21" fmla="*/ 2941955 h 3672522"/>
                <a:gd name="connsiteX22" fmla="*/ 1725975 w 7005955"/>
                <a:gd name="connsiteY22" fmla="*/ 2941955 h 3672522"/>
                <a:gd name="connsiteX23" fmla="*/ 1725975 w 7005955"/>
                <a:gd name="connsiteY23" fmla="*/ 3447732 h 3672522"/>
                <a:gd name="connsiteX24" fmla="*/ 714420 w 7005955"/>
                <a:gd name="connsiteY24" fmla="*/ 2436177 h 3672522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4507275 w 7005955"/>
                <a:gd name="connsiteY17" fmla="*/ 3672522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24749 w 7005955"/>
                <a:gd name="connsiteY6" fmla="*/ 11752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451441 w 7005955"/>
                <a:gd name="connsiteY8" fmla="*/ 604746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509499 w 7005955"/>
                <a:gd name="connsiteY8" fmla="*/ 575718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05955" h="3716065">
                  <a:moveTo>
                    <a:pt x="714420" y="2436177"/>
                  </a:moveTo>
                  <a:lnTo>
                    <a:pt x="1725975" y="1424622"/>
                  </a:lnTo>
                  <a:lnTo>
                    <a:pt x="1725975" y="1930400"/>
                  </a:lnTo>
                  <a:lnTo>
                    <a:pt x="0" y="29029"/>
                  </a:lnTo>
                  <a:lnTo>
                    <a:pt x="2496457" y="575718"/>
                  </a:lnTo>
                  <a:lnTo>
                    <a:pt x="2484165" y="1199832"/>
                  </a:lnTo>
                  <a:lnTo>
                    <a:pt x="3539263" y="1581649"/>
                  </a:lnTo>
                  <a:lnTo>
                    <a:pt x="4507275" y="1199832"/>
                  </a:lnTo>
                  <a:cubicBezTo>
                    <a:pt x="4508016" y="991794"/>
                    <a:pt x="4508758" y="783756"/>
                    <a:pt x="4509499" y="575718"/>
                  </a:cubicBezTo>
                  <a:lnTo>
                    <a:pt x="7005955" y="0"/>
                  </a:lnTo>
                  <a:lnTo>
                    <a:pt x="5265465" y="1930400"/>
                  </a:lnTo>
                  <a:lnTo>
                    <a:pt x="5265465" y="1424622"/>
                  </a:lnTo>
                  <a:lnTo>
                    <a:pt x="6277020" y="2436177"/>
                  </a:lnTo>
                  <a:lnTo>
                    <a:pt x="5265465" y="3447732"/>
                  </a:lnTo>
                  <a:lnTo>
                    <a:pt x="5265465" y="2941955"/>
                  </a:lnTo>
                  <a:lnTo>
                    <a:pt x="4001498" y="2941955"/>
                  </a:lnTo>
                  <a:lnTo>
                    <a:pt x="4001498" y="3672522"/>
                  </a:lnTo>
                  <a:lnTo>
                    <a:pt x="6336075" y="3701551"/>
                  </a:lnTo>
                  <a:lnTo>
                    <a:pt x="3481206" y="2535963"/>
                  </a:lnTo>
                  <a:lnTo>
                    <a:pt x="800508" y="3716065"/>
                  </a:lnTo>
                  <a:lnTo>
                    <a:pt x="2989943" y="3672522"/>
                  </a:lnTo>
                  <a:lnTo>
                    <a:pt x="2989943" y="2941955"/>
                  </a:lnTo>
                  <a:lnTo>
                    <a:pt x="1725975" y="2941955"/>
                  </a:lnTo>
                  <a:lnTo>
                    <a:pt x="1725975" y="3447732"/>
                  </a:lnTo>
                  <a:lnTo>
                    <a:pt x="714420" y="2436177"/>
                  </a:lnTo>
                  <a:close/>
                </a:path>
              </a:pathLst>
            </a:custGeom>
            <a:noFill/>
            <a:ln w="101600" cap="sq" cmpd="dbl">
              <a:solidFill>
                <a:srgbClr val="002060"/>
              </a:solidFill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6558" y="2887237"/>
              <a:ext cx="2971800" cy="896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Pair Work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6028" y="3485347"/>
            <a:ext cx="609600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Make a list of the verbs and their changing form in indirect speech.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3352800"/>
            <a:ext cx="2438400" cy="1219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Group-1&amp; 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028" y="4856947"/>
            <a:ext cx="609600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Make a list of the adverbs and their changing form in indirect speech.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4724400"/>
            <a:ext cx="2438400" cy="1219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Group-2 &amp; 4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2200" y="2133600"/>
            <a:ext cx="7162800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teacher said to me, “The earth moves round the sun.”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Father said to his son, ”I want to make you a man of truth.”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said to me,” I was there in 1990.”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“Practice makes a man perfect.”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“Newspaper is a store house of knowledge,”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aid the Principal.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575129"/>
            <a:ext cx="7162800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Home work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990600"/>
            <a:ext cx="8077200" cy="441960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Let’s see some image and texts to  guess something.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0372" y="3429000"/>
            <a:ext cx="6248400" cy="1676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Allah Hafez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372" y="1828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Continue to 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Narration Part-2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1162031" y="990600"/>
            <a:ext cx="7143769" cy="40816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0885" y="5206425"/>
            <a:ext cx="701040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They said, “ We are happy.”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886" y="5892225"/>
            <a:ext cx="70249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ook Antiqua" pitchFamily="18" charset="0"/>
              </a:rPr>
              <a:t>They said that they were happy.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0"/>
                <a:lumOff val="100000"/>
              </a:schemeClr>
            </a:gs>
            <a:gs pos="18000">
              <a:schemeClr val="tx1">
                <a:lumMod val="98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762000"/>
            <a:ext cx="51816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says, “ I love music.”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87665"/>
            <a:ext cx="4191000" cy="4669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5756817"/>
            <a:ext cx="5181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He says that he loves music.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3241" y="1752600"/>
            <a:ext cx="8422105" cy="1676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What have you guessed by 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the images and texts?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1447800" y="3581400"/>
            <a:ext cx="6400800" cy="2667000"/>
          </a:xfrm>
          <a:prstGeom prst="pen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Direct and indirect speech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565729"/>
            <a:ext cx="68580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Our Today’s lesson is-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143000" y="3242129"/>
            <a:ext cx="6858000" cy="2971800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Direct and indirect speech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Narration Part-1</a:t>
            </a:r>
          </a:p>
        </p:txBody>
      </p:sp>
    </p:spTree>
    <p:extLst>
      <p:ext uri="{BB962C8B-B14F-4D97-AF65-F5344CB8AC3E}">
        <p14:creationId xmlns:p14="http://schemas.microsoft.com/office/powerpoint/2010/main" val="11344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1143000"/>
            <a:ext cx="8305800" cy="1447800"/>
          </a:xfrm>
          <a:prstGeom prst="ribbon">
            <a:avLst>
              <a:gd name="adj1" fmla="val 22305"/>
              <a:gd name="adj2" fmla="val 748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2743200"/>
            <a:ext cx="8305800" cy="3733800"/>
          </a:xfrm>
          <a:prstGeom prst="frame">
            <a:avLst>
              <a:gd name="adj1" fmla="val 7447"/>
            </a:avLst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31583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After we have studied this lesson,</a:t>
            </a:r>
          </a:p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d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efine speech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i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dentify the classification of speech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change speech from direct to indirect</a:t>
            </a:r>
          </a:p>
        </p:txBody>
      </p:sp>
    </p:spTree>
    <p:extLst>
      <p:ext uri="{BB962C8B-B14F-4D97-AF65-F5344CB8AC3E}">
        <p14:creationId xmlns:p14="http://schemas.microsoft.com/office/powerpoint/2010/main" val="5853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069" y="1182468"/>
            <a:ext cx="851813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 speech?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68" y="6029980"/>
            <a:ext cx="851813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Speech is an expression which is expressed by the speaker.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9230" r="7539" b="8655"/>
          <a:stretch/>
        </p:blipFill>
        <p:spPr>
          <a:xfrm>
            <a:off x="321069" y="1996676"/>
            <a:ext cx="4377932" cy="3772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9007" r="6746" b="9301"/>
          <a:stretch/>
        </p:blipFill>
        <p:spPr>
          <a:xfrm>
            <a:off x="4735287" y="1981200"/>
            <a:ext cx="410391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1056</Words>
  <Application>Microsoft Office PowerPoint</Application>
  <PresentationFormat>On-screen Show (4:3)</PresentationFormat>
  <Paragraphs>228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Jewel</cp:lastModifiedBy>
  <cp:revision>129</cp:revision>
  <dcterms:created xsi:type="dcterms:W3CDTF">2015-03-02T06:05:26Z</dcterms:created>
  <dcterms:modified xsi:type="dcterms:W3CDTF">2021-10-26T05:48:49Z</dcterms:modified>
</cp:coreProperties>
</file>