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71" r:id="rId5"/>
    <p:sldId id="262" r:id="rId6"/>
    <p:sldId id="260" r:id="rId7"/>
    <p:sldId id="263" r:id="rId8"/>
    <p:sldId id="269" r:id="rId9"/>
    <p:sldId id="268" r:id="rId10"/>
    <p:sldId id="267" r:id="rId11"/>
    <p:sldId id="265" r:id="rId12"/>
    <p:sldId id="272" r:id="rId13"/>
    <p:sldId id="266" r:id="rId14"/>
    <p:sldId id="273" r:id="rId15"/>
    <p:sldId id="274" r:id="rId16"/>
    <p:sldId id="275" r:id="rId17"/>
    <p:sldId id="277" r:id="rId18"/>
    <p:sldId id="276" r:id="rId19"/>
    <p:sldId id="261" r:id="rId20"/>
    <p:sldId id="25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FF00"/>
    <a:srgbClr val="66FF99"/>
    <a:srgbClr val="FF66FF"/>
    <a:srgbClr val="66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5A698-12BF-4AFC-9A52-92E553351D92}" type="datetimeFigureOut">
              <a:rPr lang="en-GB" smtClean="0"/>
              <a:t>27/10/2021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D464D-2409-489B-84B4-76B3EE1E9D3A}" type="slidenum">
              <a:rPr lang="en-GB" smtClean="0"/>
              <a:t>‹#›</a:t>
            </a:fld>
            <a:endParaRPr lang="en-GB"/>
          </a:p>
        </p:txBody>
      </p:sp>
    </p:spTree>
    <p:extLst>
      <p:ext uri="{BB962C8B-B14F-4D97-AF65-F5344CB8AC3E}">
        <p14:creationId xmlns:p14="http://schemas.microsoft.com/office/powerpoint/2010/main" val="252722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0D464D-2409-489B-84B4-76B3EE1E9D3A}" type="slidenum">
              <a:rPr lang="en-GB" smtClean="0"/>
              <a:t>9</a:t>
            </a:fld>
            <a:endParaRPr lang="en-GB"/>
          </a:p>
        </p:txBody>
      </p:sp>
    </p:spTree>
    <p:extLst>
      <p:ext uri="{BB962C8B-B14F-4D97-AF65-F5344CB8AC3E}">
        <p14:creationId xmlns:p14="http://schemas.microsoft.com/office/powerpoint/2010/main" val="1968812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00A4A4-121F-4354-BE89-C4E709578F6A}" type="datetimeFigureOut">
              <a:rPr lang="en-GB" smtClean="0"/>
              <a:t>27/10/2021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81D075-0C50-4C69-8001-879149C27D94}" type="slidenum">
              <a:rPr lang="en-GB" smtClean="0"/>
              <a:t>‹#›</a:t>
            </a:fld>
            <a:endParaRPr lang="en-GB"/>
          </a:p>
        </p:txBody>
      </p:sp>
    </p:spTree>
    <p:extLst>
      <p:ext uri="{BB962C8B-B14F-4D97-AF65-F5344CB8AC3E}">
        <p14:creationId xmlns:p14="http://schemas.microsoft.com/office/powerpoint/2010/main" val="368152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00A4A4-121F-4354-BE89-C4E709578F6A}" type="datetimeFigureOut">
              <a:rPr lang="en-GB" smtClean="0"/>
              <a:t>27/10/2021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81D075-0C50-4C69-8001-879149C27D94}" type="slidenum">
              <a:rPr lang="en-GB" smtClean="0"/>
              <a:t>‹#›</a:t>
            </a:fld>
            <a:endParaRPr lang="en-GB"/>
          </a:p>
        </p:txBody>
      </p:sp>
    </p:spTree>
    <p:extLst>
      <p:ext uri="{BB962C8B-B14F-4D97-AF65-F5344CB8AC3E}">
        <p14:creationId xmlns:p14="http://schemas.microsoft.com/office/powerpoint/2010/main" val="160725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00A4A4-121F-4354-BE89-C4E709578F6A}" type="datetimeFigureOut">
              <a:rPr lang="en-GB" smtClean="0"/>
              <a:t>27/10/2021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81D075-0C50-4C69-8001-879149C27D94}" type="slidenum">
              <a:rPr lang="en-GB" smtClean="0"/>
              <a:t>‹#›</a:t>
            </a:fld>
            <a:endParaRPr lang="en-GB"/>
          </a:p>
        </p:txBody>
      </p:sp>
    </p:spTree>
    <p:extLst>
      <p:ext uri="{BB962C8B-B14F-4D97-AF65-F5344CB8AC3E}">
        <p14:creationId xmlns:p14="http://schemas.microsoft.com/office/powerpoint/2010/main" val="3094036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00A4A4-121F-4354-BE89-C4E709578F6A}" type="datetimeFigureOut">
              <a:rPr lang="en-GB" smtClean="0"/>
              <a:t>27/10/2021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81D075-0C50-4C69-8001-879149C27D94}" type="slidenum">
              <a:rPr lang="en-GB" smtClean="0"/>
              <a:t>‹#›</a:t>
            </a:fld>
            <a:endParaRPr lang="en-GB"/>
          </a:p>
        </p:txBody>
      </p:sp>
    </p:spTree>
    <p:extLst>
      <p:ext uri="{BB962C8B-B14F-4D97-AF65-F5344CB8AC3E}">
        <p14:creationId xmlns:p14="http://schemas.microsoft.com/office/powerpoint/2010/main" val="344564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00A4A4-121F-4354-BE89-C4E709578F6A}" type="datetimeFigureOut">
              <a:rPr lang="en-GB" smtClean="0"/>
              <a:t>27/10/2021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81D075-0C50-4C69-8001-879149C27D94}" type="slidenum">
              <a:rPr lang="en-GB" smtClean="0"/>
              <a:t>‹#›</a:t>
            </a:fld>
            <a:endParaRPr lang="en-GB"/>
          </a:p>
        </p:txBody>
      </p:sp>
    </p:spTree>
    <p:extLst>
      <p:ext uri="{BB962C8B-B14F-4D97-AF65-F5344CB8AC3E}">
        <p14:creationId xmlns:p14="http://schemas.microsoft.com/office/powerpoint/2010/main" val="37875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00A4A4-121F-4354-BE89-C4E709578F6A}" type="datetimeFigureOut">
              <a:rPr lang="en-GB" smtClean="0"/>
              <a:t>27/10/2021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81D075-0C50-4C69-8001-879149C27D94}" type="slidenum">
              <a:rPr lang="en-GB" smtClean="0"/>
              <a:t>‹#›</a:t>
            </a:fld>
            <a:endParaRPr lang="en-GB"/>
          </a:p>
        </p:txBody>
      </p:sp>
    </p:spTree>
    <p:extLst>
      <p:ext uri="{BB962C8B-B14F-4D97-AF65-F5344CB8AC3E}">
        <p14:creationId xmlns:p14="http://schemas.microsoft.com/office/powerpoint/2010/main" val="296686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F00A4A4-121F-4354-BE89-C4E709578F6A}" type="datetimeFigureOut">
              <a:rPr lang="en-GB" smtClean="0"/>
              <a:t>27/10/2021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81D075-0C50-4C69-8001-879149C27D94}" type="slidenum">
              <a:rPr lang="en-GB" smtClean="0"/>
              <a:t>‹#›</a:t>
            </a:fld>
            <a:endParaRPr lang="en-GB"/>
          </a:p>
        </p:txBody>
      </p:sp>
    </p:spTree>
    <p:extLst>
      <p:ext uri="{BB962C8B-B14F-4D97-AF65-F5344CB8AC3E}">
        <p14:creationId xmlns:p14="http://schemas.microsoft.com/office/powerpoint/2010/main" val="419172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00A4A4-121F-4354-BE89-C4E709578F6A}" type="datetimeFigureOut">
              <a:rPr lang="en-GB" smtClean="0"/>
              <a:t>27/10/2021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81D075-0C50-4C69-8001-879149C27D94}" type="slidenum">
              <a:rPr lang="en-GB" smtClean="0"/>
              <a:t>‹#›</a:t>
            </a:fld>
            <a:endParaRPr lang="en-GB"/>
          </a:p>
        </p:txBody>
      </p:sp>
    </p:spTree>
    <p:extLst>
      <p:ext uri="{BB962C8B-B14F-4D97-AF65-F5344CB8AC3E}">
        <p14:creationId xmlns:p14="http://schemas.microsoft.com/office/powerpoint/2010/main" val="329954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0A4A4-121F-4354-BE89-C4E709578F6A}" type="datetimeFigureOut">
              <a:rPr lang="en-GB" smtClean="0"/>
              <a:t>27/10/2021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81D075-0C50-4C69-8001-879149C27D94}" type="slidenum">
              <a:rPr lang="en-GB" smtClean="0"/>
              <a:t>‹#›</a:t>
            </a:fld>
            <a:endParaRPr lang="en-GB"/>
          </a:p>
        </p:txBody>
      </p:sp>
      <p:sp>
        <p:nvSpPr>
          <p:cNvPr id="5" name="Frame 4"/>
          <p:cNvSpPr/>
          <p:nvPr userDrawn="1"/>
        </p:nvSpPr>
        <p:spPr>
          <a:xfrm>
            <a:off x="0" y="0"/>
            <a:ext cx="12192000" cy="6858000"/>
          </a:xfrm>
          <a:prstGeom prst="frame">
            <a:avLst>
              <a:gd name="adj1" fmla="val 1795"/>
            </a:avLst>
          </a:pr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p:cNvSpPr txBox="1"/>
          <p:nvPr userDrawn="1"/>
        </p:nvSpPr>
        <p:spPr>
          <a:xfrm>
            <a:off x="112541" y="6288259"/>
            <a:ext cx="5978770" cy="461665"/>
          </a:xfrm>
          <a:prstGeom prst="rect">
            <a:avLst/>
          </a:prstGeom>
          <a:noFill/>
        </p:spPr>
        <p:txBody>
          <a:bodyPr wrap="square" rtlCol="0">
            <a:spAutoFit/>
          </a:bodyPr>
          <a:lstStyle/>
          <a:p>
            <a:r>
              <a:rPr lang="en-US" sz="2400" dirty="0" smtClean="0">
                <a:latin typeface="Edwardian Script ITC" panose="030303020407070D0804" pitchFamily="66" charset="0"/>
              </a:rPr>
              <a:t>Nahidal</a:t>
            </a:r>
            <a:r>
              <a:rPr lang="en-US" sz="2400" baseline="0" dirty="0" smtClean="0">
                <a:latin typeface="Edwardian Script ITC" panose="030303020407070D0804" pitchFamily="66" charset="0"/>
              </a:rPr>
              <a:t> Arjin </a:t>
            </a:r>
            <a:endParaRPr lang="en-GB" sz="2400" dirty="0">
              <a:latin typeface="Edwardian Script ITC" panose="030303020407070D0804" pitchFamily="66" charset="0"/>
            </a:endParaRPr>
          </a:p>
        </p:txBody>
      </p:sp>
    </p:spTree>
    <p:extLst>
      <p:ext uri="{BB962C8B-B14F-4D97-AF65-F5344CB8AC3E}">
        <p14:creationId xmlns:p14="http://schemas.microsoft.com/office/powerpoint/2010/main" val="39815682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00A4A4-121F-4354-BE89-C4E709578F6A}" type="datetimeFigureOut">
              <a:rPr lang="en-GB" smtClean="0"/>
              <a:t>27/10/2021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81D075-0C50-4C69-8001-879149C27D94}" type="slidenum">
              <a:rPr lang="en-GB" smtClean="0"/>
              <a:t>‹#›</a:t>
            </a:fld>
            <a:endParaRPr lang="en-GB"/>
          </a:p>
        </p:txBody>
      </p:sp>
    </p:spTree>
    <p:extLst>
      <p:ext uri="{BB962C8B-B14F-4D97-AF65-F5344CB8AC3E}">
        <p14:creationId xmlns:p14="http://schemas.microsoft.com/office/powerpoint/2010/main" val="2215945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00A4A4-121F-4354-BE89-C4E709578F6A}" type="datetimeFigureOut">
              <a:rPr lang="en-GB" smtClean="0"/>
              <a:t>27/10/2021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81D075-0C50-4C69-8001-879149C27D94}" type="slidenum">
              <a:rPr lang="en-GB" smtClean="0"/>
              <a:t>‹#›</a:t>
            </a:fld>
            <a:endParaRPr lang="en-GB"/>
          </a:p>
        </p:txBody>
      </p:sp>
    </p:spTree>
    <p:extLst>
      <p:ext uri="{BB962C8B-B14F-4D97-AF65-F5344CB8AC3E}">
        <p14:creationId xmlns:p14="http://schemas.microsoft.com/office/powerpoint/2010/main" val="1304517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0A4A4-121F-4354-BE89-C4E709578F6A}" type="datetimeFigureOut">
              <a:rPr lang="en-GB" smtClean="0"/>
              <a:t>27/10/2021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1D075-0C50-4C69-8001-879149C27D94}" type="slidenum">
              <a:rPr lang="en-GB" smtClean="0"/>
              <a:t>‹#›</a:t>
            </a:fld>
            <a:endParaRPr lang="en-GB"/>
          </a:p>
        </p:txBody>
      </p:sp>
    </p:spTree>
    <p:extLst>
      <p:ext uri="{BB962C8B-B14F-4D97-AF65-F5344CB8AC3E}">
        <p14:creationId xmlns:p14="http://schemas.microsoft.com/office/powerpoint/2010/main" val="1977806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Festive Floral Frame Animation Blank Botanical Template With Copy Space  Colorful Paper Flowers And Green Leaves Growing Appearing On Pastel Mint  Background Decorative Floral Arrangement Stock Video - Download Video Clip  Now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Festive Floral Frame Animation Blank Botanical Template With Copy Space  Colorful Paper Flowers And Green Leaves Growing Appearing On Pastel Mint  Background Decorative Floral Arrangement Stock Video - Download Video Clip  Now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rotWithShape="1">
          <a:blip r:embed="rId2"/>
          <a:srcRect l="2135" t="8000" r="2366" b="2909"/>
          <a:stretch/>
        </p:blipFill>
        <p:spPr>
          <a:xfrm>
            <a:off x="124691" y="136956"/>
            <a:ext cx="11956473" cy="6596353"/>
          </a:xfrm>
          <a:prstGeom prst="rect">
            <a:avLst/>
          </a:prstGeom>
        </p:spPr>
      </p:pic>
      <p:sp>
        <p:nvSpPr>
          <p:cNvPr id="11" name="Rectangle 10"/>
          <p:cNvSpPr/>
          <p:nvPr/>
        </p:nvSpPr>
        <p:spPr>
          <a:xfrm>
            <a:off x="3936575" y="376533"/>
            <a:ext cx="7618117" cy="1569660"/>
          </a:xfrm>
          <a:prstGeom prst="rect">
            <a:avLst/>
          </a:prstGeom>
          <a:noFill/>
        </p:spPr>
        <p:txBody>
          <a:bodyPr wrap="square" lIns="91440" tIns="45720" rIns="91440" bIns="45720">
            <a:spAutoFit/>
          </a:bodyPr>
          <a:lstStyle/>
          <a:p>
            <a:pPr algn="ctr"/>
            <a:r>
              <a:rPr lang="en-US" sz="96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Welcome</a:t>
            </a:r>
            <a:endParaRPr lang="en-US" sz="9600" b="1" cap="none" spc="0"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053175021"/>
              </p:ext>
            </p:extLst>
          </p:nvPr>
        </p:nvGraphicFramePr>
        <p:xfrm>
          <a:off x="4754996" y="2761240"/>
          <a:ext cx="1436688" cy="582612"/>
        </p:xfrm>
        <a:graphic>
          <a:graphicData uri="http://schemas.openxmlformats.org/presentationml/2006/ole">
            <mc:AlternateContent xmlns:mc="http://schemas.openxmlformats.org/markup-compatibility/2006">
              <mc:Choice xmlns:v="urn:schemas-microsoft-com:vml" Requires="v">
                <p:oleObj spid="_x0000_s1112" name="Packager Shell Object" showAsIcon="1" r:id="rId3" imgW="1437120" imgH="582120" progId="Package">
                  <p:embed/>
                </p:oleObj>
              </mc:Choice>
              <mc:Fallback>
                <p:oleObj name="Packager Shell Object" showAsIcon="1" r:id="rId3" imgW="1437120" imgH="582120" progId="Package">
                  <p:embed/>
                  <p:pic>
                    <p:nvPicPr>
                      <p:cNvPr id="0" name=""/>
                      <p:cNvPicPr/>
                      <p:nvPr/>
                    </p:nvPicPr>
                    <p:blipFill>
                      <a:blip r:embed="rId4"/>
                      <a:stretch>
                        <a:fillRect/>
                      </a:stretch>
                    </p:blipFill>
                    <p:spPr>
                      <a:xfrm>
                        <a:off x="4754996" y="2761240"/>
                        <a:ext cx="1436688" cy="582612"/>
                      </a:xfrm>
                      <a:prstGeom prst="rect">
                        <a:avLst/>
                      </a:prstGeom>
                    </p:spPr>
                  </p:pic>
                </p:oleObj>
              </mc:Fallback>
            </mc:AlternateContent>
          </a:graphicData>
        </a:graphic>
      </p:graphicFrame>
      <p:sp>
        <p:nvSpPr>
          <p:cNvPr id="3" name="Rectangle 2"/>
          <p:cNvSpPr/>
          <p:nvPr/>
        </p:nvSpPr>
        <p:spPr>
          <a:xfrm>
            <a:off x="2775182" y="598117"/>
            <a:ext cx="6504025" cy="1015663"/>
          </a:xfrm>
          <a:prstGeom prst="rect">
            <a:avLst/>
          </a:prstGeom>
        </p:spPr>
        <p:txBody>
          <a:bodyPr wrap="none">
            <a:spAutoFit/>
          </a:bodyPr>
          <a:lstStyle/>
          <a:p>
            <a:r>
              <a:rPr lang="en-US" sz="6000" b="1" dirty="0">
                <a:latin typeface="Times New Roman" pitchFamily="18" charset="0"/>
                <a:cs typeface="Times New Roman" pitchFamily="18" charset="0"/>
              </a:rPr>
              <a:t>Let’s watch a video</a:t>
            </a:r>
            <a:endParaRPr lang="en-GB" sz="6000" b="1" dirty="0"/>
          </a:p>
        </p:txBody>
      </p:sp>
      <p:sp>
        <p:nvSpPr>
          <p:cNvPr id="4" name="TextBox 3">
            <a:extLst>
              <a:ext uri="{FF2B5EF4-FFF2-40B4-BE49-F238E27FC236}">
                <a16:creationId xmlns:a16="http://schemas.microsoft.com/office/drawing/2014/main" id="{87C65797-5FB4-4214-A2E3-AF270C658C57}"/>
              </a:ext>
            </a:extLst>
          </p:cNvPr>
          <p:cNvSpPr txBox="1"/>
          <p:nvPr/>
        </p:nvSpPr>
        <p:spPr>
          <a:xfrm>
            <a:off x="2938741" y="1742280"/>
            <a:ext cx="8077434"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Click the video  below:</a:t>
            </a:r>
          </a:p>
        </p:txBody>
      </p:sp>
      <p:sp>
        <p:nvSpPr>
          <p:cNvPr id="5" name="Rectangle 4"/>
          <p:cNvSpPr/>
          <p:nvPr/>
        </p:nvSpPr>
        <p:spPr>
          <a:xfrm>
            <a:off x="2036618" y="4862946"/>
            <a:ext cx="8907985" cy="830997"/>
          </a:xfrm>
          <a:prstGeom prst="rect">
            <a:avLst/>
          </a:prstGeom>
        </p:spPr>
        <p:txBody>
          <a:bodyPr wrap="square">
            <a:spAutoFit/>
          </a:bodyPr>
          <a:lstStyle/>
          <a:p>
            <a:r>
              <a:rPr lang="en-US" sz="4800" b="1" dirty="0">
                <a:latin typeface="Times New Roman" panose="02020603050405020304" pitchFamily="18" charset="0"/>
                <a:cs typeface="Times New Roman" panose="02020603050405020304" pitchFamily="18" charset="0"/>
              </a:rPr>
              <a:t>What do you see in the video?</a:t>
            </a:r>
          </a:p>
        </p:txBody>
      </p:sp>
    </p:spTree>
    <p:extLst>
      <p:ext uri="{BB962C8B-B14F-4D97-AF65-F5344CB8AC3E}">
        <p14:creationId xmlns:p14="http://schemas.microsoft.com/office/powerpoint/2010/main" val="48559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8754" y="1094509"/>
            <a:ext cx="4726826" cy="54033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3" name="Straight Arrow Connector 2"/>
          <p:cNvCxnSpPr>
            <a:stCxn id="9" idx="4"/>
          </p:cNvCxnSpPr>
          <p:nvPr/>
        </p:nvCxnSpPr>
        <p:spPr>
          <a:xfrm flipV="1">
            <a:off x="8964876" y="2784764"/>
            <a:ext cx="1273633" cy="879974"/>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10113816" y="2881745"/>
            <a:ext cx="332511" cy="36022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5-Point Star 5"/>
          <p:cNvSpPr/>
          <p:nvPr/>
        </p:nvSpPr>
        <p:spPr>
          <a:xfrm>
            <a:off x="10124100" y="2478824"/>
            <a:ext cx="457200" cy="41677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9995945" y="3178917"/>
            <a:ext cx="290848" cy="255976"/>
          </a:xfrm>
          <a:prstGeom prst="star5">
            <a:avLst>
              <a:gd name="adj" fmla="val 50000"/>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8"/>
          <p:cNvSpPr/>
          <p:nvPr/>
        </p:nvSpPr>
        <p:spPr>
          <a:xfrm>
            <a:off x="8583876" y="3519209"/>
            <a:ext cx="381000" cy="381000"/>
          </a:xfrm>
          <a:prstGeom prst="star5">
            <a:avLst>
              <a:gd name="adj" fmla="val 25128"/>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7548" y="2035824"/>
            <a:ext cx="3471707" cy="707886"/>
          </a:xfrm>
          <a:prstGeom prst="rect">
            <a:avLst/>
          </a:prstGeom>
          <a:solidFill>
            <a:schemeClr val="accent6">
              <a:lumMod val="20000"/>
              <a:lumOff val="80000"/>
            </a:schemeClr>
          </a:solidFill>
        </p:spPr>
        <p:txBody>
          <a:bodyPr wrap="square" rtlCol="0">
            <a:spAutoFit/>
          </a:bodyPr>
          <a:lstStyle/>
          <a:p>
            <a:pPr algn="ctr"/>
            <a:r>
              <a:rPr lang="en-US" sz="4000" b="1" dirty="0">
                <a:latin typeface="Times New Roman" pitchFamily="18" charset="0"/>
                <a:cs typeface="Times New Roman" pitchFamily="18" charset="0"/>
              </a:rPr>
              <a:t>Dhaka</a:t>
            </a:r>
          </a:p>
        </p:txBody>
      </p:sp>
      <p:sp>
        <p:nvSpPr>
          <p:cNvPr id="11" name="TextBox 10"/>
          <p:cNvSpPr txBox="1"/>
          <p:nvPr/>
        </p:nvSpPr>
        <p:spPr>
          <a:xfrm>
            <a:off x="603695" y="2809697"/>
            <a:ext cx="3471706" cy="646331"/>
          </a:xfrm>
          <a:prstGeom prst="rect">
            <a:avLst/>
          </a:prstGeom>
          <a:solidFill>
            <a:schemeClr val="accent6">
              <a:lumMod val="20000"/>
              <a:lumOff val="80000"/>
            </a:schemeClr>
          </a:solidFill>
        </p:spPr>
        <p:txBody>
          <a:bodyPr wrap="square" rtlCol="0">
            <a:spAutoFit/>
          </a:bodyPr>
          <a:lstStyle/>
          <a:p>
            <a:r>
              <a:rPr lang="en-US" sz="3600" b="1" dirty="0" smtClean="0">
                <a:latin typeface="Times New Roman" pitchFamily="18" charset="0"/>
                <a:cs typeface="Times New Roman" pitchFamily="18" charset="0"/>
              </a:rPr>
              <a:t>   Sylhet</a:t>
            </a:r>
            <a:endParaRPr lang="en-US" sz="3600" b="1" dirty="0">
              <a:latin typeface="Times New Roman" pitchFamily="18" charset="0"/>
              <a:cs typeface="Times New Roman" pitchFamily="18" charset="0"/>
            </a:endParaRPr>
          </a:p>
        </p:txBody>
      </p:sp>
      <p:sp>
        <p:nvSpPr>
          <p:cNvPr id="12" name="TextBox 11"/>
          <p:cNvSpPr txBox="1"/>
          <p:nvPr/>
        </p:nvSpPr>
        <p:spPr>
          <a:xfrm>
            <a:off x="603694" y="3512993"/>
            <a:ext cx="3329556" cy="646331"/>
          </a:xfrm>
          <a:prstGeom prst="rect">
            <a:avLst/>
          </a:prstGeom>
          <a:solidFill>
            <a:schemeClr val="accent6">
              <a:lumMod val="20000"/>
              <a:lumOff val="80000"/>
            </a:schemeClr>
          </a:solid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Sreemangal</a:t>
            </a:r>
            <a:endParaRPr lang="en-US" sz="36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300292" y="221581"/>
            <a:ext cx="5780627" cy="769441"/>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Look at the </a:t>
            </a:r>
            <a:r>
              <a:rPr lang="en-US" sz="4400" b="1" dirty="0" err="1" smtClean="0">
                <a:latin typeface="Times New Roman" panose="02020603050405020304" pitchFamily="18" charset="0"/>
                <a:cs typeface="Times New Roman" panose="02020603050405020304" pitchFamily="18" charset="0"/>
              </a:rPr>
              <a:t>pisture</a:t>
            </a:r>
            <a:endParaRPr lang="en-US" sz="4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442119" y="1122219"/>
            <a:ext cx="5104969"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What is it</a:t>
            </a:r>
            <a:r>
              <a:rPr lang="en-US" sz="3200" b="1" dirty="0" smtClean="0">
                <a:latin typeface="NikoshBAN" pitchFamily="2" charset="0"/>
                <a:cs typeface="NikoshBAN" pitchFamily="2" charset="0"/>
              </a:rPr>
              <a:t>?</a:t>
            </a:r>
            <a:endParaRPr lang="en-US" sz="3200" b="1" dirty="0">
              <a:latin typeface="NikoshBAN" pitchFamily="2" charset="0"/>
              <a:cs typeface="NikoshBAN" pitchFamily="2" charset="0"/>
            </a:endParaRPr>
          </a:p>
        </p:txBody>
      </p:sp>
      <p:sp>
        <p:nvSpPr>
          <p:cNvPr id="31" name="TextBox 30"/>
          <p:cNvSpPr txBox="1"/>
          <p:nvPr/>
        </p:nvSpPr>
        <p:spPr>
          <a:xfrm>
            <a:off x="6170113" y="226326"/>
            <a:ext cx="5480334"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Map of Bangladesh</a:t>
            </a:r>
            <a:endParaRPr lang="en-US" sz="32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483683" y="4256811"/>
            <a:ext cx="6831517" cy="1569660"/>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We first travelled from Dhaka to </a:t>
            </a:r>
            <a:r>
              <a:rPr lang="en-US" sz="3200" b="1" dirty="0" err="1" smtClean="0">
                <a:latin typeface="Times New Roman" panose="02020603050405020304" pitchFamily="18" charset="0"/>
                <a:cs typeface="Times New Roman" panose="02020603050405020304" pitchFamily="18" charset="0"/>
              </a:rPr>
              <a:t>Sylhet</a:t>
            </a:r>
            <a:r>
              <a:rPr lang="en-US" sz="3200" b="1" dirty="0" smtClean="0">
                <a:latin typeface="Times New Roman" panose="02020603050405020304" pitchFamily="18" charset="0"/>
                <a:cs typeface="Times New Roman" panose="02020603050405020304" pitchFamily="18" charset="0"/>
              </a:rPr>
              <a:t>. From </a:t>
            </a:r>
            <a:r>
              <a:rPr lang="en-US" sz="3200" b="1" dirty="0" err="1" smtClean="0">
                <a:latin typeface="Times New Roman" panose="02020603050405020304" pitchFamily="18" charset="0"/>
                <a:cs typeface="Times New Roman" panose="02020603050405020304" pitchFamily="18" charset="0"/>
              </a:rPr>
              <a:t>Sylhet</a:t>
            </a:r>
            <a:r>
              <a:rPr lang="en-US" sz="3200" b="1" dirty="0" smtClean="0">
                <a:latin typeface="Times New Roman" panose="02020603050405020304" pitchFamily="18" charset="0"/>
                <a:cs typeface="Times New Roman" panose="02020603050405020304" pitchFamily="18" charset="0"/>
              </a:rPr>
              <a:t>, we went to Sreemangal  by train.</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ppt_w</p:attrName>
                                        </p:attrNameLst>
                                      </p:cBhvr>
                                      <p:tavLst>
                                        <p:tav tm="0">
                                          <p:val>
                                            <p:fltVal val="0"/>
                                          </p:val>
                                        </p:tav>
                                        <p:tav tm="100000">
                                          <p:val>
                                            <p:strVal val="#ppt_w"/>
                                          </p:val>
                                        </p:tav>
                                      </p:tavLst>
                                    </p:anim>
                                    <p:anim calcmode="lin" valueType="num">
                                      <p:cBhvr>
                                        <p:cTn id="13" dur="1000" fill="hold"/>
                                        <p:tgtEl>
                                          <p:spTgt spid="31"/>
                                        </p:tgtEl>
                                        <p:attrNameLst>
                                          <p:attrName>ppt_h</p:attrName>
                                        </p:attrNameLst>
                                      </p:cBhvr>
                                      <p:tavLst>
                                        <p:tav tm="0">
                                          <p:val>
                                            <p:fltVal val="0"/>
                                          </p:val>
                                        </p:tav>
                                        <p:tav tm="100000">
                                          <p:val>
                                            <p:strVal val="#ppt_h"/>
                                          </p:val>
                                        </p:tav>
                                      </p:tavLst>
                                    </p:anim>
                                    <p:anim calcmode="lin" valueType="num">
                                      <p:cBhvr>
                                        <p:cTn id="14" dur="1000" fill="hold"/>
                                        <p:tgtEl>
                                          <p:spTgt spid="31"/>
                                        </p:tgtEl>
                                        <p:attrNameLst>
                                          <p:attrName>style.rotation</p:attrName>
                                        </p:attrNameLst>
                                      </p:cBhvr>
                                      <p:tavLst>
                                        <p:tav tm="0">
                                          <p:val>
                                            <p:fltVal val="90"/>
                                          </p:val>
                                        </p:tav>
                                        <p:tav tm="100000">
                                          <p:val>
                                            <p:fltVal val="0"/>
                                          </p:val>
                                        </p:tav>
                                      </p:tavLst>
                                    </p:anim>
                                    <p:animEffect transition="in" filter="fade">
                                      <p:cBhvr>
                                        <p:cTn id="15" dur="10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barn(inVertical)">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32"/>
                                        </p:tgtEl>
                                        <p:attrNameLst>
                                          <p:attrName>ppt_y</p:attrName>
                                        </p:attrNameLst>
                                      </p:cBhvr>
                                      <p:tavLst>
                                        <p:tav tm="0">
                                          <p:val>
                                            <p:strVal val="#ppt_y"/>
                                          </p:val>
                                        </p:tav>
                                        <p:tav tm="100000">
                                          <p:val>
                                            <p:strVal val="#ppt_y"/>
                                          </p:val>
                                        </p:tav>
                                      </p:tavLst>
                                    </p:anim>
                                    <p:anim calcmode="lin" valueType="num">
                                      <p:cBhvr>
                                        <p:cTn id="74"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2256" y="1634836"/>
            <a:ext cx="4429743" cy="44662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8502" y="1967345"/>
            <a:ext cx="4307898" cy="3796145"/>
          </a:xfrm>
          <a:prstGeom prst="rect">
            <a:avLst/>
          </a:prstGeom>
        </p:spPr>
      </p:pic>
      <p:sp>
        <p:nvSpPr>
          <p:cNvPr id="5" name="TextBox 4"/>
          <p:cNvSpPr txBox="1"/>
          <p:nvPr/>
        </p:nvSpPr>
        <p:spPr>
          <a:xfrm>
            <a:off x="2364354" y="325287"/>
            <a:ext cx="7564581" cy="1015663"/>
          </a:xfrm>
          <a:prstGeom prst="rect">
            <a:avLst/>
          </a:prstGeom>
          <a:noFill/>
        </p:spPr>
        <p:txBody>
          <a:bodyPr wrap="square" rtlCol="0">
            <a:spAutoFit/>
          </a:bodyPr>
          <a:lstStyle/>
          <a:p>
            <a:pPr algn="l"/>
            <a:r>
              <a:rPr lang="en-US" sz="6000" b="1" dirty="0" smtClean="0">
                <a:latin typeface="Times New Roman" panose="02020603050405020304" pitchFamily="18" charset="0"/>
              </a:rPr>
              <a:t>Teacher’s reading</a:t>
            </a:r>
            <a:endParaRPr lang="en-GB" sz="6000" b="1" dirty="0" smtClean="0">
              <a:latin typeface="Times New Roman" panose="02020603050405020304" pitchFamily="18" charset="0"/>
            </a:endParaRPr>
          </a:p>
        </p:txBody>
      </p:sp>
    </p:spTree>
    <p:extLst>
      <p:ext uri="{BB962C8B-B14F-4D97-AF65-F5344CB8AC3E}">
        <p14:creationId xmlns:p14="http://schemas.microsoft.com/office/powerpoint/2010/main" val="3036823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8774" y="210189"/>
            <a:ext cx="6145735" cy="1015663"/>
          </a:xfrm>
          <a:prstGeom prst="rect">
            <a:avLst/>
          </a:prstGeom>
        </p:spPr>
        <p:txBody>
          <a:bodyPr wrap="square">
            <a:spAutoFit/>
          </a:bodyPr>
          <a:lstStyle/>
          <a:p>
            <a:pPr algn="ctr"/>
            <a:r>
              <a:rPr lang="en-US" sz="6000" dirty="0">
                <a:latin typeface="Times New Roman" panose="02020603050405020304" pitchFamily="18" charset="0"/>
                <a:cs typeface="Times New Roman" panose="02020603050405020304" pitchFamily="18" charset="0"/>
              </a:rPr>
              <a:t>Silent reading</a:t>
            </a:r>
          </a:p>
        </p:txBody>
      </p:sp>
      <p:pic>
        <p:nvPicPr>
          <p:cNvPr id="6" name="Picture 5">
            <a:extLst>
              <a:ext uri="{FF2B5EF4-FFF2-40B4-BE49-F238E27FC236}">
                <a16:creationId xmlns:a16="http://schemas.microsoft.com/office/drawing/2014/main" id="{E4602699-9A73-422D-AC1F-0B33CAB47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153" y="1770477"/>
            <a:ext cx="5715000" cy="428625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6567" y="1485567"/>
            <a:ext cx="4432176" cy="4468755"/>
          </a:xfrm>
          <a:prstGeom prst="rect">
            <a:avLst/>
          </a:prstGeom>
        </p:spPr>
      </p:pic>
    </p:spTree>
    <p:extLst>
      <p:ext uri="{BB962C8B-B14F-4D97-AF65-F5344CB8AC3E}">
        <p14:creationId xmlns:p14="http://schemas.microsoft.com/office/powerpoint/2010/main" val="2267698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0618" y="242337"/>
            <a:ext cx="7024255" cy="769441"/>
          </a:xfrm>
          <a:prstGeom prst="rect">
            <a:avLst/>
          </a:prstGeom>
          <a:noFill/>
          <a:ln w="57150">
            <a:noFill/>
          </a:ln>
        </p:spPr>
        <p:txBody>
          <a:bodyPr wrap="square" rtlCol="0">
            <a:spAutoFit/>
          </a:bodyPr>
          <a:lstStyle/>
          <a:p>
            <a:r>
              <a:rPr lang="en-US" sz="4400" b="1" dirty="0" smtClean="0"/>
              <a:t>   </a:t>
            </a:r>
            <a:r>
              <a:rPr lang="en-US" sz="4400" b="1" dirty="0" smtClean="0">
                <a:latin typeface="Times New Roman" panose="02020603050405020304" pitchFamily="18" charset="0"/>
                <a:cs typeface="Times New Roman" panose="02020603050405020304" pitchFamily="18" charset="0"/>
              </a:rPr>
              <a:t>NEW WORD</a:t>
            </a:r>
            <a:endParaRPr lang="en-US" sz="4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9491" y="1399308"/>
            <a:ext cx="3920837"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Camporee</a:t>
            </a:r>
            <a:endParaRPr lang="en-GB" sz="4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3949" y="1080655"/>
            <a:ext cx="2013213" cy="1371600"/>
          </a:xfrm>
          <a:prstGeom prst="ellipse">
            <a:avLst/>
          </a:prstGeom>
          <a:ln>
            <a:noFill/>
          </a:ln>
          <a:effectLst>
            <a:softEdge rad="112500"/>
          </a:effectLst>
        </p:spPr>
      </p:pic>
      <p:sp>
        <p:nvSpPr>
          <p:cNvPr id="6" name="Rectangle 5"/>
          <p:cNvSpPr/>
          <p:nvPr/>
        </p:nvSpPr>
        <p:spPr>
          <a:xfrm>
            <a:off x="8771440" y="1013752"/>
            <a:ext cx="2866378" cy="1754326"/>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a camporee is a gathering of cubs</a:t>
            </a:r>
          </a:p>
        </p:txBody>
      </p:sp>
      <p:sp>
        <p:nvSpPr>
          <p:cNvPr id="7" name="Rectangle 6"/>
          <p:cNvSpPr/>
          <p:nvPr/>
        </p:nvSpPr>
        <p:spPr>
          <a:xfrm>
            <a:off x="531781" y="2842553"/>
            <a:ext cx="4040219" cy="707886"/>
          </a:xfrm>
          <a:prstGeom prst="rect">
            <a:avLst/>
          </a:prstGeom>
        </p:spPr>
        <p:txBody>
          <a:bodyPr wrap="square">
            <a:spAutoFit/>
          </a:bodyPr>
          <a:lstStyle/>
          <a:p>
            <a:r>
              <a:rPr lang="en-US" sz="4000" b="1" dirty="0" smtClean="0">
                <a:latin typeface="Times New Roman" panose="02020603050405020304" pitchFamily="18" charset="0"/>
                <a:cs typeface="Times New Roman" panose="02020603050405020304" pitchFamily="18" charset="0"/>
              </a:rPr>
              <a:t>Travel</a:t>
            </a:r>
            <a:endParaRPr lang="en-GB" sz="4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91153" y="5765862"/>
            <a:ext cx="8021574" cy="707886"/>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 Weather</a:t>
            </a:r>
            <a:endParaRPr lang="en-GB" sz="4000" b="1" dirty="0">
              <a:latin typeface="Times New Roman" panose="02020603050405020304" pitchFamily="18" charset="0"/>
              <a:cs typeface="Times New Roman" panose="02020603050405020304" pitchFamily="18" charset="0"/>
            </a:endParaRPr>
          </a:p>
        </p:txBody>
      </p:sp>
      <p:sp>
        <p:nvSpPr>
          <p:cNvPr id="9" name="Rectangle 8"/>
          <p:cNvSpPr/>
          <p:nvPr/>
        </p:nvSpPr>
        <p:spPr>
          <a:xfrm>
            <a:off x="8960524" y="4283426"/>
            <a:ext cx="3009803" cy="707886"/>
          </a:xfrm>
          <a:prstGeom prst="rect">
            <a:avLst/>
          </a:prstGeom>
        </p:spPr>
        <p:txBody>
          <a:bodyPr wrap="square">
            <a:spAutoFit/>
          </a:bodyPr>
          <a:lstStyle/>
          <a:p>
            <a:r>
              <a:rPr lang="en-US" sz="4000" b="1" dirty="0" smtClean="0">
                <a:latin typeface="Times New Roman" panose="02020603050405020304" pitchFamily="18" charset="0"/>
                <a:cs typeface="Times New Roman" panose="02020603050405020304" pitchFamily="18" charset="0"/>
              </a:rPr>
              <a:t>Ready</a:t>
            </a:r>
            <a:endParaRPr lang="en-GB" sz="40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8423565" y="5613461"/>
            <a:ext cx="3073366" cy="707886"/>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 C</a:t>
            </a:r>
            <a:r>
              <a:rPr lang="en-US" sz="4000" b="1" dirty="0" smtClean="0">
                <a:latin typeface="Times New Roman" panose="02020603050405020304" pitchFamily="18" charset="0"/>
                <a:cs typeface="Times New Roman" panose="02020603050405020304" pitchFamily="18" charset="0"/>
              </a:rPr>
              <a:t>limate </a:t>
            </a:r>
            <a:endParaRPr lang="en-US" sz="40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481693" y="4061751"/>
            <a:ext cx="5170961" cy="707886"/>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Prepare</a:t>
            </a:r>
            <a:endParaRPr lang="en-GB" sz="40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8808123" y="2994953"/>
            <a:ext cx="3009803" cy="707886"/>
          </a:xfrm>
          <a:prstGeom prst="rect">
            <a:avLst/>
          </a:prstGeom>
        </p:spPr>
        <p:txBody>
          <a:bodyPr wrap="square">
            <a:spAutoFit/>
          </a:bodyPr>
          <a:lstStyle/>
          <a:p>
            <a:r>
              <a:rPr lang="en-US" sz="4000" b="1" dirty="0" smtClean="0">
                <a:latin typeface="Times New Roman" panose="02020603050405020304" pitchFamily="18" charset="0"/>
                <a:cs typeface="Times New Roman" panose="02020603050405020304" pitchFamily="18" charset="0"/>
              </a:rPr>
              <a:t>Visit</a:t>
            </a:r>
            <a:endParaRPr lang="en-GB" sz="4000" b="1"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4291" y="2382982"/>
            <a:ext cx="2369127" cy="1471179"/>
          </a:xfrm>
          <a:prstGeom prst="ellipse">
            <a:avLst/>
          </a:prstGeom>
          <a:ln>
            <a:noFill/>
          </a:ln>
          <a:effectLst>
            <a:softEdge rad="112500"/>
          </a:effectLst>
        </p:spPr>
      </p:pic>
      <p:pic>
        <p:nvPicPr>
          <p:cNvPr id="3074" name="Picture 2" descr="আবহাওয়ার খবর আপডেট Weather News Update - Home | Faceboo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38411" y="5070764"/>
            <a:ext cx="2143125" cy="16686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24400" y="3795415"/>
            <a:ext cx="2036618" cy="1435975"/>
          </a:xfrm>
          <a:prstGeom prst="ellipse">
            <a:avLst/>
          </a:prstGeom>
          <a:ln>
            <a:noFill/>
          </a:ln>
          <a:effectLst>
            <a:softEdge rad="112500"/>
          </a:effectLst>
        </p:spPr>
      </p:pic>
    </p:spTree>
    <p:extLst>
      <p:ext uri="{BB962C8B-B14F-4D97-AF65-F5344CB8AC3E}">
        <p14:creationId xmlns:p14="http://schemas.microsoft.com/office/powerpoint/2010/main" val="234542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heel(1)">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ppt_w</p:attrName>
                                        </p:attrNameLst>
                                      </p:cBhvr>
                                      <p:tavLst>
                                        <p:tav tm="0">
                                          <p:val>
                                            <p:fltVal val="0"/>
                                          </p:val>
                                        </p:tav>
                                        <p:tav tm="100000">
                                          <p:val>
                                            <p:strVal val="#ppt_w"/>
                                          </p:val>
                                        </p:tav>
                                      </p:tavLst>
                                    </p:anim>
                                    <p:anim calcmode="lin" valueType="num">
                                      <p:cBhvr>
                                        <p:cTn id="65" dur="500" fill="hold"/>
                                        <p:tgtEl>
                                          <p:spTgt spid="8"/>
                                        </p:tgtEl>
                                        <p:attrNameLst>
                                          <p:attrName>ppt_h</p:attrName>
                                        </p:attrNameLst>
                                      </p:cBhvr>
                                      <p:tavLst>
                                        <p:tav tm="0">
                                          <p:val>
                                            <p:fltVal val="0"/>
                                          </p:val>
                                        </p:tav>
                                        <p:tav tm="100000">
                                          <p:val>
                                            <p:strVal val="#ppt_h"/>
                                          </p:val>
                                        </p:tav>
                                      </p:tavLst>
                                    </p:anim>
                                    <p:animEffect transition="in" filter="fade">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3074"/>
                                        </p:tgtEl>
                                        <p:attrNameLst>
                                          <p:attrName>style.visibility</p:attrName>
                                        </p:attrNameLst>
                                      </p:cBhvr>
                                      <p:to>
                                        <p:strVal val="visible"/>
                                      </p:to>
                                    </p:set>
                                    <p:animEffect transition="in" filter="wheel(1)">
                                      <p:cBhvr>
                                        <p:cTn id="71" dur="2000"/>
                                        <p:tgtEl>
                                          <p:spTgt spid="3074"/>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6509" y="534052"/>
            <a:ext cx="2757054" cy="707886"/>
          </a:xfrm>
          <a:prstGeom prst="rect">
            <a:avLst/>
          </a:prstGeom>
          <a:noFill/>
        </p:spPr>
        <p:txBody>
          <a:bodyPr wrap="square" rtlCol="0">
            <a:spAutoFit/>
          </a:bodyPr>
          <a:lstStyle/>
          <a:p>
            <a:pPr algn="l"/>
            <a:r>
              <a:rPr lang="en-US" sz="4000" b="1" dirty="0" smtClean="0">
                <a:latin typeface="Times New Roman" panose="02020603050405020304" pitchFamily="18" charset="0"/>
              </a:rPr>
              <a:t>Pair Work</a:t>
            </a:r>
            <a:endParaRPr lang="en-GB" sz="4000" b="1" dirty="0" smtClean="0">
              <a:latin typeface="Times New Roman" panose="02020603050405020304" pitchFamily="18" charset="0"/>
            </a:endParaRPr>
          </a:p>
        </p:txBody>
      </p:sp>
      <p:sp>
        <p:nvSpPr>
          <p:cNvPr id="3" name="TextBox 2"/>
          <p:cNvSpPr txBox="1"/>
          <p:nvPr/>
        </p:nvSpPr>
        <p:spPr>
          <a:xfrm>
            <a:off x="6497782" y="534052"/>
            <a:ext cx="3588328" cy="707886"/>
          </a:xfrm>
          <a:prstGeom prst="rect">
            <a:avLst/>
          </a:prstGeom>
          <a:noFill/>
        </p:spPr>
        <p:txBody>
          <a:bodyPr wrap="square" rtlCol="0">
            <a:spAutoFit/>
          </a:bodyPr>
          <a:lstStyle/>
          <a:p>
            <a:pPr algn="r"/>
            <a:r>
              <a:rPr lang="en-US" sz="4000" b="1" dirty="0" smtClean="0">
                <a:latin typeface="Times New Roman" panose="02020603050405020304" pitchFamily="18" charset="0"/>
              </a:rPr>
              <a:t>Read the Text  </a:t>
            </a:r>
            <a:endParaRPr lang="en-GB" sz="4000" b="1" dirty="0" smtClean="0">
              <a:latin typeface="Times New Roman" panose="02020603050405020304" pitchFamily="18" charset="0"/>
            </a:endParaRPr>
          </a:p>
        </p:txBody>
      </p:sp>
      <p:sp>
        <p:nvSpPr>
          <p:cNvPr id="5" name="TextBox 4"/>
          <p:cNvSpPr txBox="1"/>
          <p:nvPr/>
        </p:nvSpPr>
        <p:spPr>
          <a:xfrm>
            <a:off x="2964872" y="1927785"/>
            <a:ext cx="7633855" cy="707886"/>
          </a:xfrm>
          <a:prstGeom prst="rect">
            <a:avLst/>
          </a:prstGeom>
          <a:noFill/>
        </p:spPr>
        <p:txBody>
          <a:bodyPr wrap="square" rtlCol="0">
            <a:spAutoFit/>
          </a:bodyPr>
          <a:lstStyle/>
          <a:p>
            <a:pPr algn="l"/>
            <a:r>
              <a:rPr lang="en-US" sz="4000" b="1" dirty="0" smtClean="0">
                <a:latin typeface="Times New Roman" panose="02020603050405020304" pitchFamily="18" charset="0"/>
              </a:rPr>
              <a:t>Open your book page at 82</a:t>
            </a:r>
            <a:endParaRPr lang="en-GB" sz="4000" b="1" dirty="0" smtClean="0">
              <a:latin typeface="Times New Roman" panose="02020603050405020304" pitchFamily="18"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8895" y="3168680"/>
            <a:ext cx="2507033" cy="3024302"/>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3564" y="430795"/>
            <a:ext cx="1939637" cy="121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03011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D6DFB1-E390-488D-A9B3-E5217DD3710C}"/>
              </a:ext>
            </a:extLst>
          </p:cNvPr>
          <p:cNvSpPr txBox="1"/>
          <p:nvPr/>
        </p:nvSpPr>
        <p:spPr>
          <a:xfrm>
            <a:off x="1925781" y="3178685"/>
            <a:ext cx="8839201" cy="2862322"/>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1. I</a:t>
            </a:r>
            <a:r>
              <a:rPr lang="en-US" sz="3600"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went to a cub ………….</a:t>
            </a:r>
          </a:p>
          <a:p>
            <a:endParaRPr lang="en-US" sz="3600" b="1" dirty="0">
              <a:latin typeface="Times New Roman" panose="02020603050405020304" pitchFamily="18" charset="0"/>
              <a:cs typeface="Times New Roman" panose="02020603050405020304" pitchFamily="18" charset="0"/>
            </a:endParaRPr>
          </a:p>
          <a:p>
            <a:pPr marL="342900" indent="-342900">
              <a:buAutoNum type="arabicPeriod"/>
            </a:pP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We first </a:t>
            </a:r>
            <a:r>
              <a:rPr lang="en-US" sz="3600" b="1" dirty="0" err="1" smtClean="0">
                <a:latin typeface="Times New Roman" panose="02020603050405020304" pitchFamily="18" charset="0"/>
                <a:cs typeface="Times New Roman" panose="02020603050405020304" pitchFamily="18" charset="0"/>
              </a:rPr>
              <a:t>trevelled</a:t>
            </a:r>
            <a:r>
              <a:rPr lang="en-US" sz="3600" b="1" dirty="0" smtClean="0">
                <a:latin typeface="Times New Roman" panose="02020603050405020304" pitchFamily="18" charset="0"/>
                <a:cs typeface="Times New Roman" panose="02020603050405020304" pitchFamily="18" charset="0"/>
              </a:rPr>
              <a:t> Dhaka to………..</a:t>
            </a:r>
          </a:p>
          <a:p>
            <a:pPr marL="342900" indent="-342900">
              <a:buAutoNum type="arabicPeriod"/>
            </a:pPr>
            <a:endParaRPr lang="en-US" sz="3600" b="1" dirty="0">
              <a:latin typeface="Times New Roman" panose="02020603050405020304" pitchFamily="18" charset="0"/>
              <a:cs typeface="Times New Roman" panose="02020603050405020304" pitchFamily="18" charset="0"/>
            </a:endParaRPr>
          </a:p>
          <a:p>
            <a:pPr marL="342900" indent="-342900">
              <a:buAutoNum type="arabicPeriod"/>
            </a:pP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The weather was </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2955BA9-8788-4A53-981A-DE8F6C96A6B6}"/>
              </a:ext>
            </a:extLst>
          </p:cNvPr>
          <p:cNvSpPr txBox="1"/>
          <p:nvPr/>
        </p:nvSpPr>
        <p:spPr>
          <a:xfrm>
            <a:off x="1385455" y="1775141"/>
            <a:ext cx="2189018" cy="707886"/>
          </a:xfrm>
          <a:prstGeom prst="rect">
            <a:avLst/>
          </a:prstGeom>
          <a:noFill/>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Sylhet</a:t>
            </a:r>
            <a:endParaRPr lang="en-US" sz="40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2C8A381-1B2D-4621-95D6-0AF1529CE739}"/>
              </a:ext>
            </a:extLst>
          </p:cNvPr>
          <p:cNvSpPr txBox="1"/>
          <p:nvPr/>
        </p:nvSpPr>
        <p:spPr>
          <a:xfrm>
            <a:off x="4211782" y="1833958"/>
            <a:ext cx="2486889" cy="707886"/>
          </a:xfrm>
          <a:prstGeom prst="rect">
            <a:avLst/>
          </a:prstGeom>
          <a:noFill/>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camporee</a:t>
            </a:r>
            <a:endParaRPr lang="en-US" sz="4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2DD6CB9-7C6D-41CB-AA27-9772D9204939}"/>
              </a:ext>
            </a:extLst>
          </p:cNvPr>
          <p:cNvSpPr txBox="1"/>
          <p:nvPr/>
        </p:nvSpPr>
        <p:spPr>
          <a:xfrm>
            <a:off x="7120033" y="1827353"/>
            <a:ext cx="1828800" cy="707886"/>
          </a:xfrm>
          <a:prstGeom prst="rect">
            <a:avLst/>
          </a:prstGeom>
          <a:noFill/>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nice</a:t>
            </a:r>
            <a:endParaRPr lang="en-US" sz="4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588927" y="1131222"/>
            <a:ext cx="7071685" cy="584775"/>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Fill in the blank with correct word</a:t>
            </a:r>
            <a:endParaRPr lang="en-GB" sz="3200" b="1" dirty="0"/>
          </a:p>
        </p:txBody>
      </p:sp>
      <p:sp>
        <p:nvSpPr>
          <p:cNvPr id="7" name="Rectangle 6"/>
          <p:cNvSpPr/>
          <p:nvPr/>
        </p:nvSpPr>
        <p:spPr>
          <a:xfrm>
            <a:off x="1162753" y="188646"/>
            <a:ext cx="9081384" cy="830997"/>
          </a:xfrm>
          <a:prstGeom prst="rect">
            <a:avLst/>
          </a:prstGeom>
        </p:spPr>
        <p:txBody>
          <a:bodyPr wrap="square">
            <a:spAutoFit/>
          </a:bodyPr>
          <a:lstStyle/>
          <a:p>
            <a:pPr algn="ctr"/>
            <a:r>
              <a:rPr lang="en-US" sz="4800" b="1" dirty="0" smtClean="0">
                <a:latin typeface="Times New Roman" panose="02020603050405020304" pitchFamily="18" charset="0"/>
                <a:cs typeface="Times New Roman" panose="02020603050405020304" pitchFamily="18" charset="0"/>
              </a:rPr>
              <a:t>Individual </a:t>
            </a:r>
            <a:r>
              <a:rPr lang="en-US" sz="4800" b="1" dirty="0">
                <a:latin typeface="Times New Roman" panose="02020603050405020304" pitchFamily="18" charset="0"/>
                <a:cs typeface="Times New Roman" panose="02020603050405020304" pitchFamily="18" charset="0"/>
              </a:rPr>
              <a:t>work</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8406" y="301247"/>
            <a:ext cx="1887559" cy="1594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9730" y="5639700"/>
            <a:ext cx="1577579" cy="1033314"/>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748" y="5681044"/>
            <a:ext cx="1556762" cy="1019679"/>
          </a:xfrm>
          <a:prstGeom prst="rect">
            <a:avLst/>
          </a:prstGeom>
        </p:spPr>
      </p:pic>
    </p:spTree>
    <p:extLst>
      <p:ext uri="{BB962C8B-B14F-4D97-AF65-F5344CB8AC3E}">
        <p14:creationId xmlns:p14="http://schemas.microsoft.com/office/powerpoint/2010/main" val="262730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18 -0.02824 L 0.10377 0.18195 " pathEditMode="relative" rAng="0" ptsTypes="AA">
                                      <p:cBhvr>
                                        <p:cTn id="6" dur="2000" fill="hold"/>
                                        <p:tgtEl>
                                          <p:spTgt spid="4"/>
                                        </p:tgtEl>
                                        <p:attrNameLst>
                                          <p:attrName>ppt_x</p:attrName>
                                          <p:attrName>ppt_y</p:attrName>
                                        </p:attrNameLst>
                                      </p:cBhvr>
                                      <p:rCtr x="5247" y="1050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58333E-6 3.33333E-6 L 0.5069 0.34606 " pathEditMode="relative" rAng="0" ptsTypes="AA">
                                      <p:cBhvr>
                                        <p:cTn id="10" dur="2000" fill="hold"/>
                                        <p:tgtEl>
                                          <p:spTgt spid="3"/>
                                        </p:tgtEl>
                                        <p:attrNameLst>
                                          <p:attrName>ppt_x</p:attrName>
                                          <p:attrName>ppt_y</p:attrName>
                                        </p:attrNameLst>
                                      </p:cBhvr>
                                      <p:rCtr x="25339" y="1729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375E-6 4.44444E-6 L -0.08971 0.49814 " pathEditMode="relative" rAng="0" ptsTypes="AA">
                                      <p:cBhvr>
                                        <p:cTn id="14" dur="2000" fill="hold"/>
                                        <p:tgtEl>
                                          <p:spTgt spid="5"/>
                                        </p:tgtEl>
                                        <p:attrNameLst>
                                          <p:attrName>ppt_x</p:attrName>
                                          <p:attrName>ppt_y</p:attrName>
                                        </p:attrNameLst>
                                      </p:cBhvr>
                                      <p:rCtr x="-4492" y="24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57E271-5F70-4193-A042-B7FE2CD9DF0B}"/>
              </a:ext>
            </a:extLst>
          </p:cNvPr>
          <p:cNvSpPr/>
          <p:nvPr/>
        </p:nvSpPr>
        <p:spPr>
          <a:xfrm>
            <a:off x="9455000" y="2216726"/>
            <a:ext cx="2044273" cy="21236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a:solidFill>
                  <a:srgbClr val="00B050"/>
                </a:solidFill>
                <a:latin typeface="Times New Roman" panose="02020603050405020304" pitchFamily="18" charset="0"/>
                <a:cs typeface="Times New Roman" pitchFamily="18" charset="0"/>
                <a:sym typeface="Wingdings" pitchFamily="2" charset="2"/>
              </a:rPr>
              <a:t></a:t>
            </a:r>
            <a:endParaRPr lang="en-US" sz="6600" b="1" dirty="0">
              <a:solidFill>
                <a:srgbClr val="00B050"/>
              </a:solidFill>
              <a:latin typeface="Times New Roman" pitchFamily="18" charset="0"/>
              <a:cs typeface="Times New Roman" pitchFamily="18" charset="0"/>
            </a:endParaRPr>
          </a:p>
          <a:p>
            <a:pPr algn="ctr"/>
            <a:endParaRPr lang="en-US" sz="6600" b="1" dirty="0">
              <a:latin typeface="Times New Roman" pitchFamily="18" charset="0"/>
              <a:cs typeface="Times New Roman" pitchFamily="18" charset="0"/>
            </a:endParaRPr>
          </a:p>
        </p:txBody>
      </p:sp>
      <p:sp>
        <p:nvSpPr>
          <p:cNvPr id="4" name="TextBox 14">
            <a:extLst>
              <a:ext uri="{FF2B5EF4-FFF2-40B4-BE49-F238E27FC236}">
                <a16:creationId xmlns:a16="http://schemas.microsoft.com/office/drawing/2014/main" id="{DA22557D-966C-4746-9258-07900EFA9AF2}"/>
              </a:ext>
            </a:extLst>
          </p:cNvPr>
          <p:cNvSpPr txBox="1"/>
          <p:nvPr/>
        </p:nvSpPr>
        <p:spPr>
          <a:xfrm>
            <a:off x="644237" y="1000520"/>
            <a:ext cx="28194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Times New Roman" panose="02020603050405020304" pitchFamily="18" charset="0"/>
                <a:cs typeface="Times New Roman" pitchFamily="18" charset="0"/>
              </a:rPr>
              <a:t>Match the answer</a:t>
            </a:r>
          </a:p>
        </p:txBody>
      </p:sp>
      <p:sp>
        <p:nvSpPr>
          <p:cNvPr id="6" name="TextBox 16">
            <a:extLst>
              <a:ext uri="{FF2B5EF4-FFF2-40B4-BE49-F238E27FC236}">
                <a16:creationId xmlns:a16="http://schemas.microsoft.com/office/drawing/2014/main" id="{383DECB8-89F3-48C9-99B8-9964C79E9B75}"/>
              </a:ext>
            </a:extLst>
          </p:cNvPr>
          <p:cNvSpPr txBox="1"/>
          <p:nvPr/>
        </p:nvSpPr>
        <p:spPr>
          <a:xfrm>
            <a:off x="1108364" y="1741283"/>
            <a:ext cx="78486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latin typeface="Times New Roman" panose="02020603050405020304" pitchFamily="18" charset="0"/>
                <a:cs typeface="Times New Roman" pitchFamily="18" charset="0"/>
              </a:rPr>
              <a:t>1.</a:t>
            </a:r>
            <a:r>
              <a:rPr lang="en-US" sz="2400" b="1" dirty="0">
                <a:latin typeface="Times New Roman" pitchFamily="18" charset="0"/>
                <a:cs typeface="Times New Roman" pitchFamily="18" charset="0"/>
              </a:rPr>
              <a:t>When did the speaker go to a cub </a:t>
            </a:r>
            <a:r>
              <a:rPr lang="en-US" sz="2400" b="1" dirty="0" err="1">
                <a:latin typeface="Times New Roman" pitchFamily="18" charset="0"/>
                <a:cs typeface="Times New Roman" pitchFamily="18" charset="0"/>
              </a:rPr>
              <a:t>camporee</a:t>
            </a:r>
            <a:r>
              <a:rPr lang="en-US" sz="2400" b="1"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7" name="TextBox 17">
            <a:extLst>
              <a:ext uri="{FF2B5EF4-FFF2-40B4-BE49-F238E27FC236}">
                <a16:creationId xmlns:a16="http://schemas.microsoft.com/office/drawing/2014/main" id="{43666809-30E9-4E9C-BC26-C12EA185D5D9}"/>
              </a:ext>
            </a:extLst>
          </p:cNvPr>
          <p:cNvSpPr txBox="1"/>
          <p:nvPr/>
        </p:nvSpPr>
        <p:spPr>
          <a:xfrm>
            <a:off x="9033164" y="2565630"/>
            <a:ext cx="2632364" cy="40011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latin typeface="Times New Roman" panose="02020603050405020304" pitchFamily="18" charset="0"/>
                <a:cs typeface="Times New Roman" pitchFamily="18" charset="0"/>
              </a:rPr>
              <a:t>(d)   </a:t>
            </a:r>
            <a:r>
              <a:rPr lang="en-US" sz="2000" b="1" dirty="0">
                <a:latin typeface="Times New Roman" panose="02020603050405020304" pitchFamily="18" charset="0"/>
                <a:cs typeface="Times New Roman" pitchFamily="18" charset="0"/>
              </a:rPr>
              <a:t>Last  </a:t>
            </a:r>
            <a:r>
              <a:rPr lang="en-US" sz="2000" b="1" dirty="0" err="1">
                <a:latin typeface="Times New Roman" pitchFamily="18" charset="0"/>
                <a:cs typeface="Times New Roman" pitchFamily="18" charset="0"/>
              </a:rPr>
              <a:t>january</a:t>
            </a:r>
            <a:endParaRPr lang="en-US" sz="2000" b="1" dirty="0">
              <a:latin typeface="Times New Roman" pitchFamily="18" charset="0"/>
              <a:cs typeface="Times New Roman" pitchFamily="18" charset="0"/>
            </a:endParaRPr>
          </a:p>
        </p:txBody>
      </p:sp>
      <p:sp>
        <p:nvSpPr>
          <p:cNvPr id="8" name="TextBox 18">
            <a:extLst>
              <a:ext uri="{FF2B5EF4-FFF2-40B4-BE49-F238E27FC236}">
                <a16:creationId xmlns:a16="http://schemas.microsoft.com/office/drawing/2014/main" id="{723EFF02-C137-4765-945A-B1B6C0751C2B}"/>
              </a:ext>
            </a:extLst>
          </p:cNvPr>
          <p:cNvSpPr txBox="1"/>
          <p:nvPr/>
        </p:nvSpPr>
        <p:spPr>
          <a:xfrm>
            <a:off x="3519055" y="2579483"/>
            <a:ext cx="2396836" cy="40011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Times New Roman" panose="02020603050405020304" pitchFamily="18" charset="0"/>
                <a:cs typeface="Times New Roman" pitchFamily="18" charset="0"/>
              </a:rPr>
              <a:t>(b) Last march</a:t>
            </a:r>
          </a:p>
        </p:txBody>
      </p:sp>
      <p:sp>
        <p:nvSpPr>
          <p:cNvPr id="9" name="TextBox 19">
            <a:extLst>
              <a:ext uri="{FF2B5EF4-FFF2-40B4-BE49-F238E27FC236}">
                <a16:creationId xmlns:a16="http://schemas.microsoft.com/office/drawing/2014/main" id="{4C40523E-1492-4FAA-9074-C0FFA2E0C60A}"/>
              </a:ext>
            </a:extLst>
          </p:cNvPr>
          <p:cNvSpPr txBox="1"/>
          <p:nvPr/>
        </p:nvSpPr>
        <p:spPr>
          <a:xfrm>
            <a:off x="1468581" y="2537920"/>
            <a:ext cx="1676400" cy="40011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latin typeface="Times New Roman" panose="02020603050405020304" pitchFamily="18" charset="0"/>
                <a:cs typeface="Times New Roman" pitchFamily="18" charset="0"/>
              </a:rPr>
              <a:t>(a) </a:t>
            </a:r>
            <a:r>
              <a:rPr lang="en-US" sz="2000" b="1" dirty="0">
                <a:latin typeface="Times New Roman" panose="02020603050405020304" pitchFamily="18" charset="0"/>
                <a:cs typeface="Times New Roman" pitchFamily="18" charset="0"/>
              </a:rPr>
              <a:t>Last may</a:t>
            </a:r>
          </a:p>
        </p:txBody>
      </p:sp>
      <p:sp>
        <p:nvSpPr>
          <p:cNvPr id="10" name="TextBox 20">
            <a:extLst>
              <a:ext uri="{FF2B5EF4-FFF2-40B4-BE49-F238E27FC236}">
                <a16:creationId xmlns:a16="http://schemas.microsoft.com/office/drawing/2014/main" id="{1871B689-811E-49C2-B39B-8D3925271216}"/>
              </a:ext>
            </a:extLst>
          </p:cNvPr>
          <p:cNvSpPr txBox="1"/>
          <p:nvPr/>
        </p:nvSpPr>
        <p:spPr>
          <a:xfrm>
            <a:off x="6331528" y="2565629"/>
            <a:ext cx="2382981" cy="40011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latin typeface="Times New Roman" panose="02020603050405020304" pitchFamily="18" charset="0"/>
                <a:cs typeface="Times New Roman" pitchFamily="18" charset="0"/>
              </a:rPr>
              <a:t>(c) </a:t>
            </a:r>
            <a:r>
              <a:rPr lang="en-US" sz="2000" b="1" dirty="0">
                <a:latin typeface="Times New Roman" panose="02020603050405020304" pitchFamily="18" charset="0"/>
                <a:cs typeface="Times New Roman" pitchFamily="18" charset="0"/>
              </a:rPr>
              <a:t>Last </a:t>
            </a:r>
            <a:r>
              <a:rPr lang="en-US" sz="2000" b="1" dirty="0" err="1">
                <a:latin typeface="Times New Roman" pitchFamily="18" charset="0"/>
                <a:cs typeface="Times New Roman" pitchFamily="18" charset="0"/>
              </a:rPr>
              <a:t>december</a:t>
            </a:r>
            <a:endParaRPr lang="en-US" sz="2000" b="1" dirty="0">
              <a:latin typeface="Times New Roman" pitchFamily="18" charset="0"/>
              <a:cs typeface="Times New Roman" pitchFamily="18" charset="0"/>
            </a:endParaRPr>
          </a:p>
        </p:txBody>
      </p:sp>
      <p:sp>
        <p:nvSpPr>
          <p:cNvPr id="11" name="TextBox 22">
            <a:extLst>
              <a:ext uri="{FF2B5EF4-FFF2-40B4-BE49-F238E27FC236}">
                <a16:creationId xmlns:a16="http://schemas.microsoft.com/office/drawing/2014/main" id="{E2E3CC26-15EC-4F41-9D0D-253FFA7F8234}"/>
              </a:ext>
            </a:extLst>
          </p:cNvPr>
          <p:cNvSpPr txBox="1"/>
          <p:nvPr/>
        </p:nvSpPr>
        <p:spPr>
          <a:xfrm>
            <a:off x="4135582" y="5951364"/>
            <a:ext cx="2286000" cy="40011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latin typeface="Times New Roman" panose="02020603050405020304" pitchFamily="18" charset="0"/>
                <a:cs typeface="Times New Roman" pitchFamily="18" charset="0"/>
              </a:rPr>
              <a:t>(b) </a:t>
            </a:r>
            <a:r>
              <a:rPr lang="en-US" sz="2000" b="1" dirty="0">
                <a:latin typeface="Times New Roman" panose="02020603050405020304" pitchFamily="18" charset="0"/>
                <a:cs typeface="Times New Roman" pitchFamily="18" charset="0"/>
              </a:rPr>
              <a:t>9 members</a:t>
            </a:r>
          </a:p>
        </p:txBody>
      </p:sp>
      <p:sp>
        <p:nvSpPr>
          <p:cNvPr id="12" name="TextBox 23">
            <a:extLst>
              <a:ext uri="{FF2B5EF4-FFF2-40B4-BE49-F238E27FC236}">
                <a16:creationId xmlns:a16="http://schemas.microsoft.com/office/drawing/2014/main" id="{A25B9F0A-8ADC-4679-99D9-AFB2C0EE44DE}"/>
              </a:ext>
            </a:extLst>
          </p:cNvPr>
          <p:cNvSpPr txBox="1"/>
          <p:nvPr/>
        </p:nvSpPr>
        <p:spPr>
          <a:xfrm>
            <a:off x="6934200" y="5930612"/>
            <a:ext cx="1981200" cy="40011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latin typeface="Times New Roman" panose="02020603050405020304" pitchFamily="18" charset="0"/>
                <a:cs typeface="Times New Roman" pitchFamily="18" charset="0"/>
              </a:rPr>
              <a:t>(c) </a:t>
            </a:r>
            <a:r>
              <a:rPr lang="en-US" sz="2000" b="1" dirty="0">
                <a:latin typeface="Times New Roman" panose="02020603050405020304" pitchFamily="18" charset="0"/>
                <a:cs typeface="Times New Roman" pitchFamily="18" charset="0"/>
              </a:rPr>
              <a:t>8</a:t>
            </a:r>
            <a:r>
              <a:rPr lang="en-US" sz="2000" b="1" dirty="0" smtClean="0">
                <a:latin typeface="Times New Roman" panose="02020603050405020304" pitchFamily="18" charset="0"/>
                <a:cs typeface="Times New Roman" pitchFamily="18" charset="0"/>
              </a:rPr>
              <a:t> </a:t>
            </a:r>
            <a:r>
              <a:rPr lang="en-US" sz="2000" b="1" dirty="0">
                <a:latin typeface="Times New Roman" panose="02020603050405020304" pitchFamily="18" charset="0"/>
                <a:cs typeface="Times New Roman" pitchFamily="18" charset="0"/>
              </a:rPr>
              <a:t>members  </a:t>
            </a:r>
          </a:p>
        </p:txBody>
      </p:sp>
      <p:sp>
        <p:nvSpPr>
          <p:cNvPr id="13" name="TextBox 24">
            <a:extLst>
              <a:ext uri="{FF2B5EF4-FFF2-40B4-BE49-F238E27FC236}">
                <a16:creationId xmlns:a16="http://schemas.microsoft.com/office/drawing/2014/main" id="{59697614-1F9D-4FB5-B743-03820F7E7ABA}"/>
              </a:ext>
            </a:extLst>
          </p:cNvPr>
          <p:cNvSpPr txBox="1"/>
          <p:nvPr/>
        </p:nvSpPr>
        <p:spPr>
          <a:xfrm>
            <a:off x="1385453" y="5958319"/>
            <a:ext cx="2549237" cy="40011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latin typeface="Times New Roman" panose="02020603050405020304" pitchFamily="18" charset="0"/>
                <a:cs typeface="Times New Roman" pitchFamily="18" charset="0"/>
              </a:rPr>
              <a:t>(a)  </a:t>
            </a:r>
            <a:r>
              <a:rPr lang="en-US" sz="2000" b="1" dirty="0">
                <a:latin typeface="Times New Roman" panose="02020603050405020304" pitchFamily="18" charset="0"/>
                <a:cs typeface="Times New Roman" pitchFamily="18" charset="0"/>
              </a:rPr>
              <a:t>10 members</a:t>
            </a:r>
          </a:p>
        </p:txBody>
      </p:sp>
      <p:sp>
        <p:nvSpPr>
          <p:cNvPr id="14" name="TextBox 25">
            <a:extLst>
              <a:ext uri="{FF2B5EF4-FFF2-40B4-BE49-F238E27FC236}">
                <a16:creationId xmlns:a16="http://schemas.microsoft.com/office/drawing/2014/main" id="{10D1F47C-6DED-4B93-8204-78FA3C5B7B76}"/>
              </a:ext>
            </a:extLst>
          </p:cNvPr>
          <p:cNvSpPr txBox="1"/>
          <p:nvPr/>
        </p:nvSpPr>
        <p:spPr>
          <a:xfrm>
            <a:off x="9144001" y="5916758"/>
            <a:ext cx="2410690" cy="40011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Times New Roman" panose="02020603050405020304" pitchFamily="18" charset="0"/>
                <a:cs typeface="Times New Roman" pitchFamily="18" charset="0"/>
              </a:rPr>
              <a:t>(d) </a:t>
            </a:r>
            <a:r>
              <a:rPr lang="en-US" sz="2000" b="1" dirty="0" smtClean="0">
                <a:latin typeface="Times New Roman" panose="02020603050405020304" pitchFamily="18" charset="0"/>
                <a:cs typeface="Times New Roman" pitchFamily="18" charset="0"/>
              </a:rPr>
              <a:t>11 </a:t>
            </a:r>
            <a:r>
              <a:rPr lang="en-US" sz="2000" b="1" dirty="0">
                <a:latin typeface="Times New Roman" panose="02020603050405020304" pitchFamily="18" charset="0"/>
                <a:cs typeface="Times New Roman" pitchFamily="18" charset="0"/>
              </a:rPr>
              <a:t>members</a:t>
            </a:r>
          </a:p>
        </p:txBody>
      </p:sp>
      <p:sp>
        <p:nvSpPr>
          <p:cNvPr id="16" name="TextBox 27">
            <a:extLst>
              <a:ext uri="{FF2B5EF4-FFF2-40B4-BE49-F238E27FC236}">
                <a16:creationId xmlns:a16="http://schemas.microsoft.com/office/drawing/2014/main" id="{F6F53A9E-966A-4B74-B292-6595381F856D}"/>
              </a:ext>
            </a:extLst>
          </p:cNvPr>
          <p:cNvSpPr txBox="1"/>
          <p:nvPr/>
        </p:nvSpPr>
        <p:spPr>
          <a:xfrm>
            <a:off x="4322618" y="3637353"/>
            <a:ext cx="1870364" cy="40011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Times New Roman" panose="02020603050405020304" pitchFamily="18" charset="0"/>
                <a:cs typeface="Times New Roman" pitchFamily="18" charset="0"/>
              </a:rPr>
              <a:t>(c) At noon</a:t>
            </a:r>
          </a:p>
        </p:txBody>
      </p:sp>
      <p:sp>
        <p:nvSpPr>
          <p:cNvPr id="17" name="TextBox 28">
            <a:extLst>
              <a:ext uri="{FF2B5EF4-FFF2-40B4-BE49-F238E27FC236}">
                <a16:creationId xmlns:a16="http://schemas.microsoft.com/office/drawing/2014/main" id="{33860CEA-E0F2-4C29-B156-9AFDD77D6893}"/>
              </a:ext>
            </a:extLst>
          </p:cNvPr>
          <p:cNvSpPr txBox="1"/>
          <p:nvPr/>
        </p:nvSpPr>
        <p:spPr>
          <a:xfrm>
            <a:off x="9538854" y="3665062"/>
            <a:ext cx="2292928" cy="40011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Times New Roman" panose="02020603050405020304" pitchFamily="18" charset="0"/>
                <a:cs typeface="Times New Roman" pitchFamily="18" charset="0"/>
              </a:rPr>
              <a:t>(d) At night</a:t>
            </a:r>
          </a:p>
        </p:txBody>
      </p:sp>
      <p:sp>
        <p:nvSpPr>
          <p:cNvPr id="18" name="TextBox 29">
            <a:extLst>
              <a:ext uri="{FF2B5EF4-FFF2-40B4-BE49-F238E27FC236}">
                <a16:creationId xmlns:a16="http://schemas.microsoft.com/office/drawing/2014/main" id="{C97E68F8-7658-48EA-9D29-7EFCE375D218}"/>
              </a:ext>
            </a:extLst>
          </p:cNvPr>
          <p:cNvSpPr txBox="1"/>
          <p:nvPr/>
        </p:nvSpPr>
        <p:spPr>
          <a:xfrm>
            <a:off x="8700654" y="4690630"/>
            <a:ext cx="2057400" cy="40011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latin typeface="Times New Roman" panose="02020603050405020304" pitchFamily="18" charset="0"/>
                <a:cs typeface="Times New Roman" pitchFamily="18" charset="0"/>
              </a:rPr>
              <a:t>(d) </a:t>
            </a:r>
            <a:r>
              <a:rPr lang="en-US" sz="2000" b="1" dirty="0">
                <a:latin typeface="Times New Roman" panose="02020603050405020304" pitchFamily="18" charset="0"/>
                <a:cs typeface="Times New Roman" pitchFamily="18" charset="0"/>
              </a:rPr>
              <a:t>Cleaning</a:t>
            </a:r>
          </a:p>
        </p:txBody>
      </p:sp>
      <p:sp>
        <p:nvSpPr>
          <p:cNvPr id="19" name="TextBox 30">
            <a:extLst>
              <a:ext uri="{FF2B5EF4-FFF2-40B4-BE49-F238E27FC236}">
                <a16:creationId xmlns:a16="http://schemas.microsoft.com/office/drawing/2014/main" id="{2F5560F5-1B8C-40DF-93A7-DDF559DA47F6}"/>
              </a:ext>
            </a:extLst>
          </p:cNvPr>
          <p:cNvSpPr txBox="1"/>
          <p:nvPr/>
        </p:nvSpPr>
        <p:spPr>
          <a:xfrm>
            <a:off x="1641763" y="4662920"/>
            <a:ext cx="2098964" cy="40011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latin typeface="Times New Roman" panose="02020603050405020304" pitchFamily="18" charset="0"/>
                <a:cs typeface="Times New Roman" pitchFamily="18" charset="0"/>
              </a:rPr>
              <a:t>(a) </a:t>
            </a:r>
            <a:r>
              <a:rPr lang="en-US" sz="2000" b="1" dirty="0">
                <a:latin typeface="Times New Roman" panose="02020603050405020304" pitchFamily="18" charset="0"/>
                <a:cs typeface="Times New Roman" pitchFamily="18" charset="0"/>
              </a:rPr>
              <a:t>Walking</a:t>
            </a:r>
          </a:p>
        </p:txBody>
      </p:sp>
      <p:sp>
        <p:nvSpPr>
          <p:cNvPr id="20" name="TextBox 31">
            <a:extLst>
              <a:ext uri="{FF2B5EF4-FFF2-40B4-BE49-F238E27FC236}">
                <a16:creationId xmlns:a16="http://schemas.microsoft.com/office/drawing/2014/main" id="{3CE817B0-10BE-4E26-9F9A-3B41055778DD}"/>
              </a:ext>
            </a:extLst>
          </p:cNvPr>
          <p:cNvSpPr txBox="1"/>
          <p:nvPr/>
        </p:nvSpPr>
        <p:spPr>
          <a:xfrm>
            <a:off x="4094018" y="4704485"/>
            <a:ext cx="1904999" cy="40011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smtClean="0">
                <a:latin typeface="Times New Roman" panose="02020603050405020304" pitchFamily="18" charset="0"/>
                <a:cs typeface="Times New Roman" pitchFamily="18" charset="0"/>
              </a:rPr>
              <a:t>(b) </a:t>
            </a:r>
            <a:r>
              <a:rPr lang="en-US" sz="2000" b="1" dirty="0">
                <a:latin typeface="Times New Roman" panose="02020603050405020304" pitchFamily="18" charset="0"/>
                <a:cs typeface="Times New Roman" pitchFamily="18" charset="0"/>
              </a:rPr>
              <a:t>Cooking</a:t>
            </a:r>
          </a:p>
        </p:txBody>
      </p:sp>
      <p:sp>
        <p:nvSpPr>
          <p:cNvPr id="21" name="TextBox 32">
            <a:extLst>
              <a:ext uri="{FF2B5EF4-FFF2-40B4-BE49-F238E27FC236}">
                <a16:creationId xmlns:a16="http://schemas.microsoft.com/office/drawing/2014/main" id="{50B7A496-E600-49E6-8E11-6035AC6E7397}"/>
              </a:ext>
            </a:extLst>
          </p:cNvPr>
          <p:cNvSpPr txBox="1"/>
          <p:nvPr/>
        </p:nvSpPr>
        <p:spPr>
          <a:xfrm>
            <a:off x="6601691" y="4676775"/>
            <a:ext cx="1752600" cy="40011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latin typeface="Times New Roman" panose="02020603050405020304" pitchFamily="18" charset="0"/>
                <a:cs typeface="Times New Roman" pitchFamily="18" charset="0"/>
              </a:rPr>
              <a:t>(c)  </a:t>
            </a:r>
            <a:r>
              <a:rPr lang="en-US" sz="2000" b="1" dirty="0">
                <a:latin typeface="Times New Roman" panose="02020603050405020304" pitchFamily="18" charset="0"/>
                <a:cs typeface="Times New Roman" pitchFamily="18" charset="0"/>
              </a:rPr>
              <a:t>Firing</a:t>
            </a:r>
          </a:p>
        </p:txBody>
      </p:sp>
      <p:sp>
        <p:nvSpPr>
          <p:cNvPr id="22" name="TextBox 33">
            <a:extLst>
              <a:ext uri="{FF2B5EF4-FFF2-40B4-BE49-F238E27FC236}">
                <a16:creationId xmlns:a16="http://schemas.microsoft.com/office/drawing/2014/main" id="{954A2AA2-B6A8-4A6F-A260-8A5F46FB228A}"/>
              </a:ext>
            </a:extLst>
          </p:cNvPr>
          <p:cNvSpPr txBox="1"/>
          <p:nvPr/>
        </p:nvSpPr>
        <p:spPr>
          <a:xfrm>
            <a:off x="1600200" y="3660138"/>
            <a:ext cx="2209800" cy="40011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Times New Roman" panose="02020603050405020304" pitchFamily="18" charset="0"/>
                <a:cs typeface="Times New Roman" pitchFamily="18" charset="0"/>
              </a:rPr>
              <a:t>(a) In the  evening</a:t>
            </a:r>
          </a:p>
        </p:txBody>
      </p:sp>
      <p:sp>
        <p:nvSpPr>
          <p:cNvPr id="23" name="TextBox 34">
            <a:extLst>
              <a:ext uri="{FF2B5EF4-FFF2-40B4-BE49-F238E27FC236}">
                <a16:creationId xmlns:a16="http://schemas.microsoft.com/office/drawing/2014/main" id="{ACCF1E89-2822-4F30-99EB-6F6A7F113D77}"/>
              </a:ext>
            </a:extLst>
          </p:cNvPr>
          <p:cNvSpPr txBox="1"/>
          <p:nvPr/>
        </p:nvSpPr>
        <p:spPr>
          <a:xfrm>
            <a:off x="6580908" y="3655672"/>
            <a:ext cx="2479964" cy="40011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Times New Roman" panose="02020603050405020304" pitchFamily="18" charset="0"/>
                <a:cs typeface="Times New Roman" pitchFamily="18" charset="0"/>
              </a:rPr>
              <a:t>(b) In the morning</a:t>
            </a:r>
          </a:p>
        </p:txBody>
      </p:sp>
      <p:sp>
        <p:nvSpPr>
          <p:cNvPr id="25" name="TextBox 36">
            <a:extLst>
              <a:ext uri="{FF2B5EF4-FFF2-40B4-BE49-F238E27FC236}">
                <a16:creationId xmlns:a16="http://schemas.microsoft.com/office/drawing/2014/main" id="{2C525E22-6D46-4A6B-A479-9B7807F0BAFA}"/>
              </a:ext>
            </a:extLst>
          </p:cNvPr>
          <p:cNvSpPr txBox="1"/>
          <p:nvPr/>
        </p:nvSpPr>
        <p:spPr>
          <a:xfrm>
            <a:off x="969818" y="4115667"/>
            <a:ext cx="8382000" cy="461665"/>
          </a:xfrm>
          <a:prstGeom prst="rect">
            <a:avLst/>
          </a:prstGeom>
          <a:noFill/>
          <a:ln w="3810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n w="1905"/>
                <a:effectLst>
                  <a:innerShdw blurRad="69850" dist="43180" dir="5400000">
                    <a:srgbClr val="000000">
                      <a:alpha val="65000"/>
                    </a:srgbClr>
                  </a:innerShdw>
                </a:effectLst>
                <a:latin typeface="Times New Roman" panose="02020603050405020304" pitchFamily="18" charset="0"/>
                <a:cs typeface="Times New Roman" pitchFamily="18" charset="0"/>
              </a:rPr>
              <a:t>3. What did they do at first ?</a:t>
            </a:r>
          </a:p>
        </p:txBody>
      </p:sp>
      <p:sp>
        <p:nvSpPr>
          <p:cNvPr id="32" name="TextBox 31"/>
          <p:cNvSpPr txBox="1"/>
          <p:nvPr/>
        </p:nvSpPr>
        <p:spPr>
          <a:xfrm>
            <a:off x="678874" y="360218"/>
            <a:ext cx="3976254"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Group Work</a:t>
            </a:r>
            <a:endParaRPr lang="en-GB" sz="4000" b="1" dirty="0">
              <a:latin typeface="Times New Roman" panose="02020603050405020304" pitchFamily="18" charset="0"/>
              <a:cs typeface="Times New Roman" panose="02020603050405020304" pitchFamily="18" charset="0"/>
            </a:endParaRPr>
          </a:p>
        </p:txBody>
      </p:sp>
      <p:sp>
        <p:nvSpPr>
          <p:cNvPr id="33" name="TextBox 14">
            <a:extLst>
              <a:ext uri="{FF2B5EF4-FFF2-40B4-BE49-F238E27FC236}">
                <a16:creationId xmlns:a16="http://schemas.microsoft.com/office/drawing/2014/main" id="{DA22557D-966C-4746-9258-07900EFA9AF2}"/>
              </a:ext>
            </a:extLst>
          </p:cNvPr>
          <p:cNvSpPr txBox="1"/>
          <p:nvPr/>
        </p:nvSpPr>
        <p:spPr>
          <a:xfrm>
            <a:off x="3235035" y="1139065"/>
            <a:ext cx="660169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latin typeface="Times New Roman" panose="02020603050405020304" pitchFamily="18" charset="0"/>
                <a:cs typeface="Times New Roman" pitchFamily="18" charset="0"/>
              </a:rPr>
              <a:t>Write only the right answer.</a:t>
            </a:r>
            <a:endParaRPr lang="en-US" sz="2400" b="1" dirty="0">
              <a:latin typeface="Times New Roman" panose="02020603050405020304" pitchFamily="18" charset="0"/>
              <a:cs typeface="Times New Roman" pitchFamily="18" charset="0"/>
            </a:endParaRPr>
          </a:p>
        </p:txBody>
      </p:sp>
      <p:sp>
        <p:nvSpPr>
          <p:cNvPr id="34" name="TextBox 14">
            <a:extLst>
              <a:ext uri="{FF2B5EF4-FFF2-40B4-BE49-F238E27FC236}">
                <a16:creationId xmlns:a16="http://schemas.microsoft.com/office/drawing/2014/main" id="{DA22557D-966C-4746-9258-07900EFA9AF2}"/>
              </a:ext>
            </a:extLst>
          </p:cNvPr>
          <p:cNvSpPr txBox="1"/>
          <p:nvPr/>
        </p:nvSpPr>
        <p:spPr>
          <a:xfrm>
            <a:off x="602672" y="3147974"/>
            <a:ext cx="417714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latin typeface="Times New Roman" panose="02020603050405020304" pitchFamily="18" charset="0"/>
                <a:cs typeface="Times New Roman" pitchFamily="18" charset="0"/>
              </a:rPr>
              <a:t>2. When did they reach?</a:t>
            </a:r>
            <a:endParaRPr lang="en-US" sz="2400" b="1" dirty="0">
              <a:latin typeface="Times New Roman" panose="02020603050405020304" pitchFamily="18" charset="0"/>
              <a:cs typeface="Times New Roman" pitchFamily="18" charset="0"/>
            </a:endParaRPr>
          </a:p>
        </p:txBody>
      </p:sp>
      <p:sp>
        <p:nvSpPr>
          <p:cNvPr id="35" name="TextBox 14">
            <a:extLst>
              <a:ext uri="{FF2B5EF4-FFF2-40B4-BE49-F238E27FC236}">
                <a16:creationId xmlns:a16="http://schemas.microsoft.com/office/drawing/2014/main" id="{DA22557D-966C-4746-9258-07900EFA9AF2}"/>
              </a:ext>
            </a:extLst>
          </p:cNvPr>
          <p:cNvSpPr txBox="1"/>
          <p:nvPr/>
        </p:nvSpPr>
        <p:spPr>
          <a:xfrm>
            <a:off x="-505692" y="5267720"/>
            <a:ext cx="524394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latin typeface="Times New Roman" panose="02020603050405020304" pitchFamily="18" charset="0"/>
                <a:cs typeface="Times New Roman" pitchFamily="18" charset="0"/>
              </a:rPr>
              <a:t>4.The team was</a:t>
            </a:r>
            <a:endParaRPr lang="en-US" sz="2400" b="1" dirty="0">
              <a:latin typeface="Times New Roman" panose="02020603050405020304" pitchFamily="18" charset="0"/>
              <a:cs typeface="Times New Roman" pitchFamily="18" charset="0"/>
            </a:endParaRPr>
          </a:p>
        </p:txBody>
      </p:sp>
      <p:sp>
        <p:nvSpPr>
          <p:cNvPr id="38" name="Rectangle 37">
            <a:extLst>
              <a:ext uri="{FF2B5EF4-FFF2-40B4-BE49-F238E27FC236}">
                <a16:creationId xmlns:a16="http://schemas.microsoft.com/office/drawing/2014/main" id="{6C57E271-5F70-4193-A042-B7FE2CD9DF0B}"/>
              </a:ext>
            </a:extLst>
          </p:cNvPr>
          <p:cNvSpPr/>
          <p:nvPr/>
        </p:nvSpPr>
        <p:spPr>
          <a:xfrm>
            <a:off x="6323873" y="3200398"/>
            <a:ext cx="2044273" cy="21236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a:solidFill>
                  <a:srgbClr val="00B050"/>
                </a:solidFill>
                <a:latin typeface="Times New Roman" panose="02020603050405020304" pitchFamily="18" charset="0"/>
                <a:cs typeface="Times New Roman" pitchFamily="18" charset="0"/>
                <a:sym typeface="Wingdings" pitchFamily="2" charset="2"/>
              </a:rPr>
              <a:t></a:t>
            </a:r>
            <a:endParaRPr lang="en-US" sz="6600" b="1" dirty="0">
              <a:solidFill>
                <a:srgbClr val="00B050"/>
              </a:solidFill>
              <a:latin typeface="Times New Roman" pitchFamily="18" charset="0"/>
              <a:cs typeface="Times New Roman" pitchFamily="18" charset="0"/>
            </a:endParaRPr>
          </a:p>
          <a:p>
            <a:pPr algn="ctr"/>
            <a:endParaRPr lang="en-US" sz="6600" b="1" dirty="0">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id="{6C57E271-5F70-4193-A042-B7FE2CD9DF0B}"/>
              </a:ext>
            </a:extLst>
          </p:cNvPr>
          <p:cNvSpPr/>
          <p:nvPr/>
        </p:nvSpPr>
        <p:spPr>
          <a:xfrm>
            <a:off x="8928528" y="4184072"/>
            <a:ext cx="2044273" cy="21236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a:solidFill>
                  <a:srgbClr val="00B050"/>
                </a:solidFill>
                <a:latin typeface="Times New Roman" panose="02020603050405020304" pitchFamily="18" charset="0"/>
                <a:cs typeface="Times New Roman" pitchFamily="18" charset="0"/>
                <a:sym typeface="Wingdings" pitchFamily="2" charset="2"/>
              </a:rPr>
              <a:t></a:t>
            </a:r>
            <a:endParaRPr lang="en-US" sz="6600" b="1" dirty="0">
              <a:solidFill>
                <a:srgbClr val="00B050"/>
              </a:solidFill>
              <a:latin typeface="Times New Roman" pitchFamily="18" charset="0"/>
              <a:cs typeface="Times New Roman" pitchFamily="18" charset="0"/>
            </a:endParaRPr>
          </a:p>
          <a:p>
            <a:pPr algn="ctr"/>
            <a:endParaRPr lang="en-US" sz="6600" b="1" dirty="0">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6C57E271-5F70-4193-A042-B7FE2CD9DF0B}"/>
              </a:ext>
            </a:extLst>
          </p:cNvPr>
          <p:cNvSpPr/>
          <p:nvPr/>
        </p:nvSpPr>
        <p:spPr>
          <a:xfrm>
            <a:off x="1114564" y="5555672"/>
            <a:ext cx="2044273" cy="21236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a:solidFill>
                  <a:srgbClr val="00B050"/>
                </a:solidFill>
                <a:latin typeface="Times New Roman" panose="02020603050405020304" pitchFamily="18" charset="0"/>
                <a:cs typeface="Times New Roman" pitchFamily="18" charset="0"/>
                <a:sym typeface="Wingdings" pitchFamily="2" charset="2"/>
              </a:rPr>
              <a:t></a:t>
            </a:r>
            <a:endParaRPr lang="en-US" sz="6600" b="1" dirty="0">
              <a:solidFill>
                <a:srgbClr val="00B050"/>
              </a:solidFill>
              <a:latin typeface="Times New Roman" pitchFamily="18" charset="0"/>
              <a:cs typeface="Times New Roman" pitchFamily="18" charset="0"/>
            </a:endParaRPr>
          </a:p>
          <a:p>
            <a:pPr algn="ctr"/>
            <a:endParaRPr lang="en-US" sz="6600" b="1" dirty="0">
              <a:latin typeface="Times New Roman" pitchFamily="18" charset="0"/>
              <a:cs typeface="Times New Roman" pitchFamily="18" charset="0"/>
            </a:endParaRPr>
          </a:p>
        </p:txBody>
      </p:sp>
      <p:pic>
        <p:nvPicPr>
          <p:cNvPr id="41" name="Picture 4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74121" y="367032"/>
            <a:ext cx="2258020" cy="1676626"/>
          </a:xfrm>
          <a:prstGeom prst="rect">
            <a:avLst/>
          </a:prstGeom>
        </p:spPr>
      </p:pic>
    </p:spTree>
    <p:extLst>
      <p:ext uri="{BB962C8B-B14F-4D97-AF65-F5344CB8AC3E}">
        <p14:creationId xmlns:p14="http://schemas.microsoft.com/office/powerpoint/2010/main" val="147762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0" b="89747" l="0" r="89849"/>
                    </a14:imgEffect>
                  </a14:imgLayer>
                </a14:imgProps>
              </a:ext>
              <a:ext uri="{28A0092B-C50C-407E-A947-70E740481C1C}">
                <a14:useLocalDpi xmlns:a14="http://schemas.microsoft.com/office/drawing/2010/main"/>
              </a:ext>
            </a:extLst>
          </a:blip>
          <a:stretch>
            <a:fillRect/>
          </a:stretch>
        </p:blipFill>
        <p:spPr>
          <a:xfrm rot="11244783">
            <a:off x="-4711" y="73189"/>
            <a:ext cx="2614077" cy="2692973"/>
          </a:xfrm>
          <a:prstGeom prst="rect">
            <a:avLst/>
          </a:prstGeom>
        </p:spPr>
      </p:pic>
      <p:pic>
        <p:nvPicPr>
          <p:cNvPr id="3" name="Picture 2"/>
          <p:cNvPicPr>
            <a:picLocks noChangeAspect="1"/>
          </p:cNvPicPr>
          <p:nvPr/>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0" b="89747" l="0" r="89849"/>
                    </a14:imgEffect>
                  </a14:imgLayer>
                </a14:imgProps>
              </a:ext>
              <a:ext uri="{28A0092B-C50C-407E-A947-70E740481C1C}">
                <a14:useLocalDpi xmlns:a14="http://schemas.microsoft.com/office/drawing/2010/main"/>
              </a:ext>
            </a:extLst>
          </a:blip>
          <a:stretch>
            <a:fillRect/>
          </a:stretch>
        </p:blipFill>
        <p:spPr>
          <a:xfrm rot="11244783">
            <a:off x="10367538" y="157383"/>
            <a:ext cx="2614077" cy="2692973"/>
          </a:xfrm>
          <a:prstGeom prst="rect">
            <a:avLst/>
          </a:prstGeom>
        </p:spPr>
      </p:pic>
      <p:sp>
        <p:nvSpPr>
          <p:cNvPr id="4" name="TextBox 3"/>
          <p:cNvSpPr txBox="1"/>
          <p:nvPr/>
        </p:nvSpPr>
        <p:spPr>
          <a:xfrm>
            <a:off x="2216727" y="404014"/>
            <a:ext cx="6816436" cy="1015663"/>
          </a:xfrm>
          <a:prstGeom prst="rect">
            <a:avLst/>
          </a:prstGeom>
          <a:noFill/>
          <a:ln>
            <a:noFill/>
          </a:ln>
        </p:spPr>
        <p:txBody>
          <a:bodyPr wrap="square" rtlCol="0">
            <a:spAutoFit/>
          </a:bodyPr>
          <a:lstStyle/>
          <a:p>
            <a:r>
              <a:rPr lang="en-US" sz="6000" b="1" dirty="0" smtClean="0">
                <a:latin typeface="Times New Roman" pitchFamily="18" charset="0"/>
                <a:cs typeface="Times New Roman" pitchFamily="18" charset="0"/>
              </a:rPr>
              <a:t>     </a:t>
            </a:r>
            <a:r>
              <a:rPr lang="bn-BD" sz="6000" b="1" dirty="0" smtClean="0">
                <a:latin typeface="Times New Roman" pitchFamily="18" charset="0"/>
                <a:cs typeface="Times New Roman" pitchFamily="18" charset="0"/>
              </a:rPr>
              <a:t>Evaluation</a:t>
            </a:r>
            <a:endParaRPr lang="en-US" sz="6000" b="1" dirty="0">
              <a:latin typeface="Times New Roman" pitchFamily="18" charset="0"/>
              <a:cs typeface="Times New Roman" pitchFamily="18" charset="0"/>
            </a:endParaRPr>
          </a:p>
        </p:txBody>
      </p:sp>
      <p:sp>
        <p:nvSpPr>
          <p:cNvPr id="6" name="Rectangle 5"/>
          <p:cNvSpPr/>
          <p:nvPr/>
        </p:nvSpPr>
        <p:spPr>
          <a:xfrm>
            <a:off x="1885779" y="1458397"/>
            <a:ext cx="6863097" cy="707886"/>
          </a:xfrm>
          <a:prstGeom prst="rect">
            <a:avLst/>
          </a:prstGeom>
        </p:spPr>
        <p:txBody>
          <a:bodyPr wrap="none">
            <a:spAutoFit/>
          </a:bodyPr>
          <a:lstStyle/>
          <a:p>
            <a:r>
              <a:rPr lang="en-US" sz="4000" b="1" dirty="0">
                <a:latin typeface="Times New Roman" pitchFamily="18" charset="0"/>
                <a:cs typeface="Times New Roman" pitchFamily="18" charset="0"/>
              </a:rPr>
              <a:t>Answer the following question</a:t>
            </a:r>
            <a:r>
              <a:rPr lang="en-US" b="1" dirty="0">
                <a:latin typeface="Times New Roman" pitchFamily="18" charset="0"/>
                <a:cs typeface="Times New Roman" pitchFamily="18" charset="0"/>
              </a:rPr>
              <a:t>.</a:t>
            </a:r>
          </a:p>
        </p:txBody>
      </p:sp>
      <p:sp>
        <p:nvSpPr>
          <p:cNvPr id="8" name="Rectangle 7"/>
          <p:cNvSpPr/>
          <p:nvPr/>
        </p:nvSpPr>
        <p:spPr>
          <a:xfrm>
            <a:off x="540242" y="4830246"/>
            <a:ext cx="11651758" cy="707886"/>
          </a:xfrm>
          <a:prstGeom prst="rect">
            <a:avLst/>
          </a:prstGeom>
        </p:spPr>
        <p:txBody>
          <a:bodyPr wrap="square">
            <a:spAutoFit/>
          </a:bodyPr>
          <a:lstStyle/>
          <a:p>
            <a:r>
              <a:rPr lang="en-US" sz="4000" b="1" dirty="0" smtClean="0">
                <a:latin typeface="Times New Roman" panose="02020603050405020304" pitchFamily="18" charset="0"/>
                <a:cs typeface="Times New Roman" panose="02020603050405020304" pitchFamily="18" charset="0"/>
              </a:rPr>
              <a:t>3.How </a:t>
            </a:r>
            <a:r>
              <a:rPr lang="en-US" sz="4000" b="1" dirty="0">
                <a:latin typeface="Times New Roman" panose="02020603050405020304" pitchFamily="18" charset="0"/>
                <a:cs typeface="Times New Roman" panose="02020603050405020304" pitchFamily="18" charset="0"/>
              </a:rPr>
              <a:t>did they go to </a:t>
            </a:r>
            <a:r>
              <a:rPr lang="en-US" sz="4000" b="1" dirty="0" err="1">
                <a:latin typeface="Times New Roman" panose="02020603050405020304" pitchFamily="18" charset="0"/>
                <a:cs typeface="Times New Roman" panose="02020603050405020304" pitchFamily="18" charset="0"/>
              </a:rPr>
              <a:t>Sreemongle</a:t>
            </a:r>
            <a:r>
              <a:rPr lang="en-US" sz="4000" b="1" dirty="0">
                <a:latin typeface="Times New Roman" panose="02020603050405020304" pitchFamily="18" charset="0"/>
                <a:cs typeface="Times New Roman" panose="02020603050405020304" pitchFamily="18" charset="0"/>
              </a:rPr>
              <a:t> from Sylhet?</a:t>
            </a:r>
          </a:p>
        </p:txBody>
      </p:sp>
      <p:sp>
        <p:nvSpPr>
          <p:cNvPr id="9" name="Rectangle 8"/>
          <p:cNvSpPr/>
          <p:nvPr/>
        </p:nvSpPr>
        <p:spPr>
          <a:xfrm>
            <a:off x="570076" y="3930134"/>
            <a:ext cx="11359986" cy="707886"/>
          </a:xfrm>
          <a:prstGeom prst="rect">
            <a:avLst/>
          </a:prstGeom>
        </p:spPr>
        <p:txBody>
          <a:bodyPr wrap="square">
            <a:spAutoFit/>
          </a:bodyPr>
          <a:lstStyle/>
          <a:p>
            <a:r>
              <a:rPr lang="en-US" sz="4000" b="1" dirty="0" smtClean="0">
                <a:latin typeface="Times New Roman" panose="02020603050405020304" pitchFamily="18" charset="0"/>
                <a:cs typeface="Times New Roman" panose="02020603050405020304" pitchFamily="18" charset="0"/>
              </a:rPr>
              <a:t>2.Where </a:t>
            </a:r>
            <a:r>
              <a:rPr lang="en-US" sz="4000" b="1" dirty="0">
                <a:latin typeface="Times New Roman" panose="02020603050405020304" pitchFamily="18" charset="0"/>
                <a:cs typeface="Times New Roman" panose="02020603050405020304" pitchFamily="18" charset="0"/>
              </a:rPr>
              <a:t>did the camporee take place</a:t>
            </a:r>
            <a:r>
              <a:rPr lang="en-US" sz="4000" dirty="0">
                <a:latin typeface="NikoshBAN" pitchFamily="2" charset="0"/>
                <a:cs typeface="NikoshBAN" pitchFamily="2" charset="0"/>
              </a:rPr>
              <a:t>?</a:t>
            </a:r>
          </a:p>
        </p:txBody>
      </p:sp>
      <p:sp>
        <p:nvSpPr>
          <p:cNvPr id="10" name="Rectangle 9"/>
          <p:cNvSpPr/>
          <p:nvPr/>
        </p:nvSpPr>
        <p:spPr>
          <a:xfrm>
            <a:off x="722295" y="2944297"/>
            <a:ext cx="10907729" cy="707886"/>
          </a:xfrm>
          <a:prstGeom prst="rect">
            <a:avLst/>
          </a:prstGeom>
        </p:spPr>
        <p:txBody>
          <a:bodyPr wrap="square">
            <a:spAutoFit/>
          </a:bodyPr>
          <a:lstStyle/>
          <a:p>
            <a:r>
              <a:rPr lang="en-US" sz="4000" b="1" dirty="0" smtClean="0">
                <a:latin typeface="Times New Roman" panose="02020603050405020304" pitchFamily="18" charset="0"/>
                <a:cs typeface="Times New Roman" panose="02020603050405020304" pitchFamily="18" charset="0"/>
              </a:rPr>
              <a:t>1.What </a:t>
            </a:r>
            <a:r>
              <a:rPr lang="en-US" sz="4000" b="1" dirty="0">
                <a:latin typeface="Times New Roman" panose="02020603050405020304" pitchFamily="18" charset="0"/>
                <a:cs typeface="Times New Roman" panose="02020603050405020304" pitchFamily="18" charset="0"/>
              </a:rPr>
              <a:t>is a cub camporee? </a:t>
            </a:r>
          </a:p>
        </p:txBody>
      </p:sp>
    </p:spTree>
    <p:extLst>
      <p:ext uri="{BB962C8B-B14F-4D97-AF65-F5344CB8AC3E}">
        <p14:creationId xmlns:p14="http://schemas.microsoft.com/office/powerpoint/2010/main" val="3078051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anim calcmode="lin" valueType="num">
                                      <p:cBhvr>
                                        <p:cTn id="1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0" y="2902712"/>
            <a:ext cx="11333019" cy="1446550"/>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	Write a short composition on “Visit to the </a:t>
            </a:r>
            <a:r>
              <a:rPr lang="en-US" sz="4400" b="1" dirty="0" smtClean="0">
                <a:latin typeface="Times New Roman" panose="02020603050405020304" pitchFamily="18" charset="0"/>
                <a:cs typeface="Times New Roman" panose="02020603050405020304" pitchFamily="18" charset="0"/>
              </a:rPr>
              <a:t>memorable place”  </a:t>
            </a:r>
            <a:r>
              <a:rPr lang="en-US" sz="4400" b="1" dirty="0">
                <a:latin typeface="Times New Roman" panose="02020603050405020304" pitchFamily="18" charset="0"/>
                <a:cs typeface="Times New Roman" panose="02020603050405020304" pitchFamily="18" charset="0"/>
              </a:rPr>
              <a:t>in at least five sentences.</a:t>
            </a:r>
          </a:p>
        </p:txBody>
      </p:sp>
      <p:grpSp>
        <p:nvGrpSpPr>
          <p:cNvPr id="3" name="Group 2">
            <a:extLst>
              <a:ext uri="{FF2B5EF4-FFF2-40B4-BE49-F238E27FC236}">
                <a16:creationId xmlns:a16="http://schemas.microsoft.com/office/drawing/2014/main" id="{0A221A7D-A72F-4846-A42D-744B9898BF34}"/>
              </a:ext>
            </a:extLst>
          </p:cNvPr>
          <p:cNvGrpSpPr/>
          <p:nvPr/>
        </p:nvGrpSpPr>
        <p:grpSpPr>
          <a:xfrm>
            <a:off x="4073237" y="629036"/>
            <a:ext cx="3834692" cy="1294228"/>
            <a:chOff x="4515729" y="801858"/>
            <a:chExt cx="2813539" cy="1294228"/>
          </a:xfrm>
        </p:grpSpPr>
        <p:sp>
          <p:nvSpPr>
            <p:cNvPr id="4" name="Rectangle: Beveled 6">
              <a:extLst>
                <a:ext uri="{FF2B5EF4-FFF2-40B4-BE49-F238E27FC236}">
                  <a16:creationId xmlns:a16="http://schemas.microsoft.com/office/drawing/2014/main" id="{DA2665AE-7DB9-4182-86E6-B20BA225E302}"/>
                </a:ext>
              </a:extLst>
            </p:cNvPr>
            <p:cNvSpPr/>
            <p:nvPr/>
          </p:nvSpPr>
          <p:spPr>
            <a:xfrm>
              <a:off x="4515729" y="801858"/>
              <a:ext cx="2813539" cy="1294228"/>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D9A30901-F56E-4221-B5F7-BBAFB38A0ED6}"/>
                </a:ext>
              </a:extLst>
            </p:cNvPr>
            <p:cNvSpPr/>
            <p:nvPr/>
          </p:nvSpPr>
          <p:spPr>
            <a:xfrm>
              <a:off x="4634982" y="1077118"/>
              <a:ext cx="2694286"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smtClean="0">
                  <a:ln/>
                  <a:solidFill>
                    <a:sysClr val="windowText" lastClr="000000"/>
                  </a:solidFill>
                  <a:latin typeface="Times New Roman" panose="02020603050405020304" pitchFamily="18" charset="0"/>
                  <a:cs typeface="Times New Roman" panose="02020603050405020304" pitchFamily="18" charset="0"/>
                </a:rPr>
                <a:t>Home Work</a:t>
              </a:r>
              <a:endParaRPr lang="en-US" sz="4000" b="1" dirty="0">
                <a:ln/>
                <a:solidFill>
                  <a:sysClr val="windowText" lastClr="000000"/>
                </a:solidFill>
                <a:latin typeface="Times New Roman" panose="02020603050405020304" pitchFamily="18" charset="0"/>
                <a:cs typeface="Times New Roman" panose="02020603050405020304" pitchFamily="18" charset="0"/>
              </a:endParaRPr>
            </a:p>
          </p:txBody>
        </p:sp>
      </p:grpSp>
      <p:pic>
        <p:nvPicPr>
          <p:cNvPr id="6" name="Picture 5">
            <a:extLst>
              <a:ext uri="{FF2B5EF4-FFF2-40B4-BE49-F238E27FC236}">
                <a16:creationId xmlns:a16="http://schemas.microsoft.com/office/drawing/2014/main" id="{C0362850-7340-4670-8E98-19D26240C1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148" y="556700"/>
            <a:ext cx="2861529" cy="1366564"/>
          </a:xfrm>
          <a:prstGeom prst="rect">
            <a:avLst/>
          </a:prstGeom>
        </p:spPr>
      </p:pic>
      <p:grpSp>
        <p:nvGrpSpPr>
          <p:cNvPr id="7" name="Group 6">
            <a:extLst>
              <a:ext uri="{FF2B5EF4-FFF2-40B4-BE49-F238E27FC236}">
                <a16:creationId xmlns:a16="http://schemas.microsoft.com/office/drawing/2014/main" id="{09CA0A48-B9EF-442A-8790-CC1EEE651953}"/>
              </a:ext>
            </a:extLst>
          </p:cNvPr>
          <p:cNvGrpSpPr/>
          <p:nvPr/>
        </p:nvGrpSpPr>
        <p:grpSpPr>
          <a:xfrm>
            <a:off x="110836" y="5267694"/>
            <a:ext cx="11933161" cy="1420847"/>
            <a:chOff x="200826" y="5649281"/>
            <a:chExt cx="11821741" cy="1468072"/>
          </a:xfrm>
        </p:grpSpPr>
        <p:pic>
          <p:nvPicPr>
            <p:cNvPr id="8" name="Picture 7">
              <a:extLst>
                <a:ext uri="{FF2B5EF4-FFF2-40B4-BE49-F238E27FC236}">
                  <a16:creationId xmlns:a16="http://schemas.microsoft.com/office/drawing/2014/main" id="{1D74643A-6175-44F8-BF07-A994C18D991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0826" y="5658385"/>
              <a:ext cx="6095770" cy="1458968"/>
            </a:xfrm>
            <a:prstGeom prst="rect">
              <a:avLst/>
            </a:prstGeom>
          </p:spPr>
        </p:pic>
        <p:pic>
          <p:nvPicPr>
            <p:cNvPr id="9" name="Picture 8">
              <a:extLst>
                <a:ext uri="{FF2B5EF4-FFF2-40B4-BE49-F238E27FC236}">
                  <a16:creationId xmlns:a16="http://schemas.microsoft.com/office/drawing/2014/main" id="{F9D78ACA-558A-4A2C-9A63-95A520331D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96596" y="5649281"/>
              <a:ext cx="5725971" cy="1458968"/>
            </a:xfrm>
            <a:prstGeom prst="rect">
              <a:avLst/>
            </a:prstGeom>
          </p:spPr>
        </p:pic>
      </p:grpSp>
      <p:pic>
        <p:nvPicPr>
          <p:cNvPr id="10" name="Picture 9" descr="Flower Clipart Vector Images (over 22,000)"/>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0" r="98739"/>
                    </a14:imgEffect>
                  </a14:imgLayer>
                </a14:imgProps>
              </a:ext>
              <a:ext uri="{28A0092B-C50C-407E-A947-70E740481C1C}">
                <a14:useLocalDpi xmlns:a14="http://schemas.microsoft.com/office/drawing/2010/main"/>
              </a:ext>
            </a:extLst>
          </a:blip>
          <a:srcRect/>
          <a:stretch>
            <a:fillRect/>
          </a:stretch>
        </p:blipFill>
        <p:spPr bwMode="auto">
          <a:xfrm>
            <a:off x="3519640" y="4870372"/>
            <a:ext cx="1767727" cy="18568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lower Clipart Vector Images (over 22,000)"/>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0" r="98739"/>
                    </a14:imgEffect>
                  </a14:imgLayer>
                </a14:imgProps>
              </a:ext>
              <a:ext uri="{28A0092B-C50C-407E-A947-70E740481C1C}">
                <a14:useLocalDpi xmlns:a14="http://schemas.microsoft.com/office/drawing/2010/main"/>
              </a:ext>
            </a:extLst>
          </a:blip>
          <a:srcRect/>
          <a:stretch>
            <a:fillRect/>
          </a:stretch>
        </p:blipFill>
        <p:spPr bwMode="auto">
          <a:xfrm>
            <a:off x="9504803" y="4856517"/>
            <a:ext cx="1767727" cy="18568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Flower Clipart Vector Images (over 22,000)"/>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0" r="98739"/>
                    </a14:imgEffect>
                  </a14:imgLayer>
                </a14:imgProps>
              </a:ext>
              <a:ext uri="{28A0092B-C50C-407E-A947-70E740481C1C}">
                <a14:useLocalDpi xmlns:a14="http://schemas.microsoft.com/office/drawing/2010/main"/>
              </a:ext>
            </a:extLst>
          </a:blip>
          <a:srcRect/>
          <a:stretch>
            <a:fillRect/>
          </a:stretch>
        </p:blipFill>
        <p:spPr bwMode="auto">
          <a:xfrm>
            <a:off x="693313" y="4842662"/>
            <a:ext cx="1767727" cy="18568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lower Clipart Vector Images (over 22,000)"/>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0" r="98739"/>
                    </a14:imgEffect>
                  </a14:imgLayer>
                </a14:imgProps>
              </a:ext>
              <a:ext uri="{28A0092B-C50C-407E-A947-70E740481C1C}">
                <a14:useLocalDpi xmlns:a14="http://schemas.microsoft.com/office/drawing/2010/main"/>
              </a:ext>
            </a:extLst>
          </a:blip>
          <a:srcRect/>
          <a:stretch>
            <a:fillRect/>
          </a:stretch>
        </p:blipFill>
        <p:spPr bwMode="auto">
          <a:xfrm>
            <a:off x="6290549" y="4842662"/>
            <a:ext cx="1767727" cy="185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195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893" y="1045409"/>
            <a:ext cx="4746098"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Nahidal</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Arjin</a:t>
            </a:r>
            <a:endParaRPr lang="en-GB" sz="6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40893" y="2097659"/>
            <a:ext cx="5215189"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Assistant Teacher</a:t>
            </a:r>
            <a:endParaRPr lang="en-GB" sz="4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2362" y="3013163"/>
            <a:ext cx="6407709" cy="1446550"/>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Boddipur</a:t>
            </a:r>
            <a:r>
              <a:rPr lang="en-US" sz="4400" b="1" dirty="0" smtClean="0">
                <a:latin typeface="Times New Roman" panose="02020603050405020304" pitchFamily="18" charset="0"/>
                <a:cs typeface="Times New Roman" panose="02020603050405020304" pitchFamily="18" charset="0"/>
              </a:rPr>
              <a:t> Govt. Primary </a:t>
            </a:r>
            <a:r>
              <a:rPr lang="en-US" sz="4400" b="1" dirty="0">
                <a:latin typeface="Times New Roman" panose="02020603050405020304" pitchFamily="18" charset="0"/>
                <a:cs typeface="Times New Roman" panose="02020603050405020304" pitchFamily="18" charset="0"/>
              </a:rPr>
              <a:t>S</a:t>
            </a:r>
            <a:r>
              <a:rPr lang="en-US" sz="4400" b="1" dirty="0" smtClean="0">
                <a:latin typeface="Times New Roman" panose="02020603050405020304" pitchFamily="18" charset="0"/>
                <a:cs typeface="Times New Roman" panose="02020603050405020304" pitchFamily="18" charset="0"/>
              </a:rPr>
              <a:t>chool</a:t>
            </a:r>
            <a:endParaRPr lang="en-GB" sz="4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44128" y="4459713"/>
            <a:ext cx="6097149" cy="1446550"/>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Satkhira</a:t>
            </a:r>
            <a:r>
              <a:rPr lang="en-US" sz="4400"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Sadar</a:t>
            </a:r>
            <a:r>
              <a:rPr lang="en-US" sz="4400"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Satkhira</a:t>
            </a:r>
            <a:endParaRPr lang="en-GB" sz="4400" b="1"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6379822" y="1616988"/>
            <a:ext cx="328864" cy="3808604"/>
            <a:chOff x="6271152" y="1534902"/>
            <a:chExt cx="249701" cy="3167417"/>
          </a:xfrm>
        </p:grpSpPr>
        <p:cxnSp>
          <p:nvCxnSpPr>
            <p:cNvPr id="7" name="Straight Connector 6"/>
            <p:cNvCxnSpPr/>
            <p:nvPr/>
          </p:nvCxnSpPr>
          <p:spPr>
            <a:xfrm>
              <a:off x="6387210" y="1563064"/>
              <a:ext cx="42203" cy="3111093"/>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Flowchart: Connector 7"/>
            <p:cNvSpPr/>
            <p:nvPr/>
          </p:nvSpPr>
          <p:spPr>
            <a:xfrm>
              <a:off x="6271152" y="1534902"/>
              <a:ext cx="182880" cy="128742"/>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smtClean="0">
                <a:latin typeface="Times New Roman" panose="02020603050405020304" pitchFamily="18" charset="0"/>
              </a:endParaRPr>
            </a:p>
          </p:txBody>
        </p:sp>
        <p:sp>
          <p:nvSpPr>
            <p:cNvPr id="9" name="Flowchart: Connector 8"/>
            <p:cNvSpPr/>
            <p:nvPr/>
          </p:nvSpPr>
          <p:spPr>
            <a:xfrm>
              <a:off x="6337973" y="4573577"/>
              <a:ext cx="182880" cy="128742"/>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smtClean="0">
                <a:latin typeface="Times New Roman" panose="02020603050405020304" pitchFamily="18" charset="0"/>
              </a:endParaRPr>
            </a:p>
          </p:txBody>
        </p:sp>
      </p:grpSp>
      <p:sp>
        <p:nvSpPr>
          <p:cNvPr id="10" name="Rectangle 9"/>
          <p:cNvSpPr/>
          <p:nvPr/>
        </p:nvSpPr>
        <p:spPr>
          <a:xfrm>
            <a:off x="6761642" y="1179682"/>
            <a:ext cx="5250249" cy="4524315"/>
          </a:xfrm>
          <a:prstGeom prst="rect">
            <a:avLst/>
          </a:prstGeom>
        </p:spPr>
        <p:txBody>
          <a:bodyPr wrap="square">
            <a:spAutoFit/>
          </a:bodyPr>
          <a:lstStyle/>
          <a:p>
            <a:pPr algn="ctr"/>
            <a:r>
              <a:rPr lang="en-US" sz="3600" b="1" dirty="0" err="1">
                <a:latin typeface="Times New Roman" panose="02020603050405020304" pitchFamily="18" charset="0"/>
                <a:cs typeface="Times New Roman" panose="02020603050405020304" pitchFamily="18" charset="0"/>
              </a:rPr>
              <a:t>Class:Five</a:t>
            </a:r>
            <a:endParaRPr lang="en-US" sz="3600" b="1" dirty="0">
              <a:latin typeface="Times New Roman" panose="02020603050405020304" pitchFamily="18" charset="0"/>
              <a:cs typeface="Times New Roman" panose="02020603050405020304" pitchFamily="18" charset="0"/>
            </a:endParaRPr>
          </a:p>
          <a:p>
            <a:pPr algn="ctr"/>
            <a:r>
              <a:rPr lang="en-US" sz="3600" b="1" dirty="0" err="1" smtClean="0">
                <a:latin typeface="Times New Roman" panose="02020603050405020304" pitchFamily="18" charset="0"/>
                <a:cs typeface="Times New Roman" panose="02020603050405020304" pitchFamily="18" charset="0"/>
              </a:rPr>
              <a:t>Subject:English</a:t>
            </a:r>
            <a:endParaRPr lang="en-US" sz="3600" b="1" dirty="0">
              <a:latin typeface="Times New Roman" panose="02020603050405020304" pitchFamily="18" charset="0"/>
              <a:cs typeface="Times New Roman" panose="02020603050405020304" pitchFamily="18" charset="0"/>
            </a:endParaRPr>
          </a:p>
          <a:p>
            <a:pPr algn="ctr"/>
            <a:r>
              <a:rPr lang="en-US" sz="3600" b="1" dirty="0" smtClean="0">
                <a:latin typeface="Times New Roman" panose="02020603050405020304" pitchFamily="18" charset="0"/>
                <a:cs typeface="Times New Roman" panose="02020603050405020304" pitchFamily="18" charset="0"/>
              </a:rPr>
              <a:t>Unit:19</a:t>
            </a:r>
          </a:p>
          <a:p>
            <a:pPr algn="ctr"/>
            <a:r>
              <a:rPr lang="en-US" sz="3600" b="1" i="1" dirty="0" smtClean="0">
                <a:solidFill>
                  <a:prstClr val="black"/>
                </a:solidFill>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Title:  </a:t>
            </a:r>
            <a:r>
              <a:rPr lang="en-US" sz="3600" b="1" dirty="0" smtClean="0">
                <a:latin typeface="Times New Roman" panose="02020603050405020304" pitchFamily="18" charset="0"/>
                <a:cs typeface="Times New Roman" panose="02020603050405020304" pitchFamily="18" charset="0"/>
              </a:rPr>
              <a:t>It was a Great day</a:t>
            </a:r>
          </a:p>
          <a:p>
            <a:pPr algn="ctr"/>
            <a:r>
              <a:rPr lang="en-US" sz="3600" b="1" dirty="0" err="1" smtClean="0">
                <a:latin typeface="Times New Roman" panose="02020603050405020304" pitchFamily="18" charset="0"/>
                <a:cs typeface="Times New Roman" panose="02020603050405020304" pitchFamily="18" charset="0"/>
              </a:rPr>
              <a:t>Lesson:Last</a:t>
            </a:r>
            <a:r>
              <a:rPr lang="en-US" sz="3600" b="1" dirty="0" smtClean="0">
                <a:latin typeface="Times New Roman" panose="02020603050405020304" pitchFamily="18" charset="0"/>
                <a:cs typeface="Times New Roman" panose="02020603050405020304" pitchFamily="18" charset="0"/>
              </a:rPr>
              <a:t>……..tents.</a:t>
            </a:r>
            <a:endParaRPr lang="en-US" sz="36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Lesson: </a:t>
            </a:r>
            <a:r>
              <a:rPr lang="en-US" sz="3600" b="1" dirty="0" smtClean="0">
                <a:latin typeface="Times New Roman" panose="02020603050405020304" pitchFamily="18" charset="0"/>
                <a:cs typeface="Times New Roman" panose="02020603050405020304" pitchFamily="18" charset="0"/>
              </a:rPr>
              <a:t>21 </a:t>
            </a:r>
            <a:endParaRPr lang="bn-BD" sz="36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Time:</a:t>
            </a:r>
            <a:r>
              <a:rPr lang="bn-BD" sz="3600" b="1" dirty="0" smtClean="0">
                <a:latin typeface="Times New Roman" panose="02020603050405020304" pitchFamily="18" charset="0"/>
                <a:cs typeface="Times New Roman" panose="02020603050405020304" pitchFamily="18" charset="0"/>
              </a:rPr>
              <a:t>4</a:t>
            </a:r>
            <a:r>
              <a:rPr lang="en-US" sz="3600" b="1" dirty="0" smtClean="0">
                <a:latin typeface="Times New Roman" panose="02020603050405020304" pitchFamily="18" charset="0"/>
                <a:cs typeface="Times New Roman" panose="02020603050405020304" pitchFamily="18" charset="0"/>
              </a:rPr>
              <a:t>5 minutes </a:t>
            </a:r>
          </a:p>
          <a:p>
            <a:pPr algn="ctr"/>
            <a:r>
              <a:rPr lang="en-US" sz="3600" b="1" dirty="0" smtClean="0">
                <a:latin typeface="Times New Roman" panose="02020603050405020304" pitchFamily="18" charset="0"/>
                <a:cs typeface="Times New Roman" panose="02020603050405020304" pitchFamily="18" charset="0"/>
              </a:rPr>
              <a:t>Date:25/10/2021</a:t>
            </a:r>
            <a:endParaRPr lang="en-US" sz="3600" b="1"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6532222" y="1769388"/>
            <a:ext cx="328864" cy="3808604"/>
            <a:chOff x="6271152" y="1534902"/>
            <a:chExt cx="249701" cy="3167417"/>
          </a:xfrm>
        </p:grpSpPr>
        <p:cxnSp>
          <p:nvCxnSpPr>
            <p:cNvPr id="12" name="Straight Connector 11"/>
            <p:cNvCxnSpPr/>
            <p:nvPr/>
          </p:nvCxnSpPr>
          <p:spPr>
            <a:xfrm>
              <a:off x="6387210" y="1563064"/>
              <a:ext cx="42203" cy="3111093"/>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Flowchart: Connector 12"/>
            <p:cNvSpPr/>
            <p:nvPr/>
          </p:nvSpPr>
          <p:spPr>
            <a:xfrm>
              <a:off x="6271152" y="1534902"/>
              <a:ext cx="182880" cy="128742"/>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smtClean="0">
                <a:latin typeface="Times New Roman" panose="02020603050405020304" pitchFamily="18" charset="0"/>
              </a:endParaRPr>
            </a:p>
          </p:txBody>
        </p:sp>
        <p:sp>
          <p:nvSpPr>
            <p:cNvPr id="14" name="Flowchart: Connector 13"/>
            <p:cNvSpPr/>
            <p:nvPr/>
          </p:nvSpPr>
          <p:spPr>
            <a:xfrm>
              <a:off x="6337973" y="4573577"/>
              <a:ext cx="182880" cy="128742"/>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smtClean="0">
                <a:latin typeface="Times New Roman" panose="02020603050405020304" pitchFamily="18" charset="0"/>
              </a:endParaRPr>
            </a:p>
          </p:txBody>
        </p:sp>
      </p:grpSp>
      <p:grpSp>
        <p:nvGrpSpPr>
          <p:cNvPr id="15" name="Group 14"/>
          <p:cNvGrpSpPr/>
          <p:nvPr/>
        </p:nvGrpSpPr>
        <p:grpSpPr>
          <a:xfrm>
            <a:off x="6684622" y="1921788"/>
            <a:ext cx="328864" cy="3808604"/>
            <a:chOff x="6271152" y="1534902"/>
            <a:chExt cx="249701" cy="3167417"/>
          </a:xfrm>
        </p:grpSpPr>
        <p:cxnSp>
          <p:nvCxnSpPr>
            <p:cNvPr id="16" name="Straight Connector 15"/>
            <p:cNvCxnSpPr/>
            <p:nvPr/>
          </p:nvCxnSpPr>
          <p:spPr>
            <a:xfrm>
              <a:off x="6387210" y="1563064"/>
              <a:ext cx="42203" cy="3111093"/>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Flowchart: Connector 16"/>
            <p:cNvSpPr/>
            <p:nvPr/>
          </p:nvSpPr>
          <p:spPr>
            <a:xfrm>
              <a:off x="6271152" y="1534902"/>
              <a:ext cx="182880" cy="128742"/>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smtClean="0">
                <a:latin typeface="Times New Roman" panose="02020603050405020304" pitchFamily="18" charset="0"/>
              </a:endParaRPr>
            </a:p>
          </p:txBody>
        </p:sp>
        <p:sp>
          <p:nvSpPr>
            <p:cNvPr id="18" name="Flowchart: Connector 17"/>
            <p:cNvSpPr/>
            <p:nvPr/>
          </p:nvSpPr>
          <p:spPr>
            <a:xfrm>
              <a:off x="6337973" y="4573577"/>
              <a:ext cx="182880" cy="128742"/>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smtClean="0">
                <a:latin typeface="Times New Roman" panose="02020603050405020304" pitchFamily="18" charset="0"/>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88177" y="5182988"/>
            <a:ext cx="2647950" cy="172402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37138" y="4513030"/>
            <a:ext cx="2381250" cy="2125116"/>
          </a:xfrm>
          <a:prstGeom prst="rect">
            <a:avLst/>
          </a:prstGeom>
        </p:spPr>
      </p:pic>
    </p:spTree>
    <p:extLst>
      <p:ext uri="{BB962C8B-B14F-4D97-AF65-F5344CB8AC3E}">
        <p14:creationId xmlns:p14="http://schemas.microsoft.com/office/powerpoint/2010/main" val="1193582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8546" y="138545"/>
            <a:ext cx="11928764" cy="6567055"/>
          </a:xfrm>
          <a:prstGeom prst="rect">
            <a:avLst/>
          </a:prstGeom>
        </p:spPr>
      </p:pic>
      <p:sp>
        <p:nvSpPr>
          <p:cNvPr id="3" name="TextBox 2"/>
          <p:cNvSpPr txBox="1"/>
          <p:nvPr/>
        </p:nvSpPr>
        <p:spPr>
          <a:xfrm>
            <a:off x="2341417" y="249382"/>
            <a:ext cx="11069782" cy="1323439"/>
          </a:xfrm>
          <a:prstGeom prst="rect">
            <a:avLst/>
          </a:prstGeom>
          <a:noFill/>
        </p:spPr>
        <p:txBody>
          <a:bodyPr wrap="square" rtlCol="0">
            <a:spAutoFit/>
          </a:bodyPr>
          <a:lstStyle/>
          <a:p>
            <a:r>
              <a:rPr lang="en-US" sz="8000" b="1" dirty="0" smtClean="0">
                <a:latin typeface="Times New Roman" panose="02020603050405020304" pitchFamily="18" charset="0"/>
                <a:cs typeface="Times New Roman" panose="02020603050405020304" pitchFamily="18" charset="0"/>
              </a:rPr>
              <a:t>Thank you to all</a:t>
            </a:r>
            <a:endParaRPr lang="en-GB" sz="8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32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8420" y="606508"/>
            <a:ext cx="7684770" cy="769441"/>
          </a:xfrm>
          <a:prstGeom prst="rect">
            <a:avLst/>
          </a:prstGeom>
        </p:spPr>
        <p:txBody>
          <a:bodyPr wrap="square">
            <a:spAutoFit/>
          </a:bodyPr>
          <a:lstStyle/>
          <a:p>
            <a:pPr algn="ctr"/>
            <a:r>
              <a:rPr lang="en-US" sz="4400" b="1" dirty="0">
                <a:latin typeface="Times New Roman" pitchFamily="18" charset="0"/>
                <a:cs typeface="Times New Roman" pitchFamily="18" charset="0"/>
              </a:rPr>
              <a:t>Good morning, students.</a:t>
            </a:r>
          </a:p>
        </p:txBody>
      </p:sp>
      <p:sp>
        <p:nvSpPr>
          <p:cNvPr id="3" name="Rectangle 2"/>
          <p:cNvSpPr/>
          <p:nvPr/>
        </p:nvSpPr>
        <p:spPr>
          <a:xfrm>
            <a:off x="4200524" y="1998538"/>
            <a:ext cx="6920865" cy="769441"/>
          </a:xfrm>
          <a:prstGeom prst="rect">
            <a:avLst/>
          </a:prstGeom>
        </p:spPr>
        <p:txBody>
          <a:bodyPr wrap="square">
            <a:spAutoFit/>
          </a:bodyPr>
          <a:lstStyle/>
          <a:p>
            <a:pPr algn="ctr"/>
            <a:r>
              <a:rPr lang="en-US" sz="4400" b="1" dirty="0">
                <a:latin typeface="Times New Roman" pitchFamily="18" charset="0"/>
                <a:cs typeface="Times New Roman" pitchFamily="18" charset="0"/>
              </a:rPr>
              <a:t>Good morning, Teacher.</a:t>
            </a:r>
          </a:p>
        </p:txBody>
      </p:sp>
      <p:sp>
        <p:nvSpPr>
          <p:cNvPr id="4" name="Rectangle 3"/>
          <p:cNvSpPr/>
          <p:nvPr/>
        </p:nvSpPr>
        <p:spPr>
          <a:xfrm>
            <a:off x="2455545" y="3775289"/>
            <a:ext cx="7022154" cy="769441"/>
          </a:xfrm>
          <a:prstGeom prst="rect">
            <a:avLst/>
          </a:prstGeom>
          <a:ln>
            <a:noFill/>
          </a:ln>
        </p:spPr>
        <p:txBody>
          <a:bodyPr wrap="square">
            <a:spAutoFit/>
          </a:bodyPr>
          <a:lstStyle/>
          <a:p>
            <a:pPr algn="ctr"/>
            <a:r>
              <a:rPr lang="en-US" sz="4400" b="1" dirty="0">
                <a:latin typeface="Times New Roman" pitchFamily="18" charset="0"/>
                <a:cs typeface="Times New Roman" pitchFamily="18" charset="0"/>
              </a:rPr>
              <a:t>How </a:t>
            </a:r>
            <a:r>
              <a:rPr lang="en-US" sz="4400" b="1" dirty="0" smtClean="0">
                <a:latin typeface="Times New Roman" pitchFamily="18" charset="0"/>
                <a:cs typeface="Times New Roman" pitchFamily="18" charset="0"/>
              </a:rPr>
              <a:t>are you </a:t>
            </a:r>
            <a:r>
              <a:rPr lang="en-US" sz="4400" b="1" dirty="0">
                <a:latin typeface="Times New Roman" pitchFamily="18" charset="0"/>
                <a:cs typeface="Times New Roman" pitchFamily="18" charset="0"/>
              </a:rPr>
              <a:t>students?</a:t>
            </a:r>
          </a:p>
        </p:txBody>
      </p:sp>
      <p:sp>
        <p:nvSpPr>
          <p:cNvPr id="5" name="Rectangle 4"/>
          <p:cNvSpPr/>
          <p:nvPr/>
        </p:nvSpPr>
        <p:spPr>
          <a:xfrm>
            <a:off x="3284220" y="5166607"/>
            <a:ext cx="8039100" cy="769441"/>
          </a:xfrm>
          <a:prstGeom prst="rect">
            <a:avLst/>
          </a:prstGeom>
        </p:spPr>
        <p:txBody>
          <a:bodyPr wrap="square">
            <a:spAutoFit/>
          </a:bodyPr>
          <a:lstStyle/>
          <a:p>
            <a:pPr algn="ctr"/>
            <a:r>
              <a:rPr lang="en-US" sz="4400" b="1" dirty="0">
                <a:latin typeface="Times New Roman" pitchFamily="18" charset="0"/>
                <a:cs typeface="Times New Roman" pitchFamily="18" charset="0"/>
              </a:rPr>
              <a:t>Fine, thank you teacher</a:t>
            </a:r>
            <a:r>
              <a:rPr lang="en-US" b="1" dirty="0">
                <a:latin typeface="Times New Roman" pitchFamily="18" charset="0"/>
                <a:cs typeface="Times New Roman" pitchFamily="18" charset="0"/>
              </a:rPr>
              <a:t>.</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42352" y="2222688"/>
            <a:ext cx="1258172" cy="10905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0359" y="606508"/>
            <a:ext cx="1511360" cy="11203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774" y="3599836"/>
            <a:ext cx="1511360" cy="11203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5134" y="5180155"/>
            <a:ext cx="1258172" cy="10905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4" cstate="email">
            <a:extLst>
              <a:ext uri="{BEBA8EAE-BF5A-486C-A8C5-ECC9F3942E4B}">
                <a14:imgProps xmlns:a14="http://schemas.microsoft.com/office/drawing/2010/main">
                  <a14:imgLayer r:embed="rId5">
                    <a14:imgEffect>
                      <a14:backgroundRemoval t="0" b="98667" l="13478" r="88696"/>
                    </a14:imgEffect>
                  </a14:imgLayer>
                </a14:imgProps>
              </a:ext>
              <a:ext uri="{28A0092B-C50C-407E-A947-70E740481C1C}">
                <a14:useLocalDpi xmlns:a14="http://schemas.microsoft.com/office/drawing/2010/main"/>
              </a:ext>
            </a:extLst>
          </a:blip>
          <a:stretch>
            <a:fillRect/>
          </a:stretch>
        </p:blipFill>
        <p:spPr>
          <a:xfrm rot="19969886">
            <a:off x="10468978" y="5075175"/>
            <a:ext cx="1696094" cy="1659223"/>
          </a:xfrm>
          <a:prstGeom prst="rect">
            <a:avLst/>
          </a:prstGeom>
        </p:spPr>
      </p:pic>
    </p:spTree>
    <p:extLst>
      <p:ext uri="{BB962C8B-B14F-4D97-AF65-F5344CB8AC3E}">
        <p14:creationId xmlns:p14="http://schemas.microsoft.com/office/powerpoint/2010/main" val="1548803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257" y="1584614"/>
            <a:ext cx="3528579" cy="2668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D795FA85-9325-4244-A4A6-DE6376847281}"/>
              </a:ext>
            </a:extLst>
          </p:cNvPr>
          <p:cNvSpPr txBox="1"/>
          <p:nvPr/>
        </p:nvSpPr>
        <p:spPr>
          <a:xfrm>
            <a:off x="1679864" y="201956"/>
            <a:ext cx="8627918" cy="64633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Look at the picture and say about it.</a:t>
            </a:r>
          </a:p>
        </p:txBody>
      </p:sp>
      <p:pic>
        <p:nvPicPr>
          <p:cNvPr id="2050" name="Picture 2" descr="517 BEST Sylhet IMAGES, STOCK PHOTOS &amp;amp; VECTORS | Adobe St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8086" y="1565564"/>
            <a:ext cx="3529733" cy="2646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b="6624"/>
          <a:stretch/>
        </p:blipFill>
        <p:spPr>
          <a:xfrm>
            <a:off x="8094950" y="1496291"/>
            <a:ext cx="3705225" cy="2673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D795FA85-9325-4244-A4A6-DE6376847281}"/>
              </a:ext>
            </a:extLst>
          </p:cNvPr>
          <p:cNvSpPr txBox="1"/>
          <p:nvPr/>
        </p:nvSpPr>
        <p:spPr>
          <a:xfrm>
            <a:off x="1485899" y="4510720"/>
            <a:ext cx="8627918" cy="70788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smtClean="0">
                <a:solidFill>
                  <a:schemeClr val="tx1"/>
                </a:solidFill>
                <a:latin typeface="Times New Roman" panose="02020603050405020304" pitchFamily="18" charset="0"/>
                <a:cs typeface="Times New Roman" panose="02020603050405020304" pitchFamily="18" charset="0"/>
              </a:rPr>
              <a:t>Have you ever been to a tea garden?</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29490" y="4380589"/>
            <a:ext cx="11471564" cy="2246769"/>
          </a:xfrm>
          <a:prstGeom prst="rect">
            <a:avLst/>
          </a:prstGeom>
        </p:spPr>
        <p:txBody>
          <a:bodyPr wrap="square">
            <a:spAutoFit/>
          </a:bodyPr>
          <a:lstStyle/>
          <a:p>
            <a:r>
              <a:rPr lang="en-GB" sz="2800" b="1" dirty="0" err="1">
                <a:latin typeface="Times New Roman" panose="02020603050405020304" pitchFamily="18" charset="0"/>
                <a:cs typeface="Times New Roman" panose="02020603050405020304" pitchFamily="18" charset="0"/>
              </a:rPr>
              <a:t>Srimangal</a:t>
            </a:r>
            <a:r>
              <a:rPr lang="en-GB" sz="2800" b="1" dirty="0">
                <a:latin typeface="Times New Roman" panose="02020603050405020304" pitchFamily="18" charset="0"/>
                <a:cs typeface="Times New Roman" panose="02020603050405020304" pitchFamily="18" charset="0"/>
              </a:rPr>
              <a:t> with an area of 450 km can be called the tea capital of Bangladesh. The spectacular beauty of some of the tea gardens here continues to attract tourists. The miles and miles of tea gardens here look like a green carpet on a hillside. The best quality tea in the country is produced </a:t>
            </a:r>
            <a:r>
              <a:rPr lang="en-GB" sz="2800" b="1" dirty="0" smtClean="0">
                <a:latin typeface="Times New Roman" panose="02020603050405020304" pitchFamily="18" charset="0"/>
                <a:cs typeface="Times New Roman" panose="02020603050405020304" pitchFamily="18" charset="0"/>
              </a:rPr>
              <a:t>here.</a:t>
            </a:r>
            <a:endParaRPr lang="en-GB" sz="2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795FA85-9325-4244-A4A6-DE6376847281}"/>
              </a:ext>
            </a:extLst>
          </p:cNvPr>
          <p:cNvSpPr txBox="1"/>
          <p:nvPr/>
        </p:nvSpPr>
        <p:spPr>
          <a:xfrm>
            <a:off x="1222665" y="5175737"/>
            <a:ext cx="8627918" cy="70788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smtClean="0">
                <a:solidFill>
                  <a:schemeClr val="tx1"/>
                </a:solidFill>
                <a:latin typeface="Times New Roman" panose="02020603050405020304" pitchFamily="18" charset="0"/>
                <a:cs typeface="Times New Roman" panose="02020603050405020304" pitchFamily="18" charset="0"/>
              </a:rPr>
              <a:t>yes</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795FA85-9325-4244-A4A6-DE6376847281}"/>
              </a:ext>
            </a:extLst>
          </p:cNvPr>
          <p:cNvSpPr txBox="1"/>
          <p:nvPr/>
        </p:nvSpPr>
        <p:spPr>
          <a:xfrm>
            <a:off x="571501" y="5092612"/>
            <a:ext cx="10595262" cy="70788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smtClean="0">
                <a:solidFill>
                  <a:schemeClr val="tx1"/>
                </a:solidFill>
                <a:latin typeface="Times New Roman" panose="02020603050405020304" pitchFamily="18" charset="0"/>
                <a:cs typeface="Times New Roman" panose="02020603050405020304" pitchFamily="18" charset="0"/>
              </a:rPr>
              <a:t>How was your experience?</a:t>
            </a:r>
            <a:endParaRPr lang="en-US" sz="4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7468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heel(1)">
                                      <p:cBhvr>
                                        <p:cTn id="10" dur="2000"/>
                                        <p:tgtEl>
                                          <p:spTgt spid="2050"/>
                                        </p:tgtEl>
                                      </p:cBhvr>
                                    </p:animEffect>
                                  </p:childTnLst>
                                </p:cTn>
                              </p:par>
                              <p:par>
                                <p:cTn id="11" presetID="21"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13"/>
                                        </p:tgtEl>
                                        <p:attrNameLst>
                                          <p:attrName>ppt_w</p:attrName>
                                        </p:attrNameLst>
                                      </p:cBhvr>
                                      <p:tavLst>
                                        <p:tav tm="0">
                                          <p:val>
                                            <p:strVal val="ppt_w"/>
                                          </p:val>
                                        </p:tav>
                                        <p:tav tm="100000">
                                          <p:val>
                                            <p:fltVal val="0"/>
                                          </p:val>
                                        </p:tav>
                                      </p:tavLst>
                                    </p:anim>
                                    <p:anim calcmode="lin" valueType="num">
                                      <p:cBhvr>
                                        <p:cTn id="25" dur="500"/>
                                        <p:tgtEl>
                                          <p:spTgt spid="13"/>
                                        </p:tgtEl>
                                        <p:attrNameLst>
                                          <p:attrName>ppt_h</p:attrName>
                                        </p:attrNameLst>
                                      </p:cBhvr>
                                      <p:tavLst>
                                        <p:tav tm="0">
                                          <p:val>
                                            <p:strVal val="ppt_h"/>
                                          </p:val>
                                        </p:tav>
                                        <p:tav tm="100000">
                                          <p:val>
                                            <p:fltVal val="0"/>
                                          </p:val>
                                        </p:tav>
                                      </p:tavLst>
                                    </p:anim>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grpId="1" nodeType="clickEffect">
                                  <p:stCondLst>
                                    <p:cond delay="0"/>
                                  </p:stCondLst>
                                  <p:childTnLst>
                                    <p:anim calcmode="lin" valueType="num">
                                      <p:cBhvr>
                                        <p:cTn id="38" dur="500"/>
                                        <p:tgtEl>
                                          <p:spTgt spid="15"/>
                                        </p:tgtEl>
                                        <p:attrNameLst>
                                          <p:attrName>ppt_w</p:attrName>
                                        </p:attrNameLst>
                                      </p:cBhvr>
                                      <p:tavLst>
                                        <p:tav tm="0">
                                          <p:val>
                                            <p:strVal val="ppt_w"/>
                                          </p:val>
                                        </p:tav>
                                        <p:tav tm="100000">
                                          <p:val>
                                            <p:fltVal val="0"/>
                                          </p:val>
                                        </p:tav>
                                      </p:tavLst>
                                    </p:anim>
                                    <p:anim calcmode="lin" valueType="num">
                                      <p:cBhvr>
                                        <p:cTn id="39" dur="500"/>
                                        <p:tgtEl>
                                          <p:spTgt spid="15"/>
                                        </p:tgtEl>
                                        <p:attrNameLst>
                                          <p:attrName>ppt_h</p:attrName>
                                        </p:attrNameLst>
                                      </p:cBhvr>
                                      <p:tavLst>
                                        <p:tav tm="0">
                                          <p:val>
                                            <p:strVal val="ppt_h"/>
                                          </p:val>
                                        </p:tav>
                                        <p:tav tm="100000">
                                          <p:val>
                                            <p:fltVal val="0"/>
                                          </p:val>
                                        </p:tav>
                                      </p:tavLst>
                                    </p:anim>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32" fill="hold" grpId="1" nodeType="clickEffect">
                                  <p:stCondLst>
                                    <p:cond delay="0"/>
                                  </p:stCondLst>
                                  <p:childTnLst>
                                    <p:anim calcmode="lin" valueType="num">
                                      <p:cBhvr>
                                        <p:cTn id="52" dur="500"/>
                                        <p:tgtEl>
                                          <p:spTgt spid="17"/>
                                        </p:tgtEl>
                                        <p:attrNameLst>
                                          <p:attrName>ppt_w</p:attrName>
                                        </p:attrNameLst>
                                      </p:cBhvr>
                                      <p:tavLst>
                                        <p:tav tm="0">
                                          <p:val>
                                            <p:strVal val="ppt_w"/>
                                          </p:val>
                                        </p:tav>
                                        <p:tav tm="100000">
                                          <p:val>
                                            <p:fltVal val="0"/>
                                          </p:val>
                                        </p:tav>
                                      </p:tavLst>
                                    </p:anim>
                                    <p:anim calcmode="lin" valueType="num">
                                      <p:cBhvr>
                                        <p:cTn id="53" dur="500"/>
                                        <p:tgtEl>
                                          <p:spTgt spid="17"/>
                                        </p:tgtEl>
                                        <p:attrNameLst>
                                          <p:attrName>ppt_h</p:attrName>
                                        </p:attrNameLst>
                                      </p:cBhvr>
                                      <p:tavLst>
                                        <p:tav tm="0">
                                          <p:val>
                                            <p:strVal val="ppt_h"/>
                                          </p:val>
                                        </p:tav>
                                        <p:tav tm="100000">
                                          <p:val>
                                            <p:fltVal val="0"/>
                                          </p:val>
                                        </p:tav>
                                      </p:tavLst>
                                    </p:anim>
                                    <p:animEffect transition="out" filter="fade">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1"/>
                                        </p:tgtEl>
                                        <p:attrNameLst>
                                          <p:attrName>ppt_y</p:attrName>
                                        </p:attrNameLst>
                                      </p:cBhvr>
                                      <p:tavLst>
                                        <p:tav tm="0">
                                          <p:val>
                                            <p:strVal val="#ppt_y"/>
                                          </p:val>
                                        </p:tav>
                                        <p:tav tm="100000">
                                          <p:val>
                                            <p:strVal val="#ppt_y"/>
                                          </p:val>
                                        </p:tav>
                                      </p:tavLst>
                                    </p:anim>
                                    <p:anim calcmode="lin" valueType="num">
                                      <p:cBhvr>
                                        <p:cTn id="6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1" grpId="0"/>
      <p:bldP spid="15" grpId="0"/>
      <p:bldP spid="15" grpId="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028" y="2934326"/>
            <a:ext cx="10251717" cy="1569660"/>
          </a:xfrm>
          <a:prstGeom prst="rect">
            <a:avLst/>
          </a:prstGeom>
          <a:noFill/>
        </p:spPr>
        <p:txBody>
          <a:bodyPr wrap="none" rtlCol="0">
            <a:spAutoFit/>
          </a:bodyPr>
          <a:lstStyle/>
          <a:p>
            <a:r>
              <a:rPr lang="en-AU" sz="9600" b="1" dirty="0">
                <a:latin typeface="Times New Roman" panose="02020603050405020304" pitchFamily="18" charset="0"/>
                <a:cs typeface="Times New Roman" panose="02020603050405020304" pitchFamily="18" charset="0"/>
              </a:rPr>
              <a:t>It was a great day !</a:t>
            </a:r>
          </a:p>
        </p:txBody>
      </p:sp>
      <p:sp>
        <p:nvSpPr>
          <p:cNvPr id="3" name="TextBox 2"/>
          <p:cNvSpPr txBox="1"/>
          <p:nvPr/>
        </p:nvSpPr>
        <p:spPr>
          <a:xfrm>
            <a:off x="3237126" y="1245275"/>
            <a:ext cx="5859296" cy="923330"/>
          </a:xfrm>
          <a:prstGeom prst="rect">
            <a:avLst/>
          </a:prstGeom>
          <a:noFill/>
        </p:spPr>
        <p:txBody>
          <a:bodyPr wrap="none" rtlCol="0">
            <a:spAutoFit/>
          </a:bodyPr>
          <a:lstStyle/>
          <a:p>
            <a:r>
              <a:rPr lang="en-AU" sz="5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 Declaration</a:t>
            </a:r>
          </a:p>
        </p:txBody>
      </p:sp>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ackgroundRemoval t="0" b="96208" l="18667" r="85000"/>
                    </a14:imgEffect>
                  </a14:imgLayer>
                </a14:imgProps>
              </a:ext>
              <a:ext uri="{28A0092B-C50C-407E-A947-70E740481C1C}">
                <a14:useLocalDpi xmlns:a14="http://schemas.microsoft.com/office/drawing/2010/main"/>
              </a:ext>
            </a:extLst>
          </a:blip>
          <a:stretch>
            <a:fillRect/>
          </a:stretch>
        </p:blipFill>
        <p:spPr>
          <a:xfrm>
            <a:off x="9745336" y="5061860"/>
            <a:ext cx="2446664" cy="1593600"/>
          </a:xfrm>
          <a:prstGeom prst="rect">
            <a:avLst/>
          </a:prstGeom>
        </p:spPr>
      </p:pic>
    </p:spTree>
    <p:extLst>
      <p:ext uri="{BB962C8B-B14F-4D97-AF65-F5344CB8AC3E}">
        <p14:creationId xmlns:p14="http://schemas.microsoft.com/office/powerpoint/2010/main" val="352568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6690" y="1454726"/>
            <a:ext cx="10848109" cy="40455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0191" y="5364677"/>
            <a:ext cx="10729190" cy="1063831"/>
          </a:xfrm>
          <a:prstGeom prst="rect">
            <a:avLst/>
          </a:prstGeom>
        </p:spPr>
      </p:pic>
      <p:sp>
        <p:nvSpPr>
          <p:cNvPr id="6" name="Rectangle 5"/>
          <p:cNvSpPr/>
          <p:nvPr/>
        </p:nvSpPr>
        <p:spPr>
          <a:xfrm>
            <a:off x="1293809" y="237896"/>
            <a:ext cx="9388045" cy="1015663"/>
          </a:xfrm>
          <a:prstGeom prst="rect">
            <a:avLst/>
          </a:prstGeom>
        </p:spPr>
        <p:txBody>
          <a:bodyPr wrap="square">
            <a:spAutoFit/>
          </a:bodyPr>
          <a:lstStyle/>
          <a:p>
            <a:r>
              <a:rPr lang="en-US" sz="6000" b="1" dirty="0" smtClean="0">
                <a:latin typeface="Times New Roman" pitchFamily="18" charset="0"/>
                <a:cs typeface="Times New Roman" pitchFamily="18" charset="0"/>
              </a:rPr>
              <a:t>    Learning </a:t>
            </a:r>
            <a:r>
              <a:rPr lang="en-US" sz="6000" b="1" dirty="0">
                <a:latin typeface="Times New Roman" pitchFamily="18" charset="0"/>
                <a:cs typeface="Times New Roman" pitchFamily="18" charset="0"/>
              </a:rPr>
              <a:t>Outcomes</a:t>
            </a:r>
          </a:p>
        </p:txBody>
      </p:sp>
      <p:pic>
        <p:nvPicPr>
          <p:cNvPr id="7" name="Picture 6"/>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5400000">
            <a:off x="26263" y="293853"/>
            <a:ext cx="2476500" cy="2216727"/>
          </a:xfrm>
          <a:prstGeom prst="rect">
            <a:avLst/>
          </a:prstGeom>
        </p:spPr>
      </p:pic>
      <p:pic>
        <p:nvPicPr>
          <p:cNvPr id="8" name="Picture 7"/>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9572046" y="141452"/>
            <a:ext cx="2476500" cy="2216727"/>
          </a:xfrm>
          <a:prstGeom prst="rect">
            <a:avLst/>
          </a:prstGeom>
        </p:spPr>
      </p:pic>
    </p:spTree>
    <p:extLst>
      <p:ext uri="{BB962C8B-B14F-4D97-AF65-F5344CB8AC3E}">
        <p14:creationId xmlns:p14="http://schemas.microsoft.com/office/powerpoint/2010/main" val="2546883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12192000" cy="6850244"/>
          </a:xfrm>
          <a:prstGeom prst="frame">
            <a:avLst>
              <a:gd name="adj1" fmla="val 1742"/>
            </a:avLst>
          </a:prstGeom>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0002" y="1214064"/>
            <a:ext cx="4429743" cy="5344271"/>
          </a:xfrm>
          <a:prstGeom prst="rect">
            <a:avLst/>
          </a:prstGeom>
        </p:spPr>
      </p:pic>
      <p:sp>
        <p:nvSpPr>
          <p:cNvPr id="8" name="TextBox 7"/>
          <p:cNvSpPr txBox="1"/>
          <p:nvPr/>
        </p:nvSpPr>
        <p:spPr>
          <a:xfrm>
            <a:off x="3625117" y="110788"/>
            <a:ext cx="6294737" cy="769441"/>
          </a:xfrm>
          <a:prstGeom prst="rect">
            <a:avLst/>
          </a:prstGeom>
          <a:noFill/>
        </p:spPr>
        <p:txBody>
          <a:bodyPr wrap="square" rtlCol="0">
            <a:spAutoFit/>
          </a:bodyPr>
          <a:lstStyle/>
          <a:p>
            <a:pPr algn="l"/>
            <a:r>
              <a:rPr lang="en-US" sz="4400" b="1" dirty="0" smtClean="0">
                <a:latin typeface="Times New Roman" panose="02020603050405020304" pitchFamily="18" charset="0"/>
              </a:rPr>
              <a:t>Open page at 82</a:t>
            </a:r>
            <a:endParaRPr lang="en-GB" sz="4400" b="1" dirty="0" smtClean="0">
              <a:latin typeface="Times New Roman" panose="02020603050405020304" pitchFamily="18" charset="0"/>
            </a:endParaRPr>
          </a:p>
        </p:txBody>
      </p:sp>
      <p:pic>
        <p:nvPicPr>
          <p:cNvPr id="9" name="Picture 8" descr="Library of flower with leaf png free png files ▻▻▻ Clipart Art 2019">
            <a:extLst>
              <a:ext uri="{FF2B5EF4-FFF2-40B4-BE49-F238E27FC236}">
                <a16:creationId xmlns:a16="http://schemas.microsoft.com/office/drawing/2014/main" id="{AA4EBEE1-F881-41C3-A98A-82EDCB67BC01}"/>
              </a:ext>
            </a:extLst>
          </p:cNvPr>
          <p:cNvPicPr>
            <a:picLocks noChangeAspect="1" noChangeArrowheads="1"/>
          </p:cNvPicPr>
          <p:nvPr/>
        </p:nvPicPr>
        <p:blipFill>
          <a:blip r:embed="rId3" cstate="email">
            <a:duotone>
              <a:prstClr val="black"/>
              <a:srgbClr val="FFFF00">
                <a:tint val="45000"/>
                <a:satMod val="400000"/>
              </a:srgbClr>
            </a:duotone>
            <a:extLst>
              <a:ext uri="{28A0092B-C50C-407E-A947-70E740481C1C}">
                <a14:useLocalDpi xmlns:a14="http://schemas.microsoft.com/office/drawing/2010/main"/>
              </a:ext>
            </a:extLst>
          </a:blip>
          <a:srcRect/>
          <a:stretch>
            <a:fillRect/>
          </a:stretch>
        </p:blipFill>
        <p:spPr bwMode="auto">
          <a:xfrm>
            <a:off x="7219354" y="1051703"/>
            <a:ext cx="3972348" cy="537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798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95FA85-9325-4244-A4A6-DE6376847281}"/>
              </a:ext>
            </a:extLst>
          </p:cNvPr>
          <p:cNvSpPr txBox="1"/>
          <p:nvPr/>
        </p:nvSpPr>
        <p:spPr>
          <a:xfrm>
            <a:off x="1679864" y="201956"/>
            <a:ext cx="8627918" cy="64633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Look at the picture and say about it.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0096" y="1537854"/>
            <a:ext cx="4048558" cy="28124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250" y="1537853"/>
            <a:ext cx="3521612" cy="2816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91055" y="1537855"/>
            <a:ext cx="3823852" cy="2867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205320" y="4620594"/>
            <a:ext cx="5202948"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W</a:t>
            </a:r>
            <a:r>
              <a:rPr lang="en-US" sz="4000" b="1" dirty="0" smtClean="0">
                <a:latin typeface="Times New Roman" panose="02020603050405020304" pitchFamily="18" charset="0"/>
                <a:cs typeface="Times New Roman" panose="02020603050405020304" pitchFamily="18" charset="0"/>
              </a:rPr>
              <a:t>hat is cub scouts?</a:t>
            </a:r>
            <a:endParaRPr lang="en-US" sz="4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191491" y="5267144"/>
            <a:ext cx="11152909" cy="1323439"/>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The </a:t>
            </a:r>
            <a:r>
              <a:rPr lang="en-US" sz="4000" b="1" dirty="0" smtClean="0">
                <a:latin typeface="Times New Roman" panose="02020603050405020304" pitchFamily="18" charset="0"/>
                <a:cs typeface="Times New Roman" panose="02020603050405020304" pitchFamily="18" charset="0"/>
              </a:rPr>
              <a:t>cub scouts</a:t>
            </a:r>
            <a:r>
              <a:rPr lang="en-US" sz="4000" b="1" dirty="0">
                <a:latin typeface="Times New Roman" panose="02020603050405020304" pitchFamily="18" charset="0"/>
                <a:cs typeface="Times New Roman" panose="02020603050405020304" pitchFamily="18" charset="0"/>
              </a:rPr>
              <a:t>, is a voluntary non-political educational movement for young people. </a:t>
            </a:r>
            <a:endParaRPr lang="en-GB"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222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7"/>
                                        </p:tgtEl>
                                        <p:attrNameLst>
                                          <p:attrName>ppt_w</p:attrName>
                                        </p:attrNameLst>
                                      </p:cBhvr>
                                      <p:tavLst>
                                        <p:tav tm="0">
                                          <p:val>
                                            <p:strVal val="ppt_w"/>
                                          </p:val>
                                        </p:tav>
                                        <p:tav tm="100000">
                                          <p:val>
                                            <p:fltVal val="0"/>
                                          </p:val>
                                        </p:tav>
                                      </p:tavLst>
                                    </p:anim>
                                    <p:anim calcmode="lin" valueType="num">
                                      <p:cBhvr>
                                        <p:cTn id="34" dur="500"/>
                                        <p:tgtEl>
                                          <p:spTgt spid="7"/>
                                        </p:tgtEl>
                                        <p:attrNameLst>
                                          <p:attrName>ppt_h</p:attrName>
                                        </p:attrNameLst>
                                      </p:cBhvr>
                                      <p:tavLst>
                                        <p:tav tm="0">
                                          <p:val>
                                            <p:strVal val="ppt_h"/>
                                          </p:val>
                                        </p:tav>
                                        <p:tav tm="100000">
                                          <p:val>
                                            <p:fltVal val="0"/>
                                          </p:val>
                                        </p:tav>
                                      </p:tavLst>
                                    </p:anim>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53" presetClass="exit" presetSubtype="32" fill="hold" grpId="1" nodeType="withEffect">
                                  <p:stCondLst>
                                    <p:cond delay="0"/>
                                  </p:stCondLst>
                                  <p:iterate type="lt">
                                    <p:tmPct val="0"/>
                                  </p:iterate>
                                  <p:childTnLst>
                                    <p:anim calcmode="lin" valueType="num">
                                      <p:cBhvr>
                                        <p:cTn id="38" dur="500"/>
                                        <p:tgtEl>
                                          <p:spTgt spid="6"/>
                                        </p:tgtEl>
                                        <p:attrNameLst>
                                          <p:attrName>ppt_w</p:attrName>
                                        </p:attrNameLst>
                                      </p:cBhvr>
                                      <p:tavLst>
                                        <p:tav tm="0">
                                          <p:val>
                                            <p:strVal val="ppt_w"/>
                                          </p:val>
                                        </p:tav>
                                        <p:tav tm="100000">
                                          <p:val>
                                            <p:fltVal val="0"/>
                                          </p:val>
                                        </p:tav>
                                      </p:tavLst>
                                    </p:anim>
                                    <p:anim calcmode="lin" valueType="num">
                                      <p:cBhvr>
                                        <p:cTn id="39" dur="500"/>
                                        <p:tgtEl>
                                          <p:spTgt spid="6"/>
                                        </p:tgtEl>
                                        <p:attrNameLst>
                                          <p:attrName>ppt_h</p:attrName>
                                        </p:attrNameLst>
                                      </p:cBhvr>
                                      <p:tavLst>
                                        <p:tav tm="0">
                                          <p:val>
                                            <p:strVal val="ppt_h"/>
                                          </p:val>
                                        </p:tav>
                                        <p:tav tm="100000">
                                          <p:val>
                                            <p:fltVal val="0"/>
                                          </p:val>
                                        </p:tav>
                                      </p:tavLst>
                                    </p:anim>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95FA85-9325-4244-A4A6-DE6376847281}"/>
              </a:ext>
            </a:extLst>
          </p:cNvPr>
          <p:cNvSpPr txBox="1"/>
          <p:nvPr/>
        </p:nvSpPr>
        <p:spPr>
          <a:xfrm>
            <a:off x="1679864" y="201956"/>
            <a:ext cx="8627918" cy="64633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Look at the picture and say about it.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121" y="2036617"/>
            <a:ext cx="3046570" cy="2646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AutoShape 2" descr="কাব দল কার্য... - পশ্চিম শিলুয়া সরকারী প্রাথমিক বিদ্যালয়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4"/>
          <a:stretch>
            <a:fillRect/>
          </a:stretch>
        </p:blipFill>
        <p:spPr>
          <a:xfrm>
            <a:off x="4550475" y="2050473"/>
            <a:ext cx="3485461"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60217" y="5195455"/>
            <a:ext cx="3768436"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Logo of Scouts</a:t>
            </a:r>
            <a:endParaRPr lang="en-GB" sz="4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336471" y="5195455"/>
            <a:ext cx="3768436"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Flag of Scouts</a:t>
            </a:r>
            <a:endParaRPr lang="en-GB" sz="4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65418" y="942109"/>
            <a:ext cx="3768436"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What is it?</a:t>
            </a:r>
            <a:endParaRPr lang="en-GB" sz="4400"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stretch>
            <a:fillRect/>
          </a:stretch>
        </p:blipFill>
        <p:spPr>
          <a:xfrm>
            <a:off x="8617527" y="2097665"/>
            <a:ext cx="3144982" cy="2524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8077201" y="5195455"/>
            <a:ext cx="4225636"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Dress of Scouts</a:t>
            </a:r>
            <a:endParaRPr lang="en-GB"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419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482</Words>
  <Application>Microsoft Office PowerPoint</Application>
  <PresentationFormat>Widescreen</PresentationFormat>
  <Paragraphs>104</Paragraphs>
  <Slides>20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Calibri</vt:lpstr>
      <vt:lpstr>Calibri Light</vt:lpstr>
      <vt:lpstr>Edwardian Script ITC</vt:lpstr>
      <vt:lpstr>NikoshBAN</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95</cp:revision>
  <dcterms:created xsi:type="dcterms:W3CDTF">2021-10-16T15:46:24Z</dcterms:created>
  <dcterms:modified xsi:type="dcterms:W3CDTF">2021-10-27T14:08:42Z</dcterms:modified>
</cp:coreProperties>
</file>