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5" r:id="rId4"/>
    <p:sldId id="266" r:id="rId5"/>
    <p:sldId id="268" r:id="rId6"/>
    <p:sldId id="259" r:id="rId7"/>
    <p:sldId id="269" r:id="rId8"/>
    <p:sldId id="270" r:id="rId9"/>
    <p:sldId id="272" r:id="rId10"/>
    <p:sldId id="260" r:id="rId11"/>
    <p:sldId id="261" r:id="rId12"/>
    <p:sldId id="262" r:id="rId13"/>
    <p:sldId id="263" r:id="rId14"/>
    <p:sldId id="264"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00" autoAdjust="0"/>
  </p:normalViewPr>
  <p:slideViewPr>
    <p:cSldViewPr snapToGrid="0">
      <p:cViewPr varScale="1">
        <p:scale>
          <a:sx n="66" d="100"/>
          <a:sy n="66" d="100"/>
        </p:scale>
        <p:origin x="87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650CAB-8E72-428C-8B02-BCB8275EA08E}"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260586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50CAB-8E72-428C-8B02-BCB8275EA08E}"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44776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50CAB-8E72-428C-8B02-BCB8275EA08E}"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88317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50CAB-8E72-428C-8B02-BCB8275EA08E}"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175082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650CAB-8E72-428C-8B02-BCB8275EA08E}"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39259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650CAB-8E72-428C-8B02-BCB8275EA08E}"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258027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50CAB-8E72-428C-8B02-BCB8275EA08E}"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8374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650CAB-8E72-428C-8B02-BCB8275EA08E}"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383272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50CAB-8E72-428C-8B02-BCB8275EA08E}"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103887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650CAB-8E72-428C-8B02-BCB8275EA08E}"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322271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650CAB-8E72-428C-8B02-BCB8275EA08E}"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4A7EA-0357-4133-BD4F-F12BBB4B5E2D}" type="slidenum">
              <a:rPr lang="en-US" smtClean="0"/>
              <a:t>‹#›</a:t>
            </a:fld>
            <a:endParaRPr lang="en-US"/>
          </a:p>
        </p:txBody>
      </p:sp>
    </p:spTree>
    <p:extLst>
      <p:ext uri="{BB962C8B-B14F-4D97-AF65-F5344CB8AC3E}">
        <p14:creationId xmlns:p14="http://schemas.microsoft.com/office/powerpoint/2010/main" val="29108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50CAB-8E72-428C-8B02-BCB8275EA08E}" type="datetimeFigureOut">
              <a:rPr lang="en-US" smtClean="0"/>
              <a:t>10/26/2021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4A7EA-0357-4133-BD4F-F12BBB4B5E2D}" type="slidenum">
              <a:rPr lang="en-US" smtClean="0"/>
              <a:t>‹#›</a:t>
            </a:fld>
            <a:endParaRPr lang="en-US"/>
          </a:p>
        </p:txBody>
      </p:sp>
    </p:spTree>
    <p:extLst>
      <p:ext uri="{BB962C8B-B14F-4D97-AF65-F5344CB8AC3E}">
        <p14:creationId xmlns:p14="http://schemas.microsoft.com/office/powerpoint/2010/main" val="363246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301344"/>
          </a:xfrm>
        </p:spPr>
        <p:txBody>
          <a:bodyPr>
            <a:normAutofit/>
          </a:bodyPr>
          <a:lstStyle/>
          <a:p>
            <a:endParaRPr lang="en-US" dirty="0"/>
          </a:p>
        </p:txBody>
      </p:sp>
      <p:sp>
        <p:nvSpPr>
          <p:cNvPr id="3" name="Subtitle 2"/>
          <p:cNvSpPr>
            <a:spLocks noGrp="1"/>
          </p:cNvSpPr>
          <p:nvPr>
            <p:ph type="subTitle" idx="1"/>
          </p:nvPr>
        </p:nvSpPr>
        <p:spPr>
          <a:xfrm>
            <a:off x="1524000" y="7135091"/>
            <a:ext cx="9144000" cy="166253"/>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12182"/>
          </a:xfrm>
          <a:prstGeom prst="rect">
            <a:avLst/>
          </a:prstGeom>
          <a:solidFill>
            <a:schemeClr val="tx1"/>
          </a:solidFill>
          <a:ln>
            <a:solidFill>
              <a:schemeClr val="tx1"/>
            </a:solidFill>
          </a:ln>
          <a:scene3d>
            <a:camera prst="orthographicFront"/>
            <a:lightRig rig="threePt" dir="t"/>
          </a:scene3d>
          <a:sp3d>
            <a:bevelT/>
          </a:sp3d>
        </p:spPr>
      </p:pic>
      <p:sp>
        <p:nvSpPr>
          <p:cNvPr id="5" name="Rectangle 4"/>
          <p:cNvSpPr/>
          <p:nvPr/>
        </p:nvSpPr>
        <p:spPr>
          <a:xfrm>
            <a:off x="3380509" y="0"/>
            <a:ext cx="4350327" cy="1094509"/>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smtClean="0">
                <a:solidFill>
                  <a:schemeClr val="tx1"/>
                </a:solidFill>
                <a:latin typeface="NikoshBAN" panose="02000000000000000000" pitchFamily="2" charset="0"/>
                <a:cs typeface="NikoshBAN" panose="02000000000000000000" pitchFamily="2" charset="0"/>
              </a:rPr>
              <a:t>স্বাগতম</a:t>
            </a:r>
            <a:endParaRPr lang="en-US" sz="9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33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9491"/>
            <a:ext cx="12192000" cy="7079673"/>
          </a:xfrm>
          <a:solidFill>
            <a:schemeClr val="accent2">
              <a:lumMod val="60000"/>
              <a:lumOff val="40000"/>
            </a:schemeClr>
          </a:solidFill>
          <a:ln>
            <a:solidFill>
              <a:schemeClr val="tx1"/>
            </a:solidFill>
          </a:ln>
          <a:scene3d>
            <a:camera prst="orthographicFront"/>
            <a:lightRig rig="threePt" dir="t"/>
          </a:scene3d>
          <a:sp3d>
            <a:bevelT/>
          </a:sp3d>
        </p:spPr>
        <p:txBody>
          <a:bodyPr>
            <a:noAutofit/>
          </a:bodyPr>
          <a:lstStyle/>
          <a:p>
            <a:pPr algn="l"/>
            <a:r>
              <a:rPr lang="en-US" sz="4400" b="1" dirty="0" smtClean="0">
                <a:latin typeface="NikoshBAN" panose="02000000000000000000" pitchFamily="2" charset="0"/>
                <a:cs typeface="NikoshBAN" panose="02000000000000000000" pitchFamily="2" charset="0"/>
              </a:rPr>
              <a:t>                                 </a:t>
            </a:r>
            <a:r>
              <a:rPr lang="bn-BD" b="1" u="sng" dirty="0" smtClean="0">
                <a:latin typeface="NikoshBAN" panose="02000000000000000000" pitchFamily="2" charset="0"/>
                <a:cs typeface="NikoshBAN" panose="02000000000000000000" pitchFamily="2" charset="0"/>
              </a:rPr>
              <a:t>আলোচনাঃ</a:t>
            </a:r>
            <a:r>
              <a:rPr lang="bn-BD" sz="4400" b="1" u="sng" dirty="0" smtClean="0">
                <a:latin typeface="NikoshBAN" panose="02000000000000000000" pitchFamily="2" charset="0"/>
                <a:cs typeface="NikoshBAN" panose="02000000000000000000" pitchFamily="2" charset="0"/>
              </a:rPr>
              <a:t> </a:t>
            </a:r>
            <a:r>
              <a:rPr lang="en-US" sz="4400" b="1" u="sng" dirty="0" smtClean="0">
                <a:latin typeface="NikoshBAN" panose="02000000000000000000" pitchFamily="2" charset="0"/>
                <a:cs typeface="NikoshBAN" panose="02000000000000000000" pitchFamily="2" charset="0"/>
              </a:rPr>
              <a:t/>
            </a:r>
            <a:br>
              <a:rPr lang="en-US" sz="4400" b="1" u="sng" dirty="0" smtClean="0">
                <a:latin typeface="NikoshBAN" panose="02000000000000000000" pitchFamily="2" charset="0"/>
                <a:cs typeface="NikoshBAN" panose="02000000000000000000" pitchFamily="2" charset="0"/>
              </a:rPr>
            </a:br>
            <a:r>
              <a:rPr lang="bn-BD" sz="4400" dirty="0" smtClean="0">
                <a:latin typeface="NikoshBAN" panose="02000000000000000000" pitchFamily="2" charset="0"/>
                <a:cs typeface="NikoshBAN" panose="02000000000000000000" pitchFamily="2" charset="0"/>
              </a:rPr>
              <a:t>আধুনিক ফুটবল খেলার উৎপত্তি ইংল্যান্ডে, ফুটবল খেলার আন্তর্জাতিক নিয়ন্ত্রন সংস্থার নাম FIFA</a:t>
            </a:r>
            <a:r>
              <a:rPr lang="en-US" sz="4400" dirty="0" smtClean="0">
                <a:latin typeface="NikoshBAN" panose="02000000000000000000" pitchFamily="2" charset="0"/>
                <a:cs typeface="NikoshBAN" panose="02000000000000000000" pitchFamily="2" charset="0"/>
              </a:rPr>
              <a:t>, ১৯০৪ </a:t>
            </a:r>
            <a:r>
              <a:rPr lang="en-US" sz="4400" dirty="0" err="1" smtClean="0">
                <a:latin typeface="NikoshBAN" panose="02000000000000000000" pitchFamily="2" charset="0"/>
                <a:cs typeface="NikoshBAN" panose="02000000000000000000" pitchFamily="2" charset="0"/>
              </a:rPr>
              <a:t>সালের</a:t>
            </a:r>
            <a:r>
              <a:rPr lang="en-US" sz="4400" dirty="0" smtClean="0">
                <a:latin typeface="NikoshBAN" panose="02000000000000000000" pitchFamily="2" charset="0"/>
                <a:cs typeface="NikoshBAN" panose="02000000000000000000" pitchFamily="2" charset="0"/>
              </a:rPr>
              <a:t> ২১মে </a:t>
            </a:r>
            <a:r>
              <a:rPr lang="en-US" sz="4400" dirty="0" err="1" smtClean="0">
                <a:latin typeface="NikoshBAN" panose="02000000000000000000" pitchFamily="2" charset="0"/>
                <a:cs typeface="NikoshBAN" panose="02000000000000000000" pitchFamily="2" charset="0"/>
              </a:rPr>
              <a:t>প্যারিসে</a:t>
            </a:r>
            <a:r>
              <a:rPr lang="en-US" sz="4400" dirty="0" smtClean="0">
                <a:latin typeface="NikoshBAN" panose="02000000000000000000" pitchFamily="2" charset="0"/>
                <a:cs typeface="NikoshBAN" panose="02000000000000000000" pitchFamily="2" charset="0"/>
              </a:rPr>
              <a:t> FIFA </a:t>
            </a:r>
            <a:r>
              <a:rPr lang="en-US" sz="4400" dirty="0" err="1" smtClean="0">
                <a:latin typeface="NikoshBAN" panose="02000000000000000000" pitchFamily="2" charset="0"/>
                <a:cs typeface="NikoshBAN" panose="02000000000000000000" pitchFamily="2" charset="0"/>
              </a:rPr>
              <a:t>আত্নপ্রকাশ</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ফুটবল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খেলার</a:t>
            </a:r>
            <a:r>
              <a:rPr lang="en-US" sz="4400" dirty="0" smtClean="0">
                <a:latin typeface="NikoshBAN" panose="02000000000000000000" pitchFamily="2" charset="0"/>
                <a:cs typeface="NikoshBAN" panose="02000000000000000000" pitchFamily="2" charset="0"/>
              </a:rPr>
              <a:t> ১৭টি </a:t>
            </a:r>
            <a:r>
              <a:rPr lang="en-US" sz="4400" dirty="0" err="1" smtClean="0">
                <a:latin typeface="NikoshBAN" panose="02000000000000000000" pitchFamily="2" charset="0"/>
                <a:cs typeface="NikoshBAN" panose="02000000000000000000" pitchFamily="2" charset="0"/>
              </a:rPr>
              <a:t>আইন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আছে</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এই</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খেলার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প্রথম</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আইন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খেলার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মাঠ</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ফুটবল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মাঠের</a:t>
            </a:r>
            <a:r>
              <a:rPr lang="en-US"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দৈর্ঘ্য সর্বোচ্চ ১৩০গজ, সর্বনিম্ন ১০০গজ, দুই নম্বর আইন বল, ফুটবল খেলার একটি দলে ১৮জন খেলোয়ার থাকে, খেলা পরিচালনার জন্য ১জন রেফারি থাকে। খেলার প্রতি আর্ধে ৪৫মিনিট, বিরতি ১৫মিনিট, এই খেলার ১১তম আইন হচ্ছে অফ সাইড, ফাউল হলে দুই ধরনের কিক দেওয়া হয়। প্রত্যক্ষ ও পরোক্ষ।</a:t>
            </a:r>
            <a:br>
              <a:rPr lang="bn-BD" sz="4400" dirty="0" smtClean="0">
                <a:latin typeface="NikoshBAN" panose="02000000000000000000" pitchFamily="2" charset="0"/>
                <a:cs typeface="NikoshBAN" panose="02000000000000000000" pitchFamily="2" charset="0"/>
              </a:rPr>
            </a:br>
            <a:r>
              <a:rPr lang="bn-BD" sz="4400" dirty="0" smtClean="0">
                <a:latin typeface="NikoshBAN" panose="02000000000000000000" pitchFamily="2" charset="0"/>
                <a:cs typeface="NikoshBAN" panose="02000000000000000000" pitchFamily="2" charset="0"/>
              </a:rPr>
              <a:t>প্রত্যক্ষ কিকের কারন ১০টি ও পরোক্ষ কিকের কারন ৭টি</a:t>
            </a:r>
            <a:r>
              <a:rPr lang="bn-BD"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flipV="1">
            <a:off x="1524000" y="7633854"/>
            <a:ext cx="9144000" cy="166255"/>
          </a:xfrm>
        </p:spPr>
        <p:txBody>
          <a:bodyPr>
            <a:normAutofit fontScale="25000" lnSpcReduction="20000"/>
          </a:bodyPr>
          <a:lstStyle/>
          <a:p>
            <a:endParaRPr lang="en-US" dirty="0"/>
          </a:p>
        </p:txBody>
      </p:sp>
    </p:spTree>
    <p:extLst>
      <p:ext uri="{BB962C8B-B14F-4D97-AF65-F5344CB8AC3E}">
        <p14:creationId xmlns:p14="http://schemas.microsoft.com/office/powerpoint/2010/main" val="116211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427018"/>
          </a:xfrm>
          <a:blipFill>
            <a:blip r:embed="rId2"/>
            <a:tile tx="0" ty="0" sx="100000" sy="100000" flip="none" algn="tl"/>
          </a:blipFill>
          <a:ln>
            <a:solidFill>
              <a:schemeClr val="tx1"/>
            </a:solidFill>
          </a:ln>
          <a:scene3d>
            <a:camera prst="orthographicFront"/>
            <a:lightRig rig="threePt" dir="t"/>
          </a:scene3d>
          <a:sp3d>
            <a:bevelT/>
          </a:sp3d>
        </p:spPr>
        <p:txBody>
          <a:bodyPr>
            <a:normAutofit/>
          </a:bodyPr>
          <a:lstStyle/>
          <a:p>
            <a:r>
              <a:rPr lang="bn-BD" sz="9600" b="1" u="sng" dirty="0" smtClean="0">
                <a:latin typeface="NikoshBAN" panose="02000000000000000000" pitchFamily="2" charset="0"/>
                <a:cs typeface="NikoshBAN" panose="02000000000000000000" pitchFamily="2" charset="0"/>
              </a:rPr>
              <a:t>একক কাজঃ</a:t>
            </a:r>
            <a:endParaRPr lang="en-US" sz="9600" b="1" u="sng"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0" y="1648691"/>
            <a:ext cx="12192000" cy="5112327"/>
          </a:xfrm>
          <a:solidFill>
            <a:schemeClr val="accent2">
              <a:lumMod val="60000"/>
              <a:lumOff val="40000"/>
            </a:schemeClr>
          </a:solidFill>
          <a:ln>
            <a:solidFill>
              <a:schemeClr val="tx1"/>
            </a:solidFill>
          </a:ln>
          <a:scene3d>
            <a:camera prst="orthographicFront"/>
            <a:lightRig rig="threePt" dir="t"/>
          </a:scene3d>
          <a:sp3d>
            <a:bevelT/>
          </a:sp3d>
        </p:spPr>
        <p:txBody>
          <a:bodyPr>
            <a:normAutofit/>
          </a:bodyPr>
          <a:lstStyle/>
          <a:p>
            <a:pPr algn="l"/>
            <a:endParaRPr lang="bn-BD" sz="6600" dirty="0" smtClean="0">
              <a:latin typeface="NikoshBAN" panose="02000000000000000000" pitchFamily="2" charset="0"/>
              <a:cs typeface="NikoshBAN" panose="02000000000000000000" pitchFamily="2" charset="0"/>
            </a:endParaRPr>
          </a:p>
          <a:p>
            <a:pPr algn="l"/>
            <a:r>
              <a:rPr lang="bn-BD" sz="6600" dirty="0" smtClean="0">
                <a:latin typeface="NikoshBAN" panose="02000000000000000000" pitchFamily="2" charset="0"/>
                <a:cs typeface="NikoshBAN" panose="02000000000000000000" pitchFamily="2" charset="0"/>
              </a:rPr>
              <a:t>১। আধুনিক ফুটবল খেলার উৎপত্তি কোথায়?</a:t>
            </a:r>
          </a:p>
          <a:p>
            <a:pPr algn="l"/>
            <a:r>
              <a:rPr lang="bn-BD" sz="6600" dirty="0" smtClean="0">
                <a:latin typeface="NikoshBAN" panose="02000000000000000000" pitchFamily="2" charset="0"/>
                <a:cs typeface="NikoshBAN" panose="02000000000000000000" pitchFamily="2" charset="0"/>
              </a:rPr>
              <a:t>২। ফুটবল খেলার আইন কয়টি?</a:t>
            </a:r>
          </a:p>
          <a:p>
            <a:pPr algn="l"/>
            <a:r>
              <a:rPr lang="bn-BD" sz="6600" dirty="0" smtClean="0">
                <a:latin typeface="NikoshBAN" panose="02000000000000000000" pitchFamily="2" charset="0"/>
                <a:cs typeface="NikoshBAN" panose="02000000000000000000" pitchFamily="2" charset="0"/>
              </a:rPr>
              <a:t>৩। ফুটবল খেলায় খেলোয়াড়ের সংখ্যা কত? </a:t>
            </a:r>
          </a:p>
          <a:p>
            <a:pPr algn="l"/>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777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399309"/>
          </a:xfrm>
          <a:solidFill>
            <a:schemeClr val="accent6">
              <a:lumMod val="60000"/>
              <a:lumOff val="40000"/>
            </a:schemeClr>
          </a:solidFill>
          <a:ln>
            <a:solidFill>
              <a:schemeClr val="tx1"/>
            </a:solidFill>
          </a:ln>
          <a:scene3d>
            <a:camera prst="orthographicFront"/>
            <a:lightRig rig="threePt" dir="t"/>
          </a:scene3d>
          <a:sp3d>
            <a:bevelT/>
          </a:sp3d>
        </p:spPr>
        <p:txBody>
          <a:bodyPr>
            <a:noAutofit/>
          </a:bodyPr>
          <a:lstStyle/>
          <a:p>
            <a:r>
              <a:rPr lang="en-US" sz="8800" b="1" u="sng" dirty="0" err="1" smtClean="0">
                <a:latin typeface="NikoshBAN" panose="02000000000000000000" pitchFamily="2" charset="0"/>
                <a:cs typeface="NikoshBAN" panose="02000000000000000000" pitchFamily="2" charset="0"/>
              </a:rPr>
              <a:t>দলীয়</a:t>
            </a:r>
            <a:r>
              <a:rPr lang="en-US" sz="8800" b="1" u="sng" dirty="0" smtClean="0">
                <a:latin typeface="NikoshBAN" panose="02000000000000000000" pitchFamily="2" charset="0"/>
                <a:cs typeface="NikoshBAN" panose="02000000000000000000" pitchFamily="2" charset="0"/>
              </a:rPr>
              <a:t> </a:t>
            </a:r>
            <a:r>
              <a:rPr lang="en-US" sz="8800" b="1" u="sng" dirty="0" err="1" smtClean="0">
                <a:latin typeface="NikoshBAN" panose="02000000000000000000" pitchFamily="2" charset="0"/>
                <a:cs typeface="NikoshBAN" panose="02000000000000000000" pitchFamily="2" charset="0"/>
              </a:rPr>
              <a:t>কাজঃ</a:t>
            </a:r>
            <a:endParaRPr lang="en-US" sz="8800" b="1" u="sng"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0" y="1593273"/>
            <a:ext cx="12192000" cy="5167745"/>
          </a:xfrm>
          <a:solidFill>
            <a:schemeClr val="accent2">
              <a:lumMod val="40000"/>
              <a:lumOff val="60000"/>
            </a:schemeClr>
          </a:solidFill>
          <a:ln>
            <a:solidFill>
              <a:schemeClr val="tx1"/>
            </a:solidFill>
          </a:ln>
          <a:scene3d>
            <a:camera prst="orthographicFront"/>
            <a:lightRig rig="threePt" dir="t"/>
          </a:scene3d>
          <a:sp3d>
            <a:bevelT/>
          </a:sp3d>
        </p:spPr>
        <p:txBody>
          <a:bodyPr>
            <a:normAutofit/>
          </a:bodyPr>
          <a:lstStyle/>
          <a:p>
            <a:endParaRPr lang="bn-BD" sz="7200" dirty="0" smtClean="0">
              <a:latin typeface="NikoshBAN" panose="02000000000000000000" pitchFamily="2" charset="0"/>
              <a:cs typeface="NikoshBAN" panose="02000000000000000000" pitchFamily="2" charset="0"/>
            </a:endParaRPr>
          </a:p>
          <a:p>
            <a:r>
              <a:rPr lang="bn-BD" sz="7200" dirty="0" smtClean="0">
                <a:latin typeface="NikoshBAN" panose="02000000000000000000" pitchFamily="2" charset="0"/>
                <a:cs typeface="NikoshBAN" panose="02000000000000000000" pitchFamily="2" charset="0"/>
              </a:rPr>
              <a:t>একটি আন্তর্জাতিক মানের ফুটবল মাঠ অংকন করে এর মাপগুলো উল্লেখ কর।</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53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357744"/>
          </a:xfrm>
          <a:solidFill>
            <a:schemeClr val="tx2">
              <a:lumMod val="40000"/>
              <a:lumOff val="60000"/>
            </a:schemeClr>
          </a:solidFill>
          <a:ln>
            <a:solidFill>
              <a:schemeClr val="tx1"/>
            </a:solidFill>
          </a:ln>
          <a:scene3d>
            <a:camera prst="orthographicFront"/>
            <a:lightRig rig="threePt" dir="t"/>
          </a:scene3d>
          <a:sp3d>
            <a:bevelT/>
          </a:sp3d>
        </p:spPr>
        <p:txBody>
          <a:bodyPr>
            <a:normAutofit/>
          </a:bodyPr>
          <a:lstStyle/>
          <a:p>
            <a:r>
              <a:rPr lang="en-US" sz="8800" b="1" u="sng" dirty="0" err="1" smtClean="0">
                <a:latin typeface="NikoshBAN" panose="02000000000000000000" pitchFamily="2" charset="0"/>
                <a:cs typeface="NikoshBAN" panose="02000000000000000000" pitchFamily="2" charset="0"/>
              </a:rPr>
              <a:t>মূল্যায়নঃ</a:t>
            </a:r>
            <a:endParaRPr lang="en-US" sz="8800" b="1" u="sng"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0" y="1468582"/>
            <a:ext cx="12192000" cy="5389418"/>
          </a:xfrm>
          <a:solidFill>
            <a:schemeClr val="accent4">
              <a:lumMod val="40000"/>
              <a:lumOff val="60000"/>
            </a:schemeClr>
          </a:solidFill>
          <a:scene3d>
            <a:camera prst="orthographicFront"/>
            <a:lightRig rig="threePt" dir="t"/>
          </a:scene3d>
          <a:sp3d>
            <a:bevelT/>
          </a:sp3d>
        </p:spPr>
        <p:txBody>
          <a:bodyPr>
            <a:normAutofit/>
          </a:bodyPr>
          <a:lstStyle/>
          <a:p>
            <a:r>
              <a:rPr lang="bn-BD" sz="7200" dirty="0" smtClean="0">
                <a:latin typeface="NikoshBAN" panose="02000000000000000000" pitchFamily="2" charset="0"/>
                <a:cs typeface="NikoshBAN" panose="02000000000000000000" pitchFamily="2" charset="0"/>
              </a:rPr>
              <a:t>১। ফুটবল মাঠের দৈর্ঘ্য ও প্রস্থ্য কত?</a:t>
            </a:r>
          </a:p>
          <a:p>
            <a:r>
              <a:rPr lang="bn-BD" sz="7200" dirty="0" smtClean="0">
                <a:latin typeface="NikoshBAN" panose="02000000000000000000" pitchFamily="2" charset="0"/>
                <a:cs typeface="NikoshBAN" panose="02000000000000000000" pitchFamily="2" charset="0"/>
              </a:rPr>
              <a:t>২। এই খেলার ১১তম আইন কোনটি?</a:t>
            </a:r>
          </a:p>
          <a:p>
            <a:r>
              <a:rPr lang="bn-BD" sz="7200" dirty="0" smtClean="0">
                <a:latin typeface="NikoshBAN" panose="02000000000000000000" pitchFamily="2" charset="0"/>
                <a:cs typeface="NikoshBAN" panose="02000000000000000000" pitchFamily="2" charset="0"/>
              </a:rPr>
              <a:t>৩। প্রত্যক্ষ ফ্রি কিকের কারণ কয়টি?</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858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745673"/>
          </a:xfrm>
          <a:solidFill>
            <a:schemeClr val="accent2">
              <a:lumMod val="60000"/>
              <a:lumOff val="40000"/>
            </a:schemeClr>
          </a:solidFill>
          <a:ln>
            <a:solidFill>
              <a:schemeClr val="tx1"/>
            </a:solidFill>
          </a:ln>
          <a:scene3d>
            <a:camera prst="orthographicFront"/>
            <a:lightRig rig="threePt" dir="t"/>
          </a:scene3d>
          <a:sp3d>
            <a:bevelT/>
          </a:sp3d>
        </p:spPr>
        <p:txBody>
          <a:bodyPr>
            <a:normAutofit/>
          </a:bodyPr>
          <a:lstStyle/>
          <a:p>
            <a:pPr algn="l"/>
            <a:r>
              <a:rPr lang="bn-BD" sz="9600" b="1" u="sng" dirty="0" smtClean="0">
                <a:latin typeface="NikoshBAN" panose="02000000000000000000" pitchFamily="2" charset="0"/>
                <a:cs typeface="NikoshBAN" panose="02000000000000000000" pitchFamily="2" charset="0"/>
              </a:rPr>
              <a:t>                     বাড়ির কাজ</a:t>
            </a:r>
            <a:endParaRPr lang="en-US" sz="9600" b="1" u="sng"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0" y="1745673"/>
            <a:ext cx="12192000" cy="5112327"/>
          </a:xfrm>
          <a:solidFill>
            <a:schemeClr val="accent5">
              <a:lumMod val="60000"/>
              <a:lumOff val="40000"/>
            </a:schemeClr>
          </a:solidFill>
          <a:ln>
            <a:solidFill>
              <a:schemeClr val="tx1"/>
            </a:solidFill>
          </a:ln>
          <a:scene3d>
            <a:camera prst="orthographicFront"/>
            <a:lightRig rig="threePt" dir="t"/>
          </a:scene3d>
          <a:sp3d>
            <a:bevelT/>
          </a:sp3d>
        </p:spPr>
        <p:txBody>
          <a:bodyPr>
            <a:normAutofit/>
          </a:bodyPr>
          <a:lstStyle/>
          <a:p>
            <a:endParaRPr lang="bn-BD" sz="8000" dirty="0" smtClean="0">
              <a:latin typeface="NikoshBAN" panose="02000000000000000000" pitchFamily="2" charset="0"/>
              <a:cs typeface="NikoshBAN" panose="02000000000000000000" pitchFamily="2" charset="0"/>
            </a:endParaRPr>
          </a:p>
          <a:p>
            <a:r>
              <a:rPr lang="en-US" sz="8000" dirty="0" smtClean="0">
                <a:latin typeface="NikoshBAN" panose="02000000000000000000" pitchFamily="2" charset="0"/>
                <a:cs typeface="NikoshBAN" panose="02000000000000000000" pitchFamily="2" charset="0"/>
              </a:rPr>
              <a:t>*</a:t>
            </a:r>
            <a:r>
              <a:rPr lang="bn-BD" sz="8000" dirty="0" smtClean="0">
                <a:latin typeface="NikoshBAN" panose="02000000000000000000" pitchFamily="2" charset="0"/>
                <a:cs typeface="NikoshBAN" panose="02000000000000000000" pitchFamily="2" charset="0"/>
              </a:rPr>
              <a:t>ফুটবল খেলার আইনগুলো ধারাবাহিক ভাবে বিস্তারিত লিখে আনবে।</a:t>
            </a:r>
            <a:endParaRPr lang="en-US" sz="8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4779818"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5-Point Star 4"/>
          <p:cNvSpPr/>
          <p:nvPr/>
        </p:nvSpPr>
        <p:spPr>
          <a:xfrm>
            <a:off x="5417127" y="610944"/>
            <a:ext cx="845128" cy="4683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5-Point Star 5"/>
          <p:cNvSpPr/>
          <p:nvPr/>
        </p:nvSpPr>
        <p:spPr>
          <a:xfrm>
            <a:off x="10882745" y="638655"/>
            <a:ext cx="845128" cy="4683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161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41272"/>
            <a:ext cx="12192000" cy="2119745"/>
          </a:xfrm>
          <a:solidFill>
            <a:schemeClr val="accent2">
              <a:lumMod val="60000"/>
              <a:lumOff val="40000"/>
            </a:schemeClr>
          </a:solidFill>
          <a:ln>
            <a:solidFill>
              <a:schemeClr val="tx1"/>
            </a:solidFill>
          </a:ln>
          <a:scene3d>
            <a:camera prst="orthographicFront"/>
            <a:lightRig rig="threePt" dir="t"/>
          </a:scene3d>
          <a:sp3d>
            <a:bevelT/>
          </a:sp3d>
        </p:spPr>
        <p:txBody>
          <a:bodyPr>
            <a:normAutofit/>
          </a:bodyPr>
          <a:lstStyle/>
          <a:p>
            <a:r>
              <a:rPr lang="bn-BD" sz="9600" b="1" dirty="0" smtClean="0">
                <a:latin typeface="NikoshBAN" panose="02000000000000000000" pitchFamily="2" charset="0"/>
                <a:cs typeface="NikoshBAN" panose="02000000000000000000" pitchFamily="2" charset="0"/>
              </a:rPr>
              <a:t>সবাইকে ধন্যবাদ</a:t>
            </a:r>
            <a:endParaRPr lang="en-US" sz="9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30436"/>
          </a:xfrm>
          <a:prstGeom prst="rect">
            <a:avLst/>
          </a:prstGeom>
        </p:spPr>
      </p:pic>
    </p:spTree>
    <p:extLst>
      <p:ext uri="{BB962C8B-B14F-4D97-AF65-F5344CB8AC3E}">
        <p14:creationId xmlns:p14="http://schemas.microsoft.com/office/powerpoint/2010/main" val="152201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7636"/>
          </a:xfrm>
          <a:blipFill>
            <a:blip r:embed="rId2"/>
            <a:tile tx="0" ty="0" sx="100000" sy="100000" flip="none" algn="tl"/>
          </a:blipFill>
          <a:ln>
            <a:solidFill>
              <a:schemeClr val="tx1"/>
            </a:solidFill>
          </a:ln>
          <a:scene3d>
            <a:camera prst="orthographicFront"/>
            <a:lightRig rig="threePt" dir="t"/>
          </a:scene3d>
          <a:sp3d>
            <a:bevelT/>
          </a:sp3d>
        </p:spPr>
        <p:txBody>
          <a:bodyPr>
            <a:noAutofit/>
          </a:bodyPr>
          <a:lstStyle/>
          <a:p>
            <a:pPr algn="ctr"/>
            <a:r>
              <a:rPr lang="bn-BD" sz="7200" b="1" dirty="0" smtClean="0">
                <a:latin typeface="NikoshBAN" panose="02000000000000000000" pitchFamily="2" charset="0"/>
                <a:cs typeface="NikoshBAN" panose="02000000000000000000" pitchFamily="2" charset="0"/>
              </a:rPr>
              <a:t>পরিচিতিঃ</a:t>
            </a:r>
            <a:endParaRPr lang="en-US" sz="7200" b="1" dirty="0">
              <a:latin typeface="NikoshBAN" panose="02000000000000000000" pitchFamily="2" charset="0"/>
              <a:cs typeface="NikoshBAN" panose="02000000000000000000" pitchFamily="2" charset="0"/>
            </a:endParaRPr>
          </a:p>
        </p:txBody>
      </p:sp>
      <p:sp>
        <p:nvSpPr>
          <p:cNvPr id="3" name="Rectangle 2"/>
          <p:cNvSpPr/>
          <p:nvPr/>
        </p:nvSpPr>
        <p:spPr>
          <a:xfrm>
            <a:off x="0" y="1302327"/>
            <a:ext cx="5444835" cy="55556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0" y="1302326"/>
            <a:ext cx="5444835" cy="5555673"/>
          </a:xfrm>
          <a:ln>
            <a:solidFill>
              <a:schemeClr val="tx1"/>
            </a:solidFill>
          </a:ln>
          <a:scene3d>
            <a:camera prst="orthographicFront"/>
            <a:lightRig rig="threePt" dir="t"/>
          </a:scene3d>
          <a:sp3d>
            <a:bevelT/>
          </a:sp3d>
        </p:spPr>
        <p:txBody>
          <a:bodyPr/>
          <a:lstStyle/>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pPr marL="0" indent="0">
              <a:buNone/>
            </a:pP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রাখী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দাস</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সহকারি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শিক্ষক</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প্রেমদাময়ী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উচ্চ</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বিদ্যালয়</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মাধবপুর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হবিগঞ্জ</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619" y="1427017"/>
            <a:ext cx="3408218" cy="23137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5749636" y="1302326"/>
            <a:ext cx="6442364" cy="5555672"/>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4000" dirty="0" smtClean="0">
              <a:solidFill>
                <a:schemeClr val="tx1"/>
              </a:solidFill>
              <a:latin typeface="NikoshBAN" panose="02000000000000000000" pitchFamily="2" charset="0"/>
              <a:cs typeface="NikoshBAN" panose="02000000000000000000" pitchFamily="2" charset="0"/>
            </a:endParaRPr>
          </a:p>
          <a:p>
            <a:pPr algn="ctr"/>
            <a:endParaRPr lang="bn-BD" sz="4000" dirty="0">
              <a:solidFill>
                <a:schemeClr val="tx1"/>
              </a:solidFill>
              <a:latin typeface="NikoshBAN" panose="02000000000000000000" pitchFamily="2" charset="0"/>
              <a:cs typeface="NikoshBAN" panose="02000000000000000000" pitchFamily="2" charset="0"/>
            </a:endParaRPr>
          </a:p>
          <a:p>
            <a:pPr algn="ctr"/>
            <a:endParaRPr lang="bn-BD" sz="4000" dirty="0" smtClean="0">
              <a:solidFill>
                <a:schemeClr val="tx1"/>
              </a:solidFill>
              <a:latin typeface="NikoshBAN" panose="02000000000000000000" pitchFamily="2" charset="0"/>
              <a:cs typeface="NikoshBAN" panose="02000000000000000000" pitchFamily="2" charset="0"/>
            </a:endParaRPr>
          </a:p>
          <a:p>
            <a:pPr algn="ctr"/>
            <a:endParaRPr lang="bn-BD" sz="4000" dirty="0">
              <a:solidFill>
                <a:schemeClr val="tx1"/>
              </a:solidFill>
              <a:latin typeface="NikoshBAN" panose="02000000000000000000" pitchFamily="2" charset="0"/>
              <a:cs typeface="NikoshBAN" panose="02000000000000000000" pitchFamily="2" charset="0"/>
            </a:endParaRPr>
          </a:p>
          <a:p>
            <a:pPr algn="ctr"/>
            <a:endParaRPr lang="bn-BD" sz="4000" dirty="0" smtClean="0">
              <a:solidFill>
                <a:schemeClr val="tx1"/>
              </a:solidFill>
              <a:latin typeface="NikoshBAN" panose="02000000000000000000" pitchFamily="2" charset="0"/>
              <a:cs typeface="NikoshBAN" panose="02000000000000000000" pitchFamily="2" charset="0"/>
            </a:endParaRPr>
          </a:p>
          <a:p>
            <a:pPr algn="ctr"/>
            <a:r>
              <a:rPr lang="en-US" sz="3600" dirty="0" err="1" smtClean="0">
                <a:solidFill>
                  <a:schemeClr val="tx1"/>
                </a:solidFill>
                <a:latin typeface="NikoshBAN" panose="02000000000000000000" pitchFamily="2" charset="0"/>
                <a:cs typeface="NikoshBAN" panose="02000000000000000000" pitchFamily="2" charset="0"/>
              </a:rPr>
              <a:t>শ্রেণিঃ</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নবম</a:t>
            </a:r>
            <a:endParaRPr lang="en-US" sz="3600" dirty="0" smtClean="0">
              <a:solidFill>
                <a:schemeClr val="tx1"/>
              </a:solidFill>
              <a:latin typeface="NikoshBAN" panose="02000000000000000000" pitchFamily="2" charset="0"/>
              <a:cs typeface="NikoshBAN" panose="02000000000000000000" pitchFamily="2" charset="0"/>
            </a:endParaRPr>
          </a:p>
          <a:p>
            <a:pPr algn="ctr"/>
            <a:r>
              <a:rPr lang="en-US" sz="3600" dirty="0" err="1" smtClean="0">
                <a:solidFill>
                  <a:schemeClr val="tx1"/>
                </a:solidFill>
                <a:latin typeface="NikoshBAN" panose="02000000000000000000" pitchFamily="2" charset="0"/>
                <a:cs typeface="NikoshBAN" panose="02000000000000000000" pitchFamily="2" charset="0"/>
              </a:rPr>
              <a:t>বিষয়ঃ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শারীরিক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শিক্ষা</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স্বাস্থ্যবিজ্ঞান</a:t>
            </a:r>
            <a:r>
              <a:rPr lang="en-US" sz="3600" dirty="0" smtClean="0">
                <a:solidFill>
                  <a:schemeClr val="tx1"/>
                </a:solidFill>
                <a:latin typeface="NikoshBAN" panose="02000000000000000000" pitchFamily="2" charset="0"/>
                <a:cs typeface="NikoshBAN" panose="02000000000000000000" pitchFamily="2" charset="0"/>
              </a:rPr>
              <a:t> ও </a:t>
            </a:r>
            <a:r>
              <a:rPr lang="en-US" sz="3600" dirty="0" err="1" smtClean="0">
                <a:solidFill>
                  <a:schemeClr val="tx1"/>
                </a:solidFill>
                <a:latin typeface="NikoshBAN" panose="02000000000000000000" pitchFamily="2" charset="0"/>
                <a:cs typeface="NikoshBAN" panose="02000000000000000000" pitchFamily="2" charset="0"/>
              </a:rPr>
              <a:t>খেলাধুলা</a:t>
            </a:r>
            <a:endParaRPr lang="en-US" sz="3600" dirty="0" smtClean="0">
              <a:solidFill>
                <a:schemeClr val="tx1"/>
              </a:solidFill>
              <a:latin typeface="NikoshBAN" panose="02000000000000000000" pitchFamily="2" charset="0"/>
              <a:cs typeface="NikoshBAN" panose="02000000000000000000" pitchFamily="2" charset="0"/>
            </a:endParaRPr>
          </a:p>
          <a:p>
            <a:pPr algn="ctr"/>
            <a:r>
              <a:rPr lang="en-US" sz="3600" dirty="0" err="1" smtClean="0">
                <a:solidFill>
                  <a:schemeClr val="tx1"/>
                </a:solidFill>
                <a:latin typeface="NikoshBAN" panose="02000000000000000000" pitchFamily="2" charset="0"/>
                <a:cs typeface="NikoshBAN" panose="02000000000000000000" pitchFamily="2" charset="0"/>
              </a:rPr>
              <a:t>অধ্যায়ঃ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৮ম</a:t>
            </a:r>
            <a:endParaRPr lang="en-US" sz="36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418" y="1302326"/>
            <a:ext cx="4114800" cy="3214256"/>
          </a:xfrm>
          <a:prstGeom prst="rect">
            <a:avLst/>
          </a:prstGeom>
          <a:ln>
            <a:noFill/>
          </a:ln>
          <a:effectLst>
            <a:softEdge rad="112500"/>
          </a:effectLst>
        </p:spPr>
      </p:pic>
    </p:spTree>
    <p:extLst>
      <p:ext uri="{BB962C8B-B14F-4D97-AF65-F5344CB8AC3E}">
        <p14:creationId xmlns:p14="http://schemas.microsoft.com/office/powerpoint/2010/main" val="438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circle(in)">
                                      <p:cBhvr>
                                        <p:cTn id="18" dur="2000"/>
                                        <p:tgtEl>
                                          <p:spTgt spid="6">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circle(in)">
                                      <p:cBhvr>
                                        <p:cTn id="21" dur="2000"/>
                                        <p:tgtEl>
                                          <p:spTgt spid="6">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circle(in)">
                                      <p:cBhvr>
                                        <p:cTn id="24" dur="2000"/>
                                        <p:tgtEl>
                                          <p:spTgt spid="6">
                                            <p:txEl>
                                              <p:pRg st="7" end="7"/>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circle(in)">
                                      <p:cBhvr>
                                        <p:cTn id="27" dur="2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 calcmode="lin" valueType="num">
                                      <p:cBhvr additive="base">
                                        <p:cTn id="5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1490"/>
          </a:xfrm>
          <a:solidFill>
            <a:schemeClr val="accent4">
              <a:lumMod val="40000"/>
              <a:lumOff val="60000"/>
            </a:schemeClr>
          </a:solidFill>
          <a:ln>
            <a:solidFill>
              <a:schemeClr val="tx1"/>
            </a:solidFill>
          </a:ln>
          <a:scene3d>
            <a:camera prst="orthographicFront"/>
            <a:lightRig rig="threePt" dir="t"/>
          </a:scene3d>
          <a:sp3d>
            <a:bevelT/>
          </a:sp3d>
        </p:spPr>
        <p:txBody>
          <a:bodyPr>
            <a:normAutofit/>
          </a:bodyPr>
          <a:lstStyle/>
          <a:p>
            <a:r>
              <a:rPr lang="en-US" sz="7200" b="1" dirty="0" err="1" smtClean="0">
                <a:latin typeface="NikoshBAN" panose="02000000000000000000" pitchFamily="2" charset="0"/>
                <a:cs typeface="NikoshBAN" panose="02000000000000000000" pitchFamily="2" charset="0"/>
              </a:rPr>
              <a:t>নিচের</a:t>
            </a:r>
            <a:r>
              <a:rPr lang="en-US" sz="7200" b="1" dirty="0" smtClean="0">
                <a:latin typeface="NikoshBAN" panose="02000000000000000000" pitchFamily="2" charset="0"/>
                <a:cs typeface="NikoshBAN" panose="02000000000000000000" pitchFamily="2" charset="0"/>
              </a:rPr>
              <a:t> </a:t>
            </a:r>
            <a:r>
              <a:rPr lang="en-US" sz="7200" b="1" dirty="0" err="1" smtClean="0">
                <a:latin typeface="NikoshBAN" panose="02000000000000000000" pitchFamily="2" charset="0"/>
                <a:cs typeface="NikoshBAN" panose="02000000000000000000" pitchFamily="2" charset="0"/>
              </a:rPr>
              <a:t>ছবিগুলো</a:t>
            </a:r>
            <a:r>
              <a:rPr lang="en-US" sz="7200" b="1" dirty="0" smtClean="0">
                <a:latin typeface="NikoshBAN" panose="02000000000000000000" pitchFamily="2" charset="0"/>
                <a:cs typeface="NikoshBAN" panose="02000000000000000000" pitchFamily="2" charset="0"/>
              </a:rPr>
              <a:t> </a:t>
            </a:r>
            <a:r>
              <a:rPr lang="en-US" sz="7200" b="1" dirty="0" err="1" smtClean="0">
                <a:latin typeface="NikoshBAN" panose="02000000000000000000" pitchFamily="2" charset="0"/>
                <a:cs typeface="NikoshBAN" panose="02000000000000000000" pitchFamily="2" charset="0"/>
              </a:rPr>
              <a:t>ভাল</a:t>
            </a:r>
            <a:r>
              <a:rPr lang="en-US" sz="7200" b="1" dirty="0" smtClean="0">
                <a:latin typeface="NikoshBAN" panose="02000000000000000000" pitchFamily="2" charset="0"/>
                <a:cs typeface="NikoshBAN" panose="02000000000000000000" pitchFamily="2" charset="0"/>
              </a:rPr>
              <a:t> </a:t>
            </a:r>
            <a:r>
              <a:rPr lang="en-US" sz="7200" b="1" dirty="0" err="1" smtClean="0">
                <a:latin typeface="NikoshBAN" panose="02000000000000000000" pitchFamily="2" charset="0"/>
                <a:cs typeface="NikoshBAN" panose="02000000000000000000" pitchFamily="2" charset="0"/>
              </a:rPr>
              <a:t>করে</a:t>
            </a:r>
            <a:r>
              <a:rPr lang="en-US" sz="7200" b="1" dirty="0" smtClean="0">
                <a:latin typeface="NikoshBAN" panose="02000000000000000000" pitchFamily="2" charset="0"/>
                <a:cs typeface="NikoshBAN" panose="02000000000000000000" pitchFamily="2" charset="0"/>
              </a:rPr>
              <a:t> </a:t>
            </a:r>
            <a:r>
              <a:rPr lang="en-US" sz="7200" b="1" dirty="0" err="1" smtClean="0">
                <a:latin typeface="NikoshBAN" panose="02000000000000000000" pitchFamily="2" charset="0"/>
                <a:cs typeface="NikoshBAN" panose="02000000000000000000" pitchFamily="2" charset="0"/>
              </a:rPr>
              <a:t>দেখোঃ</a:t>
            </a:r>
            <a:endParaRPr lang="en-US" sz="7200" b="1" dirty="0">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5721927" cy="5237017"/>
          </a:xfrm>
          <a:prstGeom prst="rect">
            <a:avLst/>
          </a:prstGeom>
          <a:ln w="88900" cap="sq" cmpd="thickThin">
            <a:solidFill>
              <a:srgbClr val="000000"/>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9855" y="1524000"/>
            <a:ext cx="5957454" cy="523701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558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49927"/>
          </a:xfrm>
          <a:solidFill>
            <a:schemeClr val="accent2">
              <a:lumMod val="60000"/>
              <a:lumOff val="40000"/>
            </a:schemeClr>
          </a:solidFill>
          <a:ln>
            <a:solidFill>
              <a:schemeClr val="tx1"/>
            </a:solidFill>
          </a:ln>
          <a:scene3d>
            <a:camera prst="orthographicFront"/>
            <a:lightRig rig="threePt" dir="t"/>
          </a:scene3d>
          <a:sp3d>
            <a:bevelT/>
          </a:sp3d>
        </p:spPr>
        <p:txBody>
          <a:bodyPr>
            <a:normAutofit/>
          </a:bodyPr>
          <a:lstStyle/>
          <a:p>
            <a:r>
              <a:rPr lang="bn-BD" sz="6600" dirty="0" smtClean="0">
                <a:latin typeface="NikoshBAN" panose="02000000000000000000" pitchFamily="2" charset="0"/>
                <a:cs typeface="NikoshBAN" panose="02000000000000000000" pitchFamily="2" charset="0"/>
              </a:rPr>
              <a:t> আরও কিছু ছবি লক্ষ্য করঃ</a:t>
            </a:r>
            <a:endParaRPr lang="en-US" sz="6600" dirty="0">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690" y="1427018"/>
            <a:ext cx="5895109" cy="53062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86945" y="1427017"/>
            <a:ext cx="5708073" cy="53062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909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274618"/>
          </a:xfrm>
          <a:solidFill>
            <a:schemeClr val="accent2">
              <a:lumMod val="60000"/>
              <a:lumOff val="40000"/>
            </a:schemeClr>
          </a:solidFill>
          <a:ln>
            <a:solidFill>
              <a:schemeClr val="tx1"/>
            </a:solidFill>
          </a:ln>
          <a:scene3d>
            <a:camera prst="orthographicFront"/>
            <a:lightRig rig="threePt" dir="t"/>
          </a:scene3d>
          <a:sp3d>
            <a:bevelT/>
          </a:sp3d>
        </p:spPr>
        <p:txBody>
          <a:bodyPr>
            <a:normAutofit fontScale="90000"/>
          </a:bodyPr>
          <a:lstStyle/>
          <a:p>
            <a:r>
              <a:rPr lang="bn-BD" sz="8800" b="1" u="sng" dirty="0" smtClean="0">
                <a:latin typeface="NikoshBAN" panose="02000000000000000000" pitchFamily="2" charset="0"/>
                <a:cs typeface="NikoshBAN" panose="02000000000000000000" pitchFamily="2" charset="0"/>
              </a:rPr>
              <a:t>আজকের পাঠঃ</a:t>
            </a:r>
            <a:endParaRPr lang="en-US" sz="8800" b="1" u="sng"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0" y="1385455"/>
            <a:ext cx="12192000" cy="5472545"/>
          </a:xfrm>
          <a:solidFill>
            <a:schemeClr val="accent2">
              <a:lumMod val="40000"/>
              <a:lumOff val="60000"/>
            </a:schemeClr>
          </a:solidFill>
          <a:ln>
            <a:solidFill>
              <a:schemeClr val="tx1"/>
            </a:solidFill>
          </a:ln>
          <a:scene3d>
            <a:camera prst="orthographicFront"/>
            <a:lightRig rig="threePt" dir="t"/>
          </a:scene3d>
          <a:sp3d>
            <a:bevelT/>
          </a:sp3d>
        </p:spPr>
        <p:txBody>
          <a:bodyPr>
            <a:normAutofit/>
          </a:bodyPr>
          <a:lstStyle/>
          <a:p>
            <a:pPr algn="l"/>
            <a:endParaRPr lang="en-US" sz="9600" b="1" dirty="0" smtClean="0">
              <a:latin typeface="NikoshBAN" panose="02000000000000000000" pitchFamily="2" charset="0"/>
              <a:cs typeface="NikoshBAN" panose="02000000000000000000" pitchFamily="2" charset="0"/>
            </a:endParaRPr>
          </a:p>
          <a:p>
            <a:pPr algn="l"/>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ফুটবলঃ</a:t>
            </a:r>
            <a:endParaRPr lang="en-US" sz="9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90" y="1496291"/>
            <a:ext cx="7550727" cy="4959927"/>
          </a:xfrm>
          <a:prstGeom prst="rect">
            <a:avLst/>
          </a:prstGeom>
        </p:spPr>
      </p:pic>
    </p:spTree>
    <p:extLst>
      <p:ext uri="{BB962C8B-B14F-4D97-AF65-F5344CB8AC3E}">
        <p14:creationId xmlns:p14="http://schemas.microsoft.com/office/powerpoint/2010/main" val="37542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a:solidFill>
            <a:schemeClr val="accent1">
              <a:lumMod val="60000"/>
              <a:lumOff val="40000"/>
            </a:schemeClr>
          </a:solidFill>
          <a:ln>
            <a:solidFill>
              <a:schemeClr val="tx1"/>
            </a:solidFill>
          </a:ln>
          <a:scene3d>
            <a:camera prst="orthographicFront"/>
            <a:lightRig rig="threePt" dir="t"/>
          </a:scene3d>
          <a:sp3d>
            <a:bevelT/>
          </a:sp3d>
        </p:spPr>
        <p:txBody>
          <a:bodyPr>
            <a:normAutofit/>
          </a:bodyPr>
          <a:lstStyle/>
          <a:p>
            <a:pPr algn="l"/>
            <a:r>
              <a:rPr lang="bn-BD" dirty="0" smtClean="0">
                <a:latin typeface="NikoshBAN" panose="02000000000000000000" pitchFamily="2" charset="0"/>
                <a:cs typeface="NikoshBAN" panose="02000000000000000000" pitchFamily="2" charset="0"/>
              </a:rPr>
              <a:t>১। ফুটবল খেলার আইন-কানুন বর্ণনা করতে পারবে।</a:t>
            </a:r>
            <a:br>
              <a:rPr lang="bn-BD"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২। ফুটবল খেলার কলাকৌশল বর্ণনা করতে পারবে।</a:t>
            </a:r>
            <a:br>
              <a:rPr lang="bn-BD"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৩। বিভিন্ন পজিশনে খেলোয়াড়দের কী কী যোগ্যতা দরকার তা বর্ণনা করতে পারবে।</a:t>
            </a:r>
            <a:endParaRPr lang="en-US"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flipV="1">
            <a:off x="1524000" y="8271164"/>
            <a:ext cx="9144000" cy="110836"/>
          </a:xfrm>
        </p:spPr>
        <p:txBody>
          <a:bodyPr>
            <a:normAutofit fontScale="25000" lnSpcReduction="20000"/>
          </a:bodyPr>
          <a:lstStyle/>
          <a:p>
            <a:endParaRPr lang="en-US" dirty="0"/>
          </a:p>
        </p:txBody>
      </p:sp>
      <p:sp>
        <p:nvSpPr>
          <p:cNvPr id="4" name="Round Same Side Corner Rectangle 3"/>
          <p:cNvSpPr/>
          <p:nvPr/>
        </p:nvSpPr>
        <p:spPr>
          <a:xfrm>
            <a:off x="1" y="0"/>
            <a:ext cx="12191999" cy="1399309"/>
          </a:xfrm>
          <a:prstGeom prst="round2SameRect">
            <a:avLst/>
          </a:prstGeom>
          <a:solidFill>
            <a:schemeClr val="accent1">
              <a:lumMod val="60000"/>
              <a:lumOff val="40000"/>
            </a:schemeClr>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u="sng" dirty="0" smtClean="0">
                <a:solidFill>
                  <a:schemeClr val="tx1"/>
                </a:solidFill>
                <a:latin typeface="NikoshBAN" panose="02000000000000000000" pitchFamily="2" charset="0"/>
                <a:cs typeface="NikoshBAN" panose="02000000000000000000" pitchFamily="2" charset="0"/>
              </a:rPr>
              <a:t>শিখনফলঃ</a:t>
            </a:r>
            <a:endParaRPr lang="en-US" sz="7200" b="1" u="sng" dirty="0">
              <a:solidFill>
                <a:schemeClr val="tx1"/>
              </a:solidFill>
              <a:latin typeface="NikoshBAN" panose="02000000000000000000" pitchFamily="2" charset="0"/>
              <a:cs typeface="NikoshBAN" panose="02000000000000000000" pitchFamily="2" charset="0"/>
            </a:endParaRPr>
          </a:p>
        </p:txBody>
      </p:sp>
      <p:sp>
        <p:nvSpPr>
          <p:cNvPr id="5" name="Down Arrow Callout 4"/>
          <p:cNvSpPr/>
          <p:nvPr/>
        </p:nvSpPr>
        <p:spPr>
          <a:xfrm>
            <a:off x="1" y="1731818"/>
            <a:ext cx="12191999" cy="1745673"/>
          </a:xfrm>
          <a:prstGeom prst="downArrowCallout">
            <a:avLst/>
          </a:prstGeom>
          <a:solidFill>
            <a:schemeClr val="accent2">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002060"/>
                </a:solidFill>
                <a:latin typeface="NikoshBAN" panose="02000000000000000000" pitchFamily="2" charset="0"/>
                <a:cs typeface="NikoshBAN" panose="02000000000000000000" pitchFamily="2" charset="0"/>
              </a:rPr>
              <a:t>এ অধ্যায় শেষে শিক্ষার্থীরা--------</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472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96290"/>
          </a:xfrm>
          <a:solidFill>
            <a:schemeClr val="accent2">
              <a:lumMod val="60000"/>
              <a:lumOff val="40000"/>
            </a:schemeClr>
          </a:solidFill>
          <a:ln>
            <a:solidFill>
              <a:schemeClr val="tx1"/>
            </a:solidFill>
          </a:ln>
          <a:scene3d>
            <a:camera prst="orthographicFront"/>
            <a:lightRig rig="threePt" dir="t"/>
          </a:scene3d>
          <a:sp3d>
            <a:bevelT/>
          </a:sp3d>
        </p:spPr>
        <p:txBody>
          <a:bodyPr>
            <a:normAutofit/>
          </a:bodyPr>
          <a:lstStyle/>
          <a:p>
            <a:r>
              <a:rPr lang="en-US" sz="7200" dirty="0" err="1" smtClean="0">
                <a:latin typeface="NikoshBAN" panose="02000000000000000000" pitchFamily="2" charset="0"/>
                <a:cs typeface="NikoshBAN" panose="02000000000000000000" pitchFamily="2" charset="0"/>
              </a:rPr>
              <a:t>পেলে</a:t>
            </a:r>
            <a:r>
              <a:rPr lang="en-US" sz="7200" dirty="0" smtClean="0">
                <a:latin typeface="NikoshBAN" panose="02000000000000000000" pitchFamily="2" charset="0"/>
                <a:cs typeface="NikoshBAN" panose="02000000000000000000" pitchFamily="2" charset="0"/>
              </a:rPr>
              <a:t> ও </a:t>
            </a:r>
            <a:r>
              <a:rPr lang="en-US" sz="7200" dirty="0" err="1" smtClean="0">
                <a:latin typeface="NikoshBAN" panose="02000000000000000000" pitchFamily="2" charset="0"/>
                <a:cs typeface="NikoshBAN" panose="02000000000000000000" pitchFamily="2" charset="0"/>
              </a:rPr>
              <a:t>ম্যারাডোনার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ছবি</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দেখতে</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পাচ্ছোঃ</a:t>
            </a:r>
            <a:endParaRPr lang="en-US" sz="7200" dirty="0">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676400"/>
            <a:ext cx="6096000" cy="518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6110" y="1676401"/>
            <a:ext cx="591589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113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40872"/>
          </a:xfrm>
          <a:solidFill>
            <a:schemeClr val="accent6">
              <a:lumMod val="60000"/>
              <a:lumOff val="40000"/>
            </a:schemeClr>
          </a:solidFill>
          <a:ln>
            <a:solidFill>
              <a:schemeClr val="tx1"/>
            </a:solidFill>
          </a:ln>
          <a:scene3d>
            <a:camera prst="orthographicFront"/>
            <a:lightRig rig="threePt" dir="t"/>
          </a:scene3d>
          <a:sp3d>
            <a:bevelT/>
          </a:sp3d>
        </p:spPr>
        <p:txBody>
          <a:bodyPr>
            <a:normAutofit/>
          </a:bodyPr>
          <a:lstStyle/>
          <a:p>
            <a:r>
              <a:rPr lang="bn-BD" sz="9600" dirty="0" smtClean="0">
                <a:latin typeface="NikoshBAN" panose="02000000000000000000" pitchFamily="2" charset="0"/>
                <a:cs typeface="NikoshBAN" panose="02000000000000000000" pitchFamily="2" charset="0"/>
              </a:rPr>
              <a:t>ছবিগুলো ভালো করে দেখঃ</a:t>
            </a:r>
            <a:endParaRPr lang="en-US" sz="9600" dirty="0">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62544"/>
            <a:ext cx="6019800" cy="5043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662545"/>
            <a:ext cx="5922818" cy="50430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91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00545"/>
          </a:xfrm>
          <a:solidFill>
            <a:schemeClr val="accent6">
              <a:lumMod val="60000"/>
              <a:lumOff val="40000"/>
            </a:schemeClr>
          </a:solidFill>
          <a:ln>
            <a:solidFill>
              <a:srgbClr val="FF0000"/>
            </a:solidFill>
          </a:ln>
          <a:scene3d>
            <a:camera prst="orthographicFront"/>
            <a:lightRig rig="threePt" dir="t"/>
          </a:scene3d>
          <a:sp3d>
            <a:bevelT/>
          </a:sp3d>
        </p:spPr>
        <p:txBody>
          <a:bodyPr>
            <a:noAutofit/>
          </a:bodyPr>
          <a:lstStyle/>
          <a:p>
            <a:r>
              <a:rPr lang="bn-BD" dirty="0" smtClean="0">
                <a:latin typeface="NikoshBAN" panose="02000000000000000000" pitchFamily="2" charset="0"/>
                <a:cs typeface="NikoshBAN" panose="02000000000000000000" pitchFamily="2" charset="0"/>
              </a:rPr>
              <a:t>ফুটবল খেলার মাঠের ছবিগুলো ভাল করে দেখোঃ</a:t>
            </a:r>
            <a:endParaRPr lang="en-US"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524000" y="7453743"/>
            <a:ext cx="9144000" cy="789711"/>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7527"/>
            <a:ext cx="6248400" cy="5860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091" y="997527"/>
            <a:ext cx="5818909" cy="5860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98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155</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NikoshBAN</vt:lpstr>
      <vt:lpstr>Office Theme</vt:lpstr>
      <vt:lpstr>PowerPoint Presentation</vt:lpstr>
      <vt:lpstr>পরিচিতিঃ</vt:lpstr>
      <vt:lpstr>নিচের ছবিগুলো ভাল করে দেখোঃ</vt:lpstr>
      <vt:lpstr> আরও কিছু ছবি লক্ষ্য করঃ</vt:lpstr>
      <vt:lpstr>আজকের পাঠঃ</vt:lpstr>
      <vt:lpstr>১। ফুটবল খেলার আইন-কানুন বর্ণনা করতে পারবে। ২। ফুটবল খেলার কলাকৌশল বর্ণনা করতে পারবে। ৩। বিভিন্ন পজিশনে খেলোয়াড়দের কী কী যোগ্যতা দরকার তা বর্ণনা করতে পারবে।</vt:lpstr>
      <vt:lpstr>পেলে ও ম্যারাডোনার ছবি দেখতে পাচ্ছোঃ</vt:lpstr>
      <vt:lpstr>ছবিগুলো ভালো করে দেখঃ</vt:lpstr>
      <vt:lpstr>ফুটবল খেলার মাঠের ছবিগুলো ভাল করে দেখোঃ</vt:lpstr>
      <vt:lpstr>                                 আলোচনাঃ  আধুনিক ফুটবল খেলার উৎপত্তি ইংল্যান্ডে, ফুটবল খেলার আন্তর্জাতিক নিয়ন্ত্রন সংস্থার নাম FIFA, ১৯০৪ সালের ২১মে প্যারিসে FIFA আত্নপ্রকাশ করে। ফুটবল খেলার ১৭টি আইন আছে। এই খেলার প্রথম আইন খেলার মাঠ, ফুটবল মাঠের দৈর্ঘ্য সর্বোচ্চ ১৩০গজ, সর্বনিম্ন ১০০গজ, দুই নম্বর আইন বল, ফুটবল খেলার একটি দলে ১৮জন খেলোয়ার থাকে, খেলা পরিচালনার জন্য ১জন রেফারি থাকে। খেলার প্রতি আর্ধে ৪৫মিনিট, বিরতি ১৫মিনিট, এই খেলার ১১তম আইন হচ্ছে অফ সাইড, ফাউল হলে দুই ধরনের কিক দেওয়া হয়। প্রত্যক্ষ ও পরোক্ষ। প্রত্যক্ষ কিকের কারন ১০টি ও পরোক্ষ কিকের কারন ৭টি। </vt:lpstr>
      <vt:lpstr>একক কাজঃ</vt:lpstr>
      <vt:lpstr>দলীয় কাজঃ</vt:lpstr>
      <vt:lpstr>মূল্যায়নঃ</vt:lpstr>
      <vt:lpstr>                     বাড়ির কাজ</vt:lpstr>
      <vt:lpstr>সবাইকে ধন্যবাদ</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Rasel</cp:lastModifiedBy>
  <cp:revision>63</cp:revision>
  <dcterms:created xsi:type="dcterms:W3CDTF">2021-10-23T15:23:33Z</dcterms:created>
  <dcterms:modified xsi:type="dcterms:W3CDTF">2021-10-26T05:19:05Z</dcterms:modified>
</cp:coreProperties>
</file>