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4" r:id="rId13"/>
    <p:sldId id="282" r:id="rId14"/>
    <p:sldId id="270" r:id="rId15"/>
    <p:sldId id="267" r:id="rId16"/>
    <p:sldId id="272" r:id="rId17"/>
    <p:sldId id="269" r:id="rId18"/>
    <p:sldId id="275" r:id="rId19"/>
    <p:sldId id="271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BDA40-AC1B-4F38-8A13-007E00A3140B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32D9E-35AF-406F-B657-947B57AD8E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1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8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67F6A-9411-4E69-9223-A27ABA65D8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58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D2384-E12A-4ABA-8147-0D070E17F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CAAF5-4F1F-415C-BEB9-727AAFD76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C1B54-0A28-4939-88D3-E5EA0E97B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614-F572-4DBF-849B-9A0C9F791D6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72AB9-A4E9-4152-A08E-6032780DA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E6082-D41F-4281-B917-1DC6F5E1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119C-309D-48D9-9FFA-F0D703DEB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054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40F5-74AA-43D3-8275-02FBDBFBC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D33BA-94A9-483F-BB00-3B6A90557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718C9-1741-4A65-9C56-BCB9E88D2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614-F572-4DBF-849B-9A0C9F791D6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7B7A3-422D-485B-B238-9826B3AC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7AC28-71AE-413B-89F1-B18981325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119C-309D-48D9-9FFA-F0D703DEB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52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C665A-7777-4B41-BBAB-FFC5348EF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E26D4-4118-4AB7-8AB1-18D93CBC9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FDDC-182F-4621-B589-C93F51C2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614-F572-4DBF-849B-9A0C9F791D6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F1A01-A020-4865-9A0F-C8E40C66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456D6-E62F-49A9-9B2A-E855476B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119C-309D-48D9-9FFA-F0D703DEB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21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9169D-C872-4EA7-AC34-D6881BA6F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FCC63-FDF7-4FB6-A732-EB8A5BE6D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277B5-17BB-42A7-9DD8-6C6CAECAD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614-F572-4DBF-849B-9A0C9F791D6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B37E2-93D2-49E6-A888-489453240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138A7-9F1C-4EFF-92BB-65313EB8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119C-309D-48D9-9FFA-F0D703DEB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8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273A-4545-4DBD-8B51-EEDA17862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710D0-F9B0-4984-AABF-0AD3132A6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D4823-DC27-4C75-A92C-ABE719858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614-F572-4DBF-849B-9A0C9F791D6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5B569-E7D4-4DFA-8623-0755DF0C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CD781-827A-4538-9639-2A702EF17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119C-309D-48D9-9FFA-F0D703DEB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246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9829-6861-4D25-AC38-D61F4D34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554DB-FCFE-4885-B9F3-2EC285025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3BA90-4C20-498C-AC13-8C5FBD877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547C9-58D1-40BA-A8DE-2B98D544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614-F572-4DBF-849B-9A0C9F791D6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BB6DB-19E4-4039-808A-DC99C5D8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4B1B5-3DFF-4C7B-A18C-F655017C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119C-309D-48D9-9FFA-F0D703DEB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78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8E50-D927-4124-BAEC-960E32441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00148-8977-4156-96CD-65AD3F7F6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3B691-0800-4F10-93F7-6C2D50452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D54EE7-5ED7-4038-81C7-E7499EC6E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48102-24DF-4BCF-9978-0FF67CDA8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6C89F-ACC0-4606-81E5-AE3B0053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614-F572-4DBF-849B-9A0C9F791D6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6ED52D-C70A-4374-B8A0-337E9313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1CD03F-325A-49E1-A42C-A1CADC161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119C-309D-48D9-9FFA-F0D703DEB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01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9E21-75CB-4C48-A0BE-2D67ADF9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A59CC-85A9-4CFE-8F7D-148A53D28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614-F572-4DBF-849B-9A0C9F791D6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F8C2B-8487-4268-B1D0-5708DEE11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1F37C5-DC51-4AF7-B17B-90761167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119C-309D-48D9-9FFA-F0D703DEB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7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CA4DD-55EA-4158-B642-39250A3B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614-F572-4DBF-849B-9A0C9F791D6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6D6B4F-7621-483D-AEA1-9C8C2912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238EB-11C7-44FB-B0A3-E59695922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119C-309D-48D9-9FFA-F0D703DEB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00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5E5D6-38AE-47E4-B415-CC0021C27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1CAAF-AD0E-4890-97B8-A5EA425A8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F77AC-0A9C-4004-B03B-5DB0CEFA08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1DDAD-6934-445A-9A4E-DDCF531FB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614-F572-4DBF-849B-9A0C9F791D6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882E8-6DE9-454B-B4EA-AB215EA0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ED090-16AC-4707-A866-7BC419648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119C-309D-48D9-9FFA-F0D703DEB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19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ACF9-5BB8-446C-A20F-88392782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6DCB46-6760-4A5F-A9EC-490ACE2B73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8D3EF-0544-4320-9F1E-DB417137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AF262-0881-49F6-A484-1A12736B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6614-F572-4DBF-849B-9A0C9F791D6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ACEA0-B46D-411B-BDC1-386C1690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AA210-268D-44C7-812B-299B22FB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119C-309D-48D9-9FFA-F0D703DEB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31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3A85DB-A324-44E4-8D5F-4B890CD24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94F3-C161-4916-B818-B26218A7C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C0DBC-52B7-4088-8551-E4FFA3E05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6614-F572-4DBF-849B-9A0C9F791D6E}" type="datetimeFigureOut">
              <a:rPr lang="en-GB" smtClean="0"/>
              <a:t>28/10/2021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7E043-9BD6-46E7-8B20-0F62184BA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19490-BCE1-408C-9269-D73200CF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F119C-309D-48D9-9FFA-F0D703DEBA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1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>
            <a:extLst>
              <a:ext uri="{FF2B5EF4-FFF2-40B4-BE49-F238E27FC236}">
                <a16:creationId xmlns:a16="http://schemas.microsoft.com/office/drawing/2014/main" id="{82591CF9-D85D-46C0-9F59-51498BF4C09D}"/>
              </a:ext>
            </a:extLst>
          </p:cNvPr>
          <p:cNvSpPr/>
          <p:nvPr/>
        </p:nvSpPr>
        <p:spPr>
          <a:xfrm>
            <a:off x="970671" y="295418"/>
            <a:ext cx="10396023" cy="1201034"/>
          </a:xfrm>
          <a:prstGeom prst="flowChartPredefinedProcess">
            <a:avLst/>
          </a:prstGeom>
          <a:gradFill flip="none" rotWithShape="1">
            <a:gsLst>
              <a:gs pos="60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</a:t>
            </a:r>
            <a:r>
              <a:rPr lang="as-IN" sz="4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44762-98C2-43C1-8B5E-51EB1BDF4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8" t="10432" r="9283" b="1639"/>
          <a:stretch/>
        </p:blipFill>
        <p:spPr>
          <a:xfrm>
            <a:off x="3465341" y="1927274"/>
            <a:ext cx="5261317" cy="4149969"/>
          </a:xfrm>
          <a:prstGeom prst="rect">
            <a:avLst/>
          </a:prstGeom>
        </p:spPr>
      </p:pic>
      <p:sp>
        <p:nvSpPr>
          <p:cNvPr id="3" name="Star: 12 Points 2">
            <a:extLst>
              <a:ext uri="{FF2B5EF4-FFF2-40B4-BE49-F238E27FC236}">
                <a16:creationId xmlns:a16="http://schemas.microsoft.com/office/drawing/2014/main" id="{F5A8C56C-00B2-49D6-835E-EF2A4EB0565B}"/>
              </a:ext>
            </a:extLst>
          </p:cNvPr>
          <p:cNvSpPr/>
          <p:nvPr/>
        </p:nvSpPr>
        <p:spPr>
          <a:xfrm>
            <a:off x="9031458" y="2542735"/>
            <a:ext cx="2883877" cy="2718581"/>
          </a:xfrm>
          <a:prstGeom prst="star12">
            <a:avLst>
              <a:gd name="adj" fmla="val 34786"/>
            </a:avLst>
          </a:prstGeom>
          <a:gradFill>
            <a:gsLst>
              <a:gs pos="28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tar: 12 Points 4">
            <a:extLst>
              <a:ext uri="{FF2B5EF4-FFF2-40B4-BE49-F238E27FC236}">
                <a16:creationId xmlns:a16="http://schemas.microsoft.com/office/drawing/2014/main" id="{9F5A10B9-41AA-458A-B5DD-9E6DEA47804C}"/>
              </a:ext>
            </a:extLst>
          </p:cNvPr>
          <p:cNvSpPr/>
          <p:nvPr/>
        </p:nvSpPr>
        <p:spPr>
          <a:xfrm>
            <a:off x="276664" y="2642967"/>
            <a:ext cx="2883877" cy="2718581"/>
          </a:xfrm>
          <a:prstGeom prst="star12">
            <a:avLst>
              <a:gd name="adj" fmla="val 34786"/>
            </a:avLst>
          </a:prstGeom>
          <a:gradFill>
            <a:gsLst>
              <a:gs pos="28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5462039" y="5301535"/>
            <a:ext cx="146710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3794A-99B1-4B5E-9776-112786B1A016}"/>
              </a:ext>
            </a:extLst>
          </p:cNvPr>
          <p:cNvSpPr txBox="1"/>
          <p:nvPr/>
        </p:nvSpPr>
        <p:spPr>
          <a:xfrm>
            <a:off x="3659329" y="5321079"/>
            <a:ext cx="487334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3C2B5D-FFE8-4FEB-82EE-67AD31BE30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9"/>
          <a:stretch/>
        </p:blipFill>
        <p:spPr>
          <a:xfrm>
            <a:off x="277323" y="799727"/>
            <a:ext cx="3020562" cy="40099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C0F63E-3FB2-4B3B-BC92-1CD650AB3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885" y="799726"/>
            <a:ext cx="5795415" cy="40099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F957BD-13AA-458A-AE66-FEB86E15D1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720" y="799726"/>
            <a:ext cx="2754330" cy="400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65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4062600" y="5559087"/>
            <a:ext cx="462012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0E7CC-31D0-448A-BA05-FEE4AC4476E4}"/>
              </a:ext>
            </a:extLst>
          </p:cNvPr>
          <p:cNvSpPr txBox="1"/>
          <p:nvPr/>
        </p:nvSpPr>
        <p:spPr>
          <a:xfrm>
            <a:off x="5781819" y="5565338"/>
            <a:ext cx="143490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40D5D39-4D53-42CB-A0BD-05B6410F7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602" y="593824"/>
            <a:ext cx="6762765" cy="451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4039158" y="5790998"/>
            <a:ext cx="462012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0E7CC-31D0-448A-BA05-FEE4AC4476E4}"/>
              </a:ext>
            </a:extLst>
          </p:cNvPr>
          <p:cNvSpPr txBox="1"/>
          <p:nvPr/>
        </p:nvSpPr>
        <p:spPr>
          <a:xfrm>
            <a:off x="4497530" y="5758666"/>
            <a:ext cx="3478294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লতা-পাতা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3DC988-06D5-42B8-92AB-90EBBAF7B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44" y="453003"/>
            <a:ext cx="6531512" cy="489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5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3697825" y="6005618"/>
            <a:ext cx="462012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0E7CC-31D0-448A-BA05-FEE4AC4476E4}"/>
              </a:ext>
            </a:extLst>
          </p:cNvPr>
          <p:cNvSpPr txBox="1"/>
          <p:nvPr/>
        </p:nvSpPr>
        <p:spPr>
          <a:xfrm>
            <a:off x="4514724" y="6001041"/>
            <a:ext cx="264081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পশু-পাখি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F5CA3D-D73C-4D88-AE12-03341E9E0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6" y="218424"/>
            <a:ext cx="3785845" cy="30166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480DDB-85D4-431E-ABD4-DA3504242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93" y="3286136"/>
            <a:ext cx="4065349" cy="2458184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03E428-3263-4149-A660-271632C85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41" y="183720"/>
            <a:ext cx="3387722" cy="2716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FEEFB1-101B-4C93-847E-A960123E0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63" y="183720"/>
            <a:ext cx="4024880" cy="2748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3308EF-306F-4ADC-AB7A-B3D99639F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826" y="2852089"/>
            <a:ext cx="4006768" cy="2892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228A4B-0FCE-4788-92D9-815CEF03A9B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0" t="31347"/>
          <a:stretch/>
        </p:blipFill>
        <p:spPr>
          <a:xfrm>
            <a:off x="492924" y="3164803"/>
            <a:ext cx="3204901" cy="2564641"/>
          </a:xfrm>
          <a:prstGeom prst="rect">
            <a:avLst/>
          </a:prstGeom>
        </p:spPr>
      </p:pic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77A82211-CDC8-473D-8B30-47F48839FCB7}"/>
              </a:ext>
            </a:extLst>
          </p:cNvPr>
          <p:cNvSpPr/>
          <p:nvPr/>
        </p:nvSpPr>
        <p:spPr>
          <a:xfrm>
            <a:off x="7704593" y="2855927"/>
            <a:ext cx="4066493" cy="430209"/>
          </a:xfrm>
          <a:prstGeom prst="flowChart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0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6DFC5F-CA7D-4143-A320-4D9165B2FE97}"/>
              </a:ext>
            </a:extLst>
          </p:cNvPr>
          <p:cNvSpPr txBox="1"/>
          <p:nvPr/>
        </p:nvSpPr>
        <p:spPr>
          <a:xfrm>
            <a:off x="3931081" y="5432889"/>
            <a:ext cx="462012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DA763B-C472-4E16-80EE-6975FCA6DAD7}"/>
              </a:ext>
            </a:extLst>
          </p:cNvPr>
          <p:cNvSpPr txBox="1"/>
          <p:nvPr/>
        </p:nvSpPr>
        <p:spPr>
          <a:xfrm>
            <a:off x="5478551" y="5432890"/>
            <a:ext cx="152518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A5300B-762A-49AD-B106-B7B65731B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761" y="495305"/>
            <a:ext cx="8246478" cy="45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2846919" y="5382462"/>
            <a:ext cx="137159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8593D-2ECD-4190-B412-33D904A4B116}"/>
              </a:ext>
            </a:extLst>
          </p:cNvPr>
          <p:cNvSpPr txBox="1"/>
          <p:nvPr/>
        </p:nvSpPr>
        <p:spPr>
          <a:xfrm>
            <a:off x="3659329" y="5348862"/>
            <a:ext cx="487334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17237-FF21-463F-8CBD-ABF21504C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722" y="494960"/>
            <a:ext cx="4483316" cy="44833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3C2BB70-D1B5-450C-9ED9-4DF4DD5BA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2" y="470513"/>
            <a:ext cx="6050732" cy="453220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2C3F22A-B168-49BB-AA11-FCB888E3B66F}"/>
              </a:ext>
            </a:extLst>
          </p:cNvPr>
          <p:cNvSpPr txBox="1"/>
          <p:nvPr/>
        </p:nvSpPr>
        <p:spPr>
          <a:xfrm>
            <a:off x="8897818" y="5382463"/>
            <a:ext cx="137159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1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5212457" y="5090795"/>
            <a:ext cx="122216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7F9A18-6A7D-4EEC-9390-D270020B0A53}"/>
              </a:ext>
            </a:extLst>
          </p:cNvPr>
          <p:cNvSpPr txBox="1"/>
          <p:nvPr/>
        </p:nvSpPr>
        <p:spPr>
          <a:xfrm>
            <a:off x="3785939" y="5043533"/>
            <a:ext cx="4620122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B285CF-89A2-4F60-A573-25A912F6D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37" y="430894"/>
            <a:ext cx="7621800" cy="421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1686" y="365570"/>
            <a:ext cx="9404839" cy="11959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এসো পাঠ্য বইয়ের সাথে মিলিয়ে দেখি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81686" y="2452914"/>
            <a:ext cx="9404839" cy="3610261"/>
          </a:xfrm>
          <a:prstGeom prst="rect">
            <a:avLst/>
          </a:prstGeom>
          <a:gradFill>
            <a:gsLst>
              <a:gs pos="100000">
                <a:srgbClr val="7030A0"/>
              </a:gs>
              <a:gs pos="67000">
                <a:srgbClr val="FFFF00"/>
              </a:gs>
              <a:gs pos="84000">
                <a:schemeClr val="bg1"/>
              </a:gs>
            </a:gsLst>
            <a:path path="shape">
              <a:fillToRect l="50000" t="50000" r="50000" b="50000"/>
            </a:path>
          </a:gradFill>
          <a:effectLst>
            <a:glow rad="228600">
              <a:srgbClr val="1D6FA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bn-IN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ধ্যায়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পৃষ্ঠা ন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as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NikoshBAN" panose="02000000000000000000" pitchFamily="2" charset="0"/>
              </a:rPr>
              <a:t>: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, ৩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38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92480" y="365230"/>
            <a:ext cx="10607039" cy="1238488"/>
          </a:xfrm>
          <a:prstGeom prst="roundRect">
            <a:avLst/>
          </a:prstGeom>
          <a:gradFill>
            <a:gsLst>
              <a:gs pos="100000">
                <a:srgbClr val="FFFF00"/>
              </a:gs>
              <a:gs pos="86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২/৩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6"/>
          <a:stretch/>
        </p:blipFill>
        <p:spPr>
          <a:xfrm>
            <a:off x="2441967" y="1907813"/>
            <a:ext cx="6505085" cy="415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722734" y="2120160"/>
            <a:ext cx="7671580" cy="2617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7D2F6098-E278-406C-8852-F9B3B7887710}"/>
              </a:ext>
            </a:extLst>
          </p:cNvPr>
          <p:cNvSpPr/>
          <p:nvPr/>
        </p:nvSpPr>
        <p:spPr>
          <a:xfrm>
            <a:off x="1126598" y="163097"/>
            <a:ext cx="5964702" cy="1314011"/>
          </a:xfrm>
          <a:prstGeom prst="flowChartManualInp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F4292-9C58-4D7A-8923-974505B4FF6B}"/>
              </a:ext>
            </a:extLst>
          </p:cNvPr>
          <p:cNvSpPr txBox="1"/>
          <p:nvPr/>
        </p:nvSpPr>
        <p:spPr>
          <a:xfrm>
            <a:off x="985921" y="-126609"/>
            <a:ext cx="1073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D0544F-5920-4D24-98C7-7FA365504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00" y="163097"/>
            <a:ext cx="4752311" cy="608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4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BB185-75B0-4D3D-A6C5-1442ACC9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86" y="141368"/>
            <a:ext cx="10595428" cy="1251333"/>
          </a:xfrm>
          <a:gradFill>
            <a:gsLst>
              <a:gs pos="28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7030A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41678-D14F-4521-8DCC-8CAECBD7F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08" y="1959429"/>
            <a:ext cx="10486906" cy="420914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ম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ঃ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শওকত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আলী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ষ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ক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বিষ্ণুপুর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প্রা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থ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মিক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           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তারাগঞ্জ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, র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ং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Microsoft JhengHei UI Light" panose="020B0304030504040204" pitchFamily="34" charset="-120"/>
                <a:cs typeface="NikoshBAN" panose="02000000000000000000" pitchFamily="2" charset="0"/>
              </a:rPr>
              <a:t>র। </a:t>
            </a:r>
          </a:p>
          <a:p>
            <a:pPr marL="0" indent="0">
              <a:buNone/>
            </a:pPr>
            <a:r>
              <a:rPr lang="en-GB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 :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showkatat2009@gmail.com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ea typeface="Microsoft JhengHei UI Light" panose="020B0304030504040204" pitchFamily="34" charset="-12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32624-4832-4DC2-9F23-30734CBF9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27" y="2141122"/>
            <a:ext cx="3421129" cy="3848770"/>
          </a:xfrm>
          <a:prstGeom prst="ellipse">
            <a:avLst/>
          </a:prstGeom>
          <a:ln w="28575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73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2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192240" y="423845"/>
            <a:ext cx="8234237" cy="2600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আমাদের চারপাশে প্রকৃতি দেখতে পাই। এখানে আছে 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নানা ধরনের গাছ , ফুল , লতা-পাতা। এখানে আরও আছে বিভিন্ন 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পশু , পাখি ও মাছ। আছে মেঘ , বৃষ্টি , নদী এবং সূর্য।</a:t>
            </a:r>
          </a:p>
          <a:p>
            <a:pPr marL="0" indent="0">
              <a:buNone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সবকিছু নিয়েই আমাদের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গঠিত।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4C702-F56E-4CF9-83F8-5CFF78E7E667}"/>
              </a:ext>
            </a:extLst>
          </p:cNvPr>
          <p:cNvSpPr txBox="1"/>
          <p:nvPr/>
        </p:nvSpPr>
        <p:spPr>
          <a:xfrm>
            <a:off x="4698609" y="6264812"/>
            <a:ext cx="2236763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D03F78-90A6-4465-92BA-87132C315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40" y="2609755"/>
            <a:ext cx="7481979" cy="405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9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1057" y="278041"/>
            <a:ext cx="9805987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ysClr val="windowText" lastClr="000000"/>
            </a:solidFill>
            <a:prstDash val="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>
                <a:ln>
                  <a:noFill/>
                </a:ln>
                <a:solidFill>
                  <a:srgbClr val="1D6FA9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D6FA9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C0F93-1EA0-459B-B222-5777EA5CA1EF}"/>
              </a:ext>
            </a:extLst>
          </p:cNvPr>
          <p:cNvSpPr txBox="1"/>
          <p:nvPr/>
        </p:nvSpPr>
        <p:spPr>
          <a:xfrm>
            <a:off x="1106610" y="1714601"/>
            <a:ext cx="9978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খ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1C98448-CCD9-4391-9C0D-F7DA19A2A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905936"/>
              </p:ext>
            </p:extLst>
          </p:nvPr>
        </p:nvGraphicFramePr>
        <p:xfrm>
          <a:off x="1201056" y="2954214"/>
          <a:ext cx="9805988" cy="3493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0268">
                  <a:extLst>
                    <a:ext uri="{9D8B030D-6E8A-4147-A177-3AD203B41FA5}">
                      <a16:colId xmlns:a16="http://schemas.microsoft.com/office/drawing/2014/main" val="3921994911"/>
                    </a:ext>
                  </a:extLst>
                </a:gridCol>
                <a:gridCol w="3151163">
                  <a:extLst>
                    <a:ext uri="{9D8B030D-6E8A-4147-A177-3AD203B41FA5}">
                      <a16:colId xmlns:a16="http://schemas.microsoft.com/office/drawing/2014/main" val="1263904575"/>
                    </a:ext>
                  </a:extLst>
                </a:gridCol>
                <a:gridCol w="3424557">
                  <a:extLst>
                    <a:ext uri="{9D8B030D-6E8A-4147-A177-3AD203B41FA5}">
                      <a16:colId xmlns:a16="http://schemas.microsoft.com/office/drawing/2014/main" val="2927803647"/>
                    </a:ext>
                  </a:extLst>
                </a:gridCol>
              </a:tblGrid>
              <a:tr h="795298"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গাছ 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828670"/>
                  </a:ext>
                </a:extLst>
              </a:tr>
              <a:tr h="5397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329334"/>
                  </a:ext>
                </a:extLst>
              </a:tr>
              <a:tr h="5397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712916"/>
                  </a:ext>
                </a:extLst>
              </a:tr>
              <a:tr h="5397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440931"/>
                  </a:ext>
                </a:extLst>
              </a:tr>
              <a:tr h="5397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765321"/>
                  </a:ext>
                </a:extLst>
              </a:tr>
              <a:tr h="53973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51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4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90900" y="195403"/>
            <a:ext cx="10110035" cy="1150535"/>
          </a:xfrm>
          <a:prstGeom prst="rect">
            <a:avLst/>
          </a:prstGeom>
          <a:gradFill flip="none" rotWithShape="1">
            <a:gsLst>
              <a:gs pos="44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ysClr val="windowText" lastClr="000000"/>
            </a:solidFill>
            <a:prstDash val="sysDash"/>
          </a:ln>
          <a:effectLst>
            <a:glow rad="1016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242592" y="2699489"/>
            <a:ext cx="5552103" cy="329790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(ক) পরিবেশ</a:t>
            </a:r>
            <a:r>
              <a:rPr kumimoji="0" lang="bn-BD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কী? 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বলতে কী বোঝ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kumimoji="0" lang="bn-BD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bn-I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kumimoji="0" lang="bn-IN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কোথায় বেশি দেখা যায়?  </a:t>
            </a:r>
            <a:endParaRPr kumimoji="0" lang="en-US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bn-I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48956-CAC5-4766-9AC6-1BB478AAC0B5}"/>
              </a:ext>
            </a:extLst>
          </p:cNvPr>
          <p:cNvSpPr txBox="1"/>
          <p:nvPr/>
        </p:nvSpPr>
        <p:spPr>
          <a:xfrm>
            <a:off x="989374" y="1730326"/>
            <a:ext cx="5373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38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04688" y="393038"/>
            <a:ext cx="10182623" cy="12247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01600">
              <a:srgbClr val="B749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01192" y="2200093"/>
            <a:ext cx="10358429" cy="39896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ash"/>
          </a:ln>
          <a:effectLst>
            <a:glow rad="139700">
              <a:srgbClr val="B7491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দশটি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bn-BD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উপাদানের নাম লিখে নিয়ে আসবে। 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kumimoji="0" lang="bn-IN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1610877" y="242887"/>
            <a:ext cx="8970246" cy="1711629"/>
          </a:xfrm>
          <a:prstGeom prst="donu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2000">
                <a:srgbClr val="FF0000"/>
              </a:gs>
              <a:gs pos="83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7C4336-BBCF-477B-B426-454F32422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62" y="2161622"/>
            <a:ext cx="6214475" cy="3557107"/>
          </a:xfrm>
          <a:prstGeom prst="rect">
            <a:avLst/>
          </a:prstGeom>
        </p:spPr>
      </p:pic>
      <p:sp>
        <p:nvSpPr>
          <p:cNvPr id="14" name="Double Wave 13">
            <a:extLst>
              <a:ext uri="{FF2B5EF4-FFF2-40B4-BE49-F238E27FC236}">
                <a16:creationId xmlns:a16="http://schemas.microsoft.com/office/drawing/2014/main" id="{69F9EE2E-DA93-4789-8249-BAAC2AEDC079}"/>
              </a:ext>
            </a:extLst>
          </p:cNvPr>
          <p:cNvSpPr/>
          <p:nvPr/>
        </p:nvSpPr>
        <p:spPr>
          <a:xfrm flipH="1">
            <a:off x="2466246" y="5588100"/>
            <a:ext cx="7287353" cy="1152829"/>
          </a:xfrm>
          <a:prstGeom prst="doubleWave">
            <a:avLst>
              <a:gd name="adj1" fmla="val 7464"/>
              <a:gd name="adj2" fmla="val 0"/>
            </a:avLst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8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9AF8-5796-46C5-9E41-7B72EC46A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25" y="365126"/>
            <a:ext cx="10677379" cy="1100480"/>
          </a:xfrm>
          <a:gradFill>
            <a:gsLst>
              <a:gs pos="61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F576-B817-4428-9F75-AB7EEE0C9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925" y="1887636"/>
            <a:ext cx="10677379" cy="444282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ও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েষ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৪০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০৬/০৯/২০২১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2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20375E-CA82-497D-9EB5-1648ADC46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16" y="2496500"/>
            <a:ext cx="2449059" cy="32250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24721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25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825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325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825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325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825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325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47E3-A5E3-40DE-9F45-9EDB847B2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86" y="286603"/>
            <a:ext cx="10555513" cy="1208367"/>
          </a:xfrm>
          <a:gradFill>
            <a:gsLst>
              <a:gs pos="65000">
                <a:schemeClr val="bg1"/>
              </a:gs>
              <a:gs pos="74000">
                <a:schemeClr val="accent4">
                  <a:lumMod val="60000"/>
                  <a:lumOff val="40000"/>
                </a:schemeClr>
              </a:gs>
              <a:gs pos="83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93B7-6F03-4956-88D9-92715CC92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243" y="2197860"/>
            <a:ext cx="10555514" cy="363688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প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রিবেশ কী  বলতে পারবে।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.২ 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 কাকে বলে বলতে পারবে।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625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75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25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75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8412DC3-F05C-46AD-AB7A-2460CC9B251D}"/>
              </a:ext>
            </a:extLst>
          </p:cNvPr>
          <p:cNvSpPr/>
          <p:nvPr/>
        </p:nvSpPr>
        <p:spPr>
          <a:xfrm>
            <a:off x="2057226" y="259392"/>
            <a:ext cx="8085580" cy="130212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িছু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CBCDAD-7295-4052-BF05-2CD0D0621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26" y="2094766"/>
            <a:ext cx="7615018" cy="3953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45670F-154A-41C4-802A-7E0E5B9191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26" y="1874505"/>
            <a:ext cx="7615018" cy="42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62747" y="186006"/>
            <a:ext cx="10219542" cy="1459914"/>
          </a:xfrm>
          <a:prstGeom prst="horizontalScroll">
            <a:avLst/>
          </a:prstGeom>
          <a:gradFill flip="none" rotWithShape="1">
            <a:gsLst>
              <a:gs pos="10000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55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01600">
              <a:srgbClr val="B74919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062747" y="2444069"/>
            <a:ext cx="10219542" cy="2929789"/>
          </a:xfrm>
          <a:prstGeom prst="flowChartTerminator">
            <a:avLst/>
          </a:prstGeom>
          <a:gradFill>
            <a:gsLst>
              <a:gs pos="100000">
                <a:srgbClr val="7030A0"/>
              </a:gs>
              <a:gs pos="88000">
                <a:schemeClr val="accent1">
                  <a:lumMod val="45000"/>
                  <a:lumOff val="55000"/>
                </a:schemeClr>
              </a:gs>
              <a:gs pos="77000">
                <a:schemeClr val="bg1"/>
              </a:gs>
              <a:gs pos="81000">
                <a:schemeClr val="accent4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  <a:ln w="57150" cap="flat" cmpd="sng" algn="ctr">
            <a:solidFill>
              <a:srgbClr val="1D9A78">
                <a:shade val="50000"/>
              </a:srgbClr>
            </a:solidFill>
            <a:prstDash val="solid"/>
            <a:miter lim="800000"/>
          </a:ln>
          <a:effectLst>
            <a:glow rad="139700">
              <a:srgbClr val="F19D19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4000" b="0" i="0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2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5741362" y="5218307"/>
            <a:ext cx="1441159" cy="5847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366CE-6D55-4554-BAA9-74CEB16138CE}"/>
              </a:ext>
            </a:extLst>
          </p:cNvPr>
          <p:cNvSpPr txBox="1"/>
          <p:nvPr/>
        </p:nvSpPr>
        <p:spPr>
          <a:xfrm>
            <a:off x="3761718" y="5217499"/>
            <a:ext cx="466856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73523B-6EEB-45D2-B2C7-658E11CDA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157" y="938804"/>
            <a:ext cx="6521686" cy="36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0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5291479" y="5350210"/>
            <a:ext cx="189444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520EA-3B60-4CAF-8423-D59DC41A13BF}"/>
              </a:ext>
            </a:extLst>
          </p:cNvPr>
          <p:cNvSpPr txBox="1"/>
          <p:nvPr/>
        </p:nvSpPr>
        <p:spPr>
          <a:xfrm>
            <a:off x="4038431" y="5350209"/>
            <a:ext cx="487334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B9724F-0149-4F1A-B2B4-91EB5BD82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98" y="775769"/>
            <a:ext cx="6270404" cy="4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4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DA8581-DC41-4BB8-BD8A-B2D93B8D9F76}"/>
              </a:ext>
            </a:extLst>
          </p:cNvPr>
          <p:cNvSpPr txBox="1"/>
          <p:nvPr/>
        </p:nvSpPr>
        <p:spPr>
          <a:xfrm>
            <a:off x="5334165" y="5600194"/>
            <a:ext cx="1813951" cy="57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98580-8E61-4C2A-8A9C-83BBF6B9F5F1}"/>
              </a:ext>
            </a:extLst>
          </p:cNvPr>
          <p:cNvSpPr txBox="1"/>
          <p:nvPr/>
        </p:nvSpPr>
        <p:spPr>
          <a:xfrm>
            <a:off x="3533376" y="5572907"/>
            <a:ext cx="4873341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884501-12BE-47DD-8706-C936169AE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34" y="473168"/>
            <a:ext cx="7155827" cy="477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391</Words>
  <Application>Microsoft Office PowerPoint</Application>
  <PresentationFormat>Widescreen</PresentationFormat>
  <Paragraphs>87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শিক্ষক পরিচিতি </vt:lpstr>
      <vt:lpstr>পাঠ পরিচিতি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SHOWKAT ALI</dc:creator>
  <cp:lastModifiedBy>MD. SHOWKAT ALI</cp:lastModifiedBy>
  <cp:revision>47</cp:revision>
  <dcterms:created xsi:type="dcterms:W3CDTF">2021-04-06T00:53:41Z</dcterms:created>
  <dcterms:modified xsi:type="dcterms:W3CDTF">2021-10-28T15:12:53Z</dcterms:modified>
</cp:coreProperties>
</file>