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0"/>
  </p:notesMasterIdLst>
  <p:sldIdLst>
    <p:sldId id="314" r:id="rId2"/>
    <p:sldId id="308" r:id="rId3"/>
    <p:sldId id="259" r:id="rId4"/>
    <p:sldId id="319" r:id="rId5"/>
    <p:sldId id="321" r:id="rId6"/>
    <p:sldId id="322" r:id="rId7"/>
    <p:sldId id="284" r:id="rId8"/>
    <p:sldId id="331" r:id="rId9"/>
    <p:sldId id="333" r:id="rId10"/>
    <p:sldId id="266" r:id="rId11"/>
    <p:sldId id="334" r:id="rId12"/>
    <p:sldId id="336" r:id="rId13"/>
    <p:sldId id="335" r:id="rId14"/>
    <p:sldId id="337" r:id="rId15"/>
    <p:sldId id="273" r:id="rId16"/>
    <p:sldId id="274" r:id="rId17"/>
    <p:sldId id="282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3974" autoAdjust="0"/>
  </p:normalViewPr>
  <p:slideViewPr>
    <p:cSldViewPr>
      <p:cViewPr varScale="1">
        <p:scale>
          <a:sx n="71" d="100"/>
          <a:sy n="71" d="100"/>
        </p:scale>
        <p:origin x="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78EA-4D61-4E29-9FF4-D72CB161CE8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F2C90-BA50-4645-B4F8-3DCE5B001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5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574-DA5B-4306-BE8F-869442244122}" type="datetime8">
              <a:rPr lang="en-US" smtClean="0"/>
              <a:t>29-Oct-21 12:01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64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9A9C-8C3B-45BD-AE76-09DC22AAC6E3}" type="datetime8">
              <a:rPr lang="en-US" smtClean="0"/>
              <a:t>29-Oct-21 12:01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281-2BED-4E68-9D67-F2167BBB91FA}" type="datetime8">
              <a:rPr lang="en-US" smtClean="0"/>
              <a:t>29-Oct-21 12:01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0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6CBE-4F05-4A60-9B39-F7784E561A65}" type="datetime8">
              <a:rPr lang="en-US" smtClean="0"/>
              <a:t>29-Oct-21 12:01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CBD0-303C-42D1-BA1C-E1E3B36C3961}" type="datetime8">
              <a:rPr lang="en-US" smtClean="0"/>
              <a:t>29-Oct-21 12:01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8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8905-0060-4598-A3E3-C4A47EF80525}" type="datetime8">
              <a:rPr lang="en-US" smtClean="0"/>
              <a:t>29-Oct-21 12:01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F811-DEB0-4697-8438-B694A330A7A9}" type="datetime8">
              <a:rPr lang="en-US" smtClean="0"/>
              <a:t>29-Oct-21 12:01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8C2-A8D6-420B-82FE-700C75D6DE81}" type="datetime8">
              <a:rPr lang="en-US" smtClean="0"/>
              <a:t>29-Oct-21 12:01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ওবায়দুল হক</a:t>
            </a:r>
            <a:r>
              <a:rPr lang="bn-IN" b="1" smtClean="0"/>
              <a:t>  ,  </a:t>
            </a:r>
            <a:r>
              <a:rPr lang="en-US" b="1" smtClean="0"/>
              <a:t>সহকারি শিক্ষক (বিজ্ঞান )</a:t>
            </a:r>
            <a:r>
              <a:rPr lang="bn-IN" b="1" smtClean="0"/>
              <a:t>,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0070C0"/>
                </a:solidFill>
              </a:rPr>
              <a:t>ছলেমা নজির ‍উচ্চ বিদ্যালয়, হরিপুর, ছাগলনাইয়া , ফেনী</a:t>
            </a:r>
            <a:r>
              <a:rPr lang="en-US" b="1" smtClean="0"/>
              <a:t>। </a:t>
            </a:r>
          </a:p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6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A8DC-1D8D-4893-81A5-484AA83B3245}" type="datetime8">
              <a:rPr lang="en-US" smtClean="0"/>
              <a:t>29-Oct-21 12:01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4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B4C35E3-75B9-4C31-97F7-02CF92A8879C}" type="datetime8">
              <a:rPr lang="en-US" smtClean="0"/>
              <a:t>29-Oct-21 12:01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072-5883-4EAE-AA51-F8D467C0ECD3}" type="datetime8">
              <a:rPr lang="en-US" smtClean="0"/>
              <a:t>29-Oct-21 12:01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19C772-7802-44DE-956B-988BA91CD729}" type="datetime8">
              <a:rPr lang="en-US" smtClean="0"/>
              <a:t>29-Oct-21 12:01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bn-IN" smtClean="0"/>
              <a:t>ওবায়দুল হক  ,  সহকারি শিক্ষক (বিজ্ঞান ), ছলেমা নজির ‍উচ্চ বিদ্যালয়, হরিপুর, ছাগলনাইয়া , ফেনী।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6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7.jpeg"/><Relationship Id="rId10" Type="http://schemas.openxmlformats.org/officeDocument/2006/relationships/image" Target="../media/image8.jpeg"/><Relationship Id="rId4" Type="http://schemas.openxmlformats.org/officeDocument/2006/relationships/image" Target="../media/image13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baidulsumonpu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10" Type="http://schemas.openxmlformats.org/officeDocument/2006/relationships/image" Target="../media/image16.jpeg"/><Relationship Id="rId4" Type="http://schemas.openxmlformats.org/officeDocument/2006/relationships/image" Target="../media/image6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143000"/>
            <a:ext cx="8610599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r>
              <a:rPr lang="bn-BD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744" y="3946070"/>
            <a:ext cx="8610599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1160213"/>
            <a:ext cx="916577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83543"/>
            <a:ext cx="9165771" cy="42165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	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180099"/>
            <a:ext cx="4114801" cy="13476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,I =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Pnr</a:t>
            </a:r>
            <a:endParaRPr 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34000" y="3622063"/>
                <a:ext cx="3755572" cy="1201986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40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/ </a:t>
                </a:r>
                <a:r>
                  <a:rPr lang="en-US" sz="40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মূলধন,P</a:t>
                </a:r>
                <a:r>
                  <a:rPr lang="en-US" sz="40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num>
                      <m:den>
                        <m:r>
                          <a:rPr lang="en-US" sz="40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𝐫𝐧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22063"/>
                <a:ext cx="3755572" cy="1201986"/>
              </a:xfrm>
              <a:prstGeom prst="rect">
                <a:avLst/>
              </a:prstGeom>
              <a:blipFill rotWithShape="0">
                <a:blip r:embed="rId7"/>
                <a:stretch>
                  <a:fillRect l="-533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48200" y="2118493"/>
                <a:ext cx="4441371" cy="1407014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সময়, </a:t>
                </a:r>
                <a:r>
                  <a:rPr lang="en-US" sz="4000" b="1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num>
                      <m:den>
                        <m:r>
                          <a:rPr lang="en-US" sz="4000" b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118493"/>
                <a:ext cx="4441371" cy="14070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" y="3622063"/>
                <a:ext cx="5257800" cy="1201986"/>
              </a:xfrm>
              <a:prstGeom prst="rect">
                <a:avLst/>
              </a:prstGeom>
              <a:blipFill>
                <a:blip r:embed="rId10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num>
                      <m:den>
                        <m:r>
                          <a:rPr lang="en-US" sz="4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𝐏𝐧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× 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622063"/>
                <a:ext cx="5257800" cy="1201986"/>
              </a:xfrm>
              <a:prstGeom prst="rect">
                <a:avLst/>
              </a:prstGeom>
              <a:blipFill rotWithShape="0">
                <a:blip r:embed="rId11"/>
                <a:stretch>
                  <a:fillRect l="-3926" r="-277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099" y="4920156"/>
                <a:ext cx="9089571" cy="1328244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মুনাফা-আসল, A </a:t>
                </a:r>
                <a:r>
                  <a:rPr lang="en-US" sz="40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sz="4000" b="1" dirty="0" smtClean="0">
                    <a:solidFill>
                      <a:srgbClr val="0070C0"/>
                    </a:solidFill>
                  </a:rPr>
                  <a:t> + I = P (1+ nr)</a:t>
                </a:r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" y="4920156"/>
                <a:ext cx="9089571" cy="132824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8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11" grpId="0" animBg="1"/>
      <p:bldP spid="7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448" y="1111624"/>
            <a:ext cx="916577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448" y="1905000"/>
            <a:ext cx="9089571" cy="8434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৬৫০০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৮৮৪০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ঐ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১০২০০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021" y="2743200"/>
                <a:ext cx="9062998" cy="3640386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: 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১ম 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  <a:p>
                <a:r>
                  <a:rPr lang="en-US" sz="3200" b="1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,P 	= ৬৫০০ 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n 	= ৪ 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A = ৮৮৪০ 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	</a:t>
                </a:r>
                <a:r>
                  <a:rPr lang="en-US" sz="3200" b="1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endParaRPr lang="en-US" sz="3200" b="1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3200" b="1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 	= A</a:t>
                </a:r>
                <a:r>
                  <a:rPr lang="en-US" sz="3200" b="1" dirty="0">
                    <a:solidFill>
                      <a:srgbClr val="FF006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</m:oMath>
                </a14:m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= ( ৮৮৪০</a:t>
                </a:r>
                <a:r>
                  <a:rPr lang="en-US" sz="3200" b="1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৬৫০০ ) 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২৩৪০টাকা </a:t>
                </a:r>
              </a:p>
              <a:p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 	= ?</a:t>
                </a:r>
              </a:p>
              <a:p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" y="2743200"/>
                <a:ext cx="9062998" cy="3640386"/>
              </a:xfrm>
              <a:prstGeom prst="rect">
                <a:avLst/>
              </a:prstGeom>
              <a:blipFill rotWithShape="0">
                <a:blip r:embed="rId6"/>
                <a:stretch>
                  <a:fillRect l="-1679" t="-16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9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1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12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25400" y="1143000"/>
                <a:ext cx="9204618" cy="5153967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endParaRPr lang="en-US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I 	=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Pnr</a:t>
                </a:r>
                <a:endPara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Pnr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 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r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𝐏𝐧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NikoshLightBAN" panose="02000000000000000000" pitchFamily="2" charset="0"/>
                    <a:cs typeface="NikoshLightBAN" panose="02000000000000000000" pitchFamily="2" charset="0"/>
                  </a:rPr>
                  <a:t> </a:t>
                </a:r>
              </a:p>
              <a:p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r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২৩৪০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৬৫০০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r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২৩৪০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২৬০০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r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২৩৪০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৬৫০০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>
                        <a:lumMod val="9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00" y="1143000"/>
                <a:ext cx="9204618" cy="5153967"/>
              </a:xfrm>
              <a:prstGeom prst="rect">
                <a:avLst/>
              </a:prstGeom>
              <a:blipFill rotWithShape="0">
                <a:blip r:embed="rId4"/>
                <a:stretch>
                  <a:fillRect l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2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13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412" y="1143000"/>
                <a:ext cx="9121588" cy="522337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r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২৩৪০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৬০০</m:t>
                        </m:r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০.০৯</a:t>
                </a: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r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০৯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০০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>
                    <a:solidFill>
                      <a:srgbClr val="00B0F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600" b="1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৯%</a:t>
                </a: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২য়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</a:p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A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 ১০২০০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n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 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2" y="1143000"/>
                <a:ext cx="9121588" cy="5223373"/>
              </a:xfrm>
              <a:prstGeom prst="rect">
                <a:avLst/>
              </a:prstGeom>
              <a:blipFill rotWithShape="0">
                <a:blip r:embed="rId4"/>
                <a:stretch>
                  <a:fillRect l="-2001" b="-5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6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14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448" y="1066801"/>
                <a:ext cx="9035301" cy="524738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</a:t>
                </a:r>
                <a:r>
                  <a:rPr lang="en-US" sz="32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r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 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০.০৯</a:t>
                </a:r>
                <a:endPara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,P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</a:t>
                </a:r>
                <a:r>
                  <a:rPr lang="en-US" sz="32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A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(1+ nr)</a:t>
                </a:r>
              </a:p>
              <a:p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</a:t>
                </a:r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১০২০০ 		= 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 ১+ ৪× ০.০৯ )</a:t>
                </a:r>
                <a:endPara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১০২০০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( ১+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০.৩৬ 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১০২০০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= 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(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১.৩৬ 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P (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১.৩৬ 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 ১০২০০ </a:t>
                </a:r>
                <a:endPara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P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১০২০০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৩৬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r>
                  <a:rPr lang="en-US" sz="3200" b="1" dirty="0" smtClean="0">
                    <a:solidFill>
                      <a:srgbClr val="00B0F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1" i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200" b="1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= ৭৫০০ </a:t>
                </a:r>
              </a:p>
              <a:p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৭৫০০ </a:t>
                </a:r>
                <a:r>
                  <a:rPr lang="en-US" sz="3200" b="1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" y="1066801"/>
                <a:ext cx="9035301" cy="5247380"/>
              </a:xfrm>
              <a:prstGeom prst="rect">
                <a:avLst/>
              </a:prstGeom>
              <a:blipFill rotWithShape="0">
                <a:blip r:embed="rId4"/>
                <a:stretch>
                  <a:fillRect l="-1616" t="-23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9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15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18538"/>
            <a:ext cx="9144000" cy="12436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8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55240"/>
            <a:ext cx="9086328" cy="40213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2437234"/>
            <a:ext cx="8915399" cy="41549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১০.৫০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২০০০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16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3999" cy="1371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90800"/>
            <a:ext cx="9144000" cy="35433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১০০০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৮%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4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17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6028" y="1106488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97983" y="1128795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22693" y="1108913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9358" y="1128795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05600" y="1128795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832080"/>
            <a:ext cx="8991600" cy="34163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q"/>
            </a:pP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1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18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782" y="4326186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2822657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95425" y="1745496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75433" y="1099405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06554" y="1112722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86562" y="1212096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56970" y="2590800"/>
            <a:ext cx="1219200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86688" y="4252995"/>
            <a:ext cx="1204912" cy="13858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3505200"/>
            <a:ext cx="6019800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371600"/>
            <a:ext cx="8610599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18" name="TextBox 19"/>
          <p:cNvSpPr txBox="1"/>
          <p:nvPr/>
        </p:nvSpPr>
        <p:spPr>
          <a:xfrm>
            <a:off x="0" y="3119544"/>
            <a:ext cx="5268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এম.এস.সি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(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,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এম.বি.এ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,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প্রিমিয়ার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‍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উচ্চ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হরিপুর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ছাগলনাইয়া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01814386353</a:t>
            </a:r>
          </a:p>
          <a:p>
            <a:pPr algn="just"/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obaidulsumonpu@gmail.com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Youtube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Online Education By 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Obaidul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Hoq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5788684" y="2704487"/>
            <a:ext cx="2774103" cy="2203007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35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</a:p>
          <a:p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5439643" y="3007057"/>
            <a:ext cx="49274" cy="2784143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38800" y="3616036"/>
            <a:ext cx="0" cy="1870364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268978" y="3463636"/>
            <a:ext cx="20781" cy="1870364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88684" y="1823098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11971"/>
            <a:ext cx="1972760" cy="170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Rectangle 24"/>
          <p:cNvSpPr/>
          <p:nvPr/>
        </p:nvSpPr>
        <p:spPr>
          <a:xfrm>
            <a:off x="932543" y="1879133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1" y="2310392"/>
            <a:ext cx="3589840" cy="1041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78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8" grpId="0"/>
      <p:bldP spid="19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4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0" y="2412221"/>
            <a:ext cx="9144000" cy="3733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বিনিয়োগকৃত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মূনাফা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770" y="1276919"/>
            <a:ext cx="7238431" cy="85667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5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219770" y="1124521"/>
            <a:ext cx="7238431" cy="85667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যাচাইয়ের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9081249" cy="428568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5014" r="-1695" b="29922"/>
          <a:stretch/>
        </p:blipFill>
        <p:spPr>
          <a:xfrm>
            <a:off x="0" y="1981200"/>
            <a:ext cx="9135036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26654" r="-847" b="45125"/>
          <a:stretch/>
        </p:blipFill>
        <p:spPr>
          <a:xfrm>
            <a:off x="1" y="3348319"/>
            <a:ext cx="9081248" cy="185049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" y="5216031"/>
            <a:ext cx="9143998" cy="103236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143000"/>
            <a:ext cx="9144001" cy="52405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2" y="1456732"/>
            <a:ext cx="3917901" cy="3917900"/>
            <a:chOff x="3" y="50834"/>
            <a:chExt cx="3917901" cy="3917900"/>
          </a:xfrm>
        </p:grpSpPr>
        <p:sp>
          <p:nvSpPr>
            <p:cNvPr id="14" name="Up Arrow 13"/>
            <p:cNvSpPr/>
            <p:nvPr/>
          </p:nvSpPr>
          <p:spPr>
            <a:xfrm rot="16200000">
              <a:off x="3" y="50834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blipFill rotWithShape="0">
              <a:blip r:embed="rId4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Up Arrow 4"/>
            <p:cNvSpPr/>
            <p:nvPr/>
          </p:nvSpPr>
          <p:spPr>
            <a:xfrm rot="21600000">
              <a:off x="685637" y="1030309"/>
              <a:ext cx="3232267" cy="195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392" tIns="469392" rIns="469392" bIns="469392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kern="12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b="1" kern="12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kern="12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b="1" kern="12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68898" y="1483368"/>
            <a:ext cx="3917900" cy="3917900"/>
            <a:chOff x="4311699" y="77470"/>
            <a:chExt cx="3917900" cy="3917900"/>
          </a:xfrm>
        </p:grpSpPr>
        <p:sp>
          <p:nvSpPr>
            <p:cNvPr id="12" name="Up Arrow 11"/>
            <p:cNvSpPr/>
            <p:nvPr/>
          </p:nvSpPr>
          <p:spPr>
            <a:xfrm rot="5400000">
              <a:off x="4311699" y="77470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blipFill rotWithShape="0">
              <a:blip r:embed="rId5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Up Arrow 6"/>
            <p:cNvSpPr/>
            <p:nvPr/>
          </p:nvSpPr>
          <p:spPr>
            <a:xfrm>
              <a:off x="4311700" y="1056945"/>
              <a:ext cx="3232267" cy="195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392" tIns="469392" rIns="469392" bIns="469392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kern="1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সরল</a:t>
              </a:r>
              <a:r>
                <a:rPr lang="en-US" sz="6600" b="1" kern="1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kern="1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endParaRPr lang="en-US" sz="6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64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066800"/>
            <a:ext cx="9144000" cy="14981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590800"/>
            <a:ext cx="9144000" cy="362317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8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4482" y="1077595"/>
            <a:ext cx="9148482" cy="1066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0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6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endParaRPr lang="en-US" sz="6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5" b="41112"/>
          <a:stretch/>
        </p:blipFill>
        <p:spPr>
          <a:xfrm>
            <a:off x="-4482" y="2144394"/>
            <a:ext cx="8915399" cy="41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59786"/>
            <a:ext cx="1752601" cy="245814"/>
          </a:xfrm>
        </p:spPr>
        <p:txBody>
          <a:bodyPr/>
          <a:lstStyle/>
          <a:p>
            <a:fld id="{C331A8DC-1D8D-4893-81A5-484AA83B3245}" type="datetime8"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29-Oct-21 12:01 AM</a:t>
            </a:fld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1" y="6476999"/>
            <a:ext cx="6400800" cy="304801"/>
          </a:xfrm>
        </p:spPr>
        <p:txBody>
          <a:bodyPr/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‍উচ্চ বিদ্যালয়,ছাগলনাইয়া,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ফেনী।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1" y="6476998"/>
            <a:ext cx="533398" cy="288257"/>
          </a:xfrm>
        </p:spPr>
        <p:txBody>
          <a:bodyPr/>
          <a:lstStyle/>
          <a:p>
            <a:pPr algn="ctr"/>
            <a:fld id="{B6F15528-21DE-4FAA-801E-634DDDAF4B2B}" type="slidenum"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9</a:t>
            </a:fld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30769"/>
          <a:stretch/>
        </p:blipFill>
        <p:spPr>
          <a:xfrm>
            <a:off x="1752600" y="0"/>
            <a:ext cx="6286500" cy="1143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43200" y="1658166"/>
            <a:ext cx="6398394" cy="4541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 বা আসল = </a:t>
            </a:r>
            <a:r>
              <a:rPr lang="en-US" sz="2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 (principal)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303702"/>
            <a:ext cx="6503249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27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মুনাফার হার = 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r (rate of interest) </a:t>
            </a:r>
          </a:p>
          <a:p>
            <a:pPr algn="ctr"/>
            <a:endParaRPr lang="en-US" sz="2700" dirty="0"/>
          </a:p>
        </p:txBody>
      </p:sp>
      <p:sp>
        <p:nvSpPr>
          <p:cNvPr id="16" name="Rounded Rectangle 15"/>
          <p:cNvSpPr/>
          <p:nvPr/>
        </p:nvSpPr>
        <p:spPr>
          <a:xfrm>
            <a:off x="2590800" y="2953753"/>
            <a:ext cx="3429000" cy="50382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7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=</a:t>
            </a:r>
            <a:r>
              <a:rPr lang="en-US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 (time)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77734" y="2955258"/>
            <a:ext cx="2966266" cy="50231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27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I (profit)</a:t>
            </a:r>
          </a:p>
          <a:p>
            <a:pPr algn="ctr"/>
            <a:endParaRPr lang="en-US" sz="2700" dirty="0"/>
          </a:p>
        </p:txBody>
      </p:sp>
      <p:sp>
        <p:nvSpPr>
          <p:cNvPr id="18" name="Rounded Rectangle 17"/>
          <p:cNvSpPr/>
          <p:nvPr/>
        </p:nvSpPr>
        <p:spPr>
          <a:xfrm>
            <a:off x="0" y="3810000"/>
            <a:ext cx="8422104" cy="509839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সবৃদ্ধিমূল বা মুনাফা আসল = </a:t>
            </a:r>
            <a:r>
              <a:rPr lang="en-US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en-US" sz="2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Total amount )</a:t>
            </a:r>
            <a:endParaRPr lang="en-US" sz="27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9801" y="4719388"/>
            <a:ext cx="1709988" cy="40907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1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 আসল  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6200" y="4714875"/>
            <a:ext cx="806116" cy="449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2700" b="1" dirty="0">
              <a:solidFill>
                <a:srgbClr val="FF00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84821" y="4690812"/>
            <a:ext cx="951998" cy="473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আসল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9616" y="4678779"/>
            <a:ext cx="685800" cy="48577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0066"/>
                </a:solidFill>
              </a:rPr>
              <a:t>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72277" y="4702845"/>
            <a:ext cx="771524" cy="485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50006" y="5325478"/>
            <a:ext cx="685800" cy="514350"/>
          </a:xfrm>
          <a:prstGeom prst="rect">
            <a:avLst/>
          </a:prstGeom>
          <a:solidFill>
            <a:srgbClr val="00CC9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/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86199" y="5358564"/>
            <a:ext cx="830180" cy="4496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700" dirty="0">
                <a:latin typeface="NikoshBAN" pitchFamily="2" charset="0"/>
                <a:cs typeface="NikoshBAN" pitchFamily="2" charset="0"/>
              </a:rPr>
              <a:t> = </a:t>
            </a:r>
            <a:endParaRPr lang="en-US" sz="2700" dirty="0"/>
          </a:p>
        </p:txBody>
      </p:sp>
      <p:sp>
        <p:nvSpPr>
          <p:cNvPr id="27" name="Rectangle 26"/>
          <p:cNvSpPr/>
          <p:nvPr/>
        </p:nvSpPr>
        <p:spPr>
          <a:xfrm>
            <a:off x="4926931" y="5349541"/>
            <a:ext cx="860259" cy="512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sz="27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55632" y="5373605"/>
            <a:ext cx="685800" cy="5143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7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9637" y="5361572"/>
            <a:ext cx="685800" cy="51435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06" y="1145877"/>
            <a:ext cx="6398394" cy="45419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1834</TotalTime>
  <Words>635</Words>
  <Application>Microsoft Office PowerPoint</Application>
  <PresentationFormat>On-screen Show (4:3)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Calibri Light</vt:lpstr>
      <vt:lpstr>Cambria Math</vt:lpstr>
      <vt:lpstr>NikoshBAN</vt:lpstr>
      <vt:lpstr>NikoshLightBAN</vt:lpstr>
      <vt:lpstr>SutonnyMJ</vt:lpstr>
      <vt:lpstr>Times New Roman</vt:lpstr>
      <vt:lpstr>Vrinda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738</cp:revision>
  <dcterms:created xsi:type="dcterms:W3CDTF">2006-08-16T00:00:00Z</dcterms:created>
  <dcterms:modified xsi:type="dcterms:W3CDTF">2021-10-28T18:03:41Z</dcterms:modified>
</cp:coreProperties>
</file>