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55DDD-D5E0-41D7-8B07-4B306EADC61C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247D1-F90D-4F54-B867-B685EB11E09E}" type="pres">
      <dgm:prSet presAssocID="{89D55DDD-D5E0-41D7-8B07-4B306EADC61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2C1D1-BB19-4317-9569-6F6AA413E964}" type="presOf" srcId="{89D55DDD-D5E0-41D7-8B07-4B306EADC61C}" destId="{31C247D1-F90D-4F54-B867-B685EB11E09E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0A744-7C40-47FE-A9D5-E438A5BA56E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AEDDCB-20A7-4C5A-A899-BB52E015A6AA}">
      <dgm:prSet custT="1"/>
      <dgm:spPr/>
      <dgm:t>
        <a:bodyPr/>
        <a:lstStyle/>
        <a:p>
          <a:pPr rtl="0"/>
          <a:r>
            <a:rPr lang="en-US" sz="9600" b="1" spc="600" dirty="0" err="1" smtClean="0">
              <a:latin typeface="SolaimanLipi" panose="03000609000000000000" pitchFamily="65" charset="0"/>
              <a:cs typeface="SolaimanLipi" panose="03000609000000000000" pitchFamily="65" charset="0"/>
            </a:rPr>
            <a:t>পরিচিতি</a:t>
          </a:r>
          <a:endParaRPr lang="en-US" sz="9600" spc="600" dirty="0">
            <a:latin typeface="SolaimanLipi" panose="03000609000000000000" pitchFamily="65" charset="0"/>
            <a:cs typeface="SolaimanLipi" panose="03000609000000000000" pitchFamily="65" charset="0"/>
          </a:endParaRPr>
        </a:p>
      </dgm:t>
    </dgm:pt>
    <dgm:pt modelId="{2E87320E-D0F8-4F0D-87EF-329B24DDB073}" type="parTrans" cxnId="{2967252B-7632-4A56-B05B-3665EA9940BC}">
      <dgm:prSet/>
      <dgm:spPr/>
      <dgm:t>
        <a:bodyPr/>
        <a:lstStyle/>
        <a:p>
          <a:endParaRPr lang="en-US"/>
        </a:p>
      </dgm:t>
    </dgm:pt>
    <dgm:pt modelId="{FA7C9656-6DB9-4005-A90B-96EDC885D51A}" type="sibTrans" cxnId="{2967252B-7632-4A56-B05B-3665EA9940BC}">
      <dgm:prSet/>
      <dgm:spPr/>
      <dgm:t>
        <a:bodyPr/>
        <a:lstStyle/>
        <a:p>
          <a:endParaRPr lang="en-US"/>
        </a:p>
      </dgm:t>
    </dgm:pt>
    <dgm:pt modelId="{A171ADB0-771D-4D0F-B149-BC9BBF2D2BC1}" type="pres">
      <dgm:prSet presAssocID="{1DA0A744-7C40-47FE-A9D5-E438A5BA56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A25A6-4EA7-4D00-B8EE-1A21C01715B5}" type="pres">
      <dgm:prSet presAssocID="{63AEDDCB-20A7-4C5A-A899-BB52E015A6AA}" presName="composite" presStyleCnt="0"/>
      <dgm:spPr/>
      <dgm:t>
        <a:bodyPr/>
        <a:lstStyle/>
        <a:p>
          <a:endParaRPr lang="en-US"/>
        </a:p>
      </dgm:t>
    </dgm:pt>
    <dgm:pt modelId="{B7EAE98D-CE17-469E-A193-75CFDE95F208}" type="pres">
      <dgm:prSet presAssocID="{63AEDDCB-20A7-4C5A-A899-BB52E015A6AA}" presName="imgShp" presStyleLbl="fgImgPlace1" presStyleIdx="0" presStyleCnt="1" custScaleX="132840" custLinFactNeighborX="-61205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  <dgm:t>
        <a:bodyPr/>
        <a:lstStyle/>
        <a:p>
          <a:endParaRPr lang="en-US"/>
        </a:p>
      </dgm:t>
    </dgm:pt>
    <dgm:pt modelId="{A4AAFD84-DE9F-4627-AF9F-759B99F1235F}" type="pres">
      <dgm:prSet presAssocID="{63AEDDCB-20A7-4C5A-A899-BB52E015A6AA}" presName="txShp" presStyleLbl="node1" presStyleIdx="0" presStyleCnt="1" custScaleX="148734" custLinFactNeighborX="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6B37D-1C09-4405-9780-3BC1B1086D4C}" type="presOf" srcId="{63AEDDCB-20A7-4C5A-A899-BB52E015A6AA}" destId="{A4AAFD84-DE9F-4627-AF9F-759B99F1235F}" srcOrd="0" destOrd="0" presId="urn:microsoft.com/office/officeart/2005/8/layout/vList3"/>
    <dgm:cxn modelId="{2967252B-7632-4A56-B05B-3665EA9940BC}" srcId="{1DA0A744-7C40-47FE-A9D5-E438A5BA56EF}" destId="{63AEDDCB-20A7-4C5A-A899-BB52E015A6AA}" srcOrd="0" destOrd="0" parTransId="{2E87320E-D0F8-4F0D-87EF-329B24DDB073}" sibTransId="{FA7C9656-6DB9-4005-A90B-96EDC885D51A}"/>
    <dgm:cxn modelId="{270C2A35-6D0E-4EFB-B92F-DA3495C9D8E2}" type="presOf" srcId="{1DA0A744-7C40-47FE-A9D5-E438A5BA56EF}" destId="{A171ADB0-771D-4D0F-B149-BC9BBF2D2BC1}" srcOrd="0" destOrd="0" presId="urn:microsoft.com/office/officeart/2005/8/layout/vList3"/>
    <dgm:cxn modelId="{4371D767-752A-43B2-B9A5-81E7ACFA1D49}" type="presParOf" srcId="{A171ADB0-771D-4D0F-B149-BC9BBF2D2BC1}" destId="{CB2A25A6-4EA7-4D00-B8EE-1A21C01715B5}" srcOrd="0" destOrd="0" presId="urn:microsoft.com/office/officeart/2005/8/layout/vList3"/>
    <dgm:cxn modelId="{501CDA17-4E8B-49F2-85E6-04451851B9E5}" type="presParOf" srcId="{CB2A25A6-4EA7-4D00-B8EE-1A21C01715B5}" destId="{B7EAE98D-CE17-469E-A193-75CFDE95F208}" srcOrd="0" destOrd="0" presId="urn:microsoft.com/office/officeart/2005/8/layout/vList3"/>
    <dgm:cxn modelId="{3B74DB80-32FE-4947-BC62-CBDC5CEAB1A6}" type="presParOf" srcId="{CB2A25A6-4EA7-4D00-B8EE-1A21C01715B5}" destId="{A4AAFD84-DE9F-4627-AF9F-759B99F123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FFE93E-549E-4F98-B8F1-A19FE0630DC0}" type="doc">
      <dgm:prSet loTypeId="urn:microsoft.com/office/officeart/2005/8/layout/vList4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304041-A37D-48DF-8B5F-0F3608A53495}">
      <dgm:prSet custT="1"/>
      <dgm:spPr/>
      <dgm:t>
        <a:bodyPr>
          <a:prstTxWarp prst="textPlain">
            <a:avLst/>
          </a:prstTxWarp>
        </a:bodyPr>
        <a:lstStyle/>
        <a:p>
          <a:pPr algn="ctr" rtl="0"/>
          <a:r>
            <a:rPr lang="en-US" sz="8000" b="1" u="sng" dirty="0" smtClean="0"/>
            <a:t>প</a:t>
          </a:r>
          <a:r>
            <a:rPr lang="as-IN" sz="8000" b="1" u="sng" dirty="0" smtClean="0"/>
            <a:t>া</a:t>
          </a:r>
          <a:r>
            <a:rPr lang="en-US" sz="8000" b="1" u="sng" dirty="0" smtClean="0"/>
            <a:t>ঠ </a:t>
          </a:r>
          <a:r>
            <a:rPr lang="en-US" sz="8000" b="1" u="sng" dirty="0" err="1" smtClean="0"/>
            <a:t>পরিচিতি</a:t>
          </a:r>
          <a:endParaRPr lang="en-US" sz="8000" dirty="0"/>
        </a:p>
      </dgm:t>
    </dgm:pt>
    <dgm:pt modelId="{1FA3ABED-FAE5-4972-B0F6-0AB7C1351139}" type="parTrans" cxnId="{A57EC128-269F-4078-8842-B3ADFAED23F6}">
      <dgm:prSet/>
      <dgm:spPr/>
      <dgm:t>
        <a:bodyPr/>
        <a:lstStyle/>
        <a:p>
          <a:endParaRPr lang="en-US"/>
        </a:p>
      </dgm:t>
    </dgm:pt>
    <dgm:pt modelId="{58071D79-7498-496A-A839-F2B7403837B0}" type="sibTrans" cxnId="{A57EC128-269F-4078-8842-B3ADFAED23F6}">
      <dgm:prSet/>
      <dgm:spPr/>
      <dgm:t>
        <a:bodyPr/>
        <a:lstStyle/>
        <a:p>
          <a:endParaRPr lang="en-US"/>
        </a:p>
      </dgm:t>
    </dgm:pt>
    <dgm:pt modelId="{3B5D9DAB-2A80-4C8A-8CC8-8E3FDD82D6E1}" type="pres">
      <dgm:prSet presAssocID="{28FFE93E-549E-4F98-B8F1-A19FE0630D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A2CD7-6033-4CC3-AA22-3D8C069AF23A}" type="pres">
      <dgm:prSet presAssocID="{DC304041-A37D-48DF-8B5F-0F3608A53495}" presName="comp" presStyleCnt="0"/>
      <dgm:spPr/>
    </dgm:pt>
    <dgm:pt modelId="{66771EFF-BC4B-42B9-A693-70BF8B2027B2}" type="pres">
      <dgm:prSet presAssocID="{DC304041-A37D-48DF-8B5F-0F3608A53495}" presName="box" presStyleLbl="node1" presStyleIdx="0" presStyleCnt="1"/>
      <dgm:spPr/>
      <dgm:t>
        <a:bodyPr/>
        <a:lstStyle/>
        <a:p>
          <a:endParaRPr lang="en-US"/>
        </a:p>
      </dgm:t>
    </dgm:pt>
    <dgm:pt modelId="{6CCDB716-666B-4DDF-BAA3-16BF58989508}" type="pres">
      <dgm:prSet presAssocID="{DC304041-A37D-48DF-8B5F-0F3608A53495}" presName="img" presStyleLbl="fgImgPlace1" presStyleIdx="0" presStyleCnt="1" custScaleX="110685" custLinFactNeighborX="-20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4ECDC4A-A3C6-4F00-96D7-3F3AFCB77D64}" type="pres">
      <dgm:prSet presAssocID="{DC304041-A37D-48DF-8B5F-0F3608A53495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3E7EC-2B65-47B7-A6A7-5AA2547F127C}" type="presOf" srcId="{DC304041-A37D-48DF-8B5F-0F3608A53495}" destId="{74ECDC4A-A3C6-4F00-96D7-3F3AFCB77D64}" srcOrd="1" destOrd="0" presId="urn:microsoft.com/office/officeart/2005/8/layout/vList4"/>
    <dgm:cxn modelId="{A57EC128-269F-4078-8842-B3ADFAED23F6}" srcId="{28FFE93E-549E-4F98-B8F1-A19FE0630DC0}" destId="{DC304041-A37D-48DF-8B5F-0F3608A53495}" srcOrd="0" destOrd="0" parTransId="{1FA3ABED-FAE5-4972-B0F6-0AB7C1351139}" sibTransId="{58071D79-7498-496A-A839-F2B7403837B0}"/>
    <dgm:cxn modelId="{C6BE0B22-B50E-4CF3-A5C2-6A16A02D3261}" type="presOf" srcId="{DC304041-A37D-48DF-8B5F-0F3608A53495}" destId="{66771EFF-BC4B-42B9-A693-70BF8B2027B2}" srcOrd="0" destOrd="0" presId="urn:microsoft.com/office/officeart/2005/8/layout/vList4"/>
    <dgm:cxn modelId="{29A7B22E-DB02-456C-A344-6750B0C26E0F}" type="presOf" srcId="{28FFE93E-549E-4F98-B8F1-A19FE0630DC0}" destId="{3B5D9DAB-2A80-4C8A-8CC8-8E3FDD82D6E1}" srcOrd="0" destOrd="0" presId="urn:microsoft.com/office/officeart/2005/8/layout/vList4"/>
    <dgm:cxn modelId="{41198BAD-7E34-4D09-ADA6-FF4B03919E32}" type="presParOf" srcId="{3B5D9DAB-2A80-4C8A-8CC8-8E3FDD82D6E1}" destId="{D8AA2CD7-6033-4CC3-AA22-3D8C069AF23A}" srcOrd="0" destOrd="0" presId="urn:microsoft.com/office/officeart/2005/8/layout/vList4"/>
    <dgm:cxn modelId="{C3863D29-3282-40B4-A84F-B937920C822F}" type="presParOf" srcId="{D8AA2CD7-6033-4CC3-AA22-3D8C069AF23A}" destId="{66771EFF-BC4B-42B9-A693-70BF8B2027B2}" srcOrd="0" destOrd="0" presId="urn:microsoft.com/office/officeart/2005/8/layout/vList4"/>
    <dgm:cxn modelId="{48E96558-73B4-4BC6-863A-8D8EB2096C46}" type="presParOf" srcId="{D8AA2CD7-6033-4CC3-AA22-3D8C069AF23A}" destId="{6CCDB716-666B-4DDF-BAA3-16BF58989508}" srcOrd="1" destOrd="0" presId="urn:microsoft.com/office/officeart/2005/8/layout/vList4"/>
    <dgm:cxn modelId="{5F20E01A-BA22-46B2-AE6C-5D971113F1E5}" type="presParOf" srcId="{D8AA2CD7-6033-4CC3-AA22-3D8C069AF23A}" destId="{74ECDC4A-A3C6-4F00-96D7-3F3AFCB77D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AFD84-DE9F-4627-AF9F-759B99F1235F}">
      <dsp:nvSpPr>
        <dsp:cNvPr id="0" name=""/>
        <dsp:cNvSpPr/>
      </dsp:nvSpPr>
      <dsp:spPr>
        <a:xfrm rot="10800000">
          <a:off x="132402" y="828"/>
          <a:ext cx="11993609" cy="169516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7522" tIns="365760" rIns="682752" bIns="365760" numCol="1" spcCol="1270" anchor="ctr" anchorCtr="0">
          <a:noAutofit/>
        </a:bodyPr>
        <a:lstStyle/>
        <a:p>
          <a:pPr lvl="0" algn="ctr" defTabSz="4267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b="1" kern="1200" spc="600" dirty="0" err="1" smtClean="0">
              <a:latin typeface="SolaimanLipi" panose="03000609000000000000" pitchFamily="65" charset="0"/>
              <a:cs typeface="SolaimanLipi" panose="03000609000000000000" pitchFamily="65" charset="0"/>
            </a:rPr>
            <a:t>পরিচিতি</a:t>
          </a:r>
          <a:endParaRPr lang="en-US" sz="9600" kern="1200" spc="600" dirty="0">
            <a:latin typeface="SolaimanLipi" panose="03000609000000000000" pitchFamily="65" charset="0"/>
            <a:cs typeface="SolaimanLipi" panose="03000609000000000000" pitchFamily="65" charset="0"/>
          </a:endParaRPr>
        </a:p>
      </dsp:txBody>
      <dsp:txXfrm rot="10800000">
        <a:off x="556193" y="828"/>
        <a:ext cx="11569818" cy="1695166"/>
      </dsp:txXfrm>
    </dsp:sp>
    <dsp:sp modelId="{B7EAE98D-CE17-469E-A193-75CFDE95F208}">
      <dsp:nvSpPr>
        <dsp:cNvPr id="0" name=""/>
        <dsp:cNvSpPr/>
      </dsp:nvSpPr>
      <dsp:spPr>
        <a:xfrm>
          <a:off x="0" y="828"/>
          <a:ext cx="2251859" cy="16951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71EFF-BC4B-42B9-A693-70BF8B2027B2}">
      <dsp:nvSpPr>
        <dsp:cNvPr id="0" name=""/>
        <dsp:cNvSpPr/>
      </dsp:nvSpPr>
      <dsp:spPr>
        <a:xfrm>
          <a:off x="0" y="0"/>
          <a:ext cx="12192001" cy="1491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prstTxWarp prst="textPlain">
            <a:avLst/>
          </a:prstTxWarp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u="sng" kern="1200" dirty="0" smtClean="0"/>
            <a:t>প</a:t>
          </a:r>
          <a:r>
            <a:rPr lang="as-IN" sz="8000" b="1" u="sng" kern="1200" dirty="0" smtClean="0"/>
            <a:t>া</a:t>
          </a:r>
          <a:r>
            <a:rPr lang="en-US" sz="8000" b="1" u="sng" kern="1200" dirty="0" smtClean="0"/>
            <a:t>ঠ </a:t>
          </a:r>
          <a:r>
            <a:rPr lang="en-US" sz="8000" b="1" u="sng" kern="1200" dirty="0" err="1" smtClean="0"/>
            <a:t>পরিচিতি</a:t>
          </a:r>
          <a:endParaRPr lang="en-US" sz="8000" kern="1200" dirty="0"/>
        </a:p>
      </dsp:txBody>
      <dsp:txXfrm>
        <a:off x="2587526" y="0"/>
        <a:ext cx="9604474" cy="1491267"/>
      </dsp:txXfrm>
    </dsp:sp>
    <dsp:sp modelId="{6CCDB716-666B-4DDF-BAA3-16BF58989508}">
      <dsp:nvSpPr>
        <dsp:cNvPr id="0" name=""/>
        <dsp:cNvSpPr/>
      </dsp:nvSpPr>
      <dsp:spPr>
        <a:xfrm>
          <a:off x="0" y="149126"/>
          <a:ext cx="2698943" cy="11930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D9D1-5D3C-437E-AB1D-F3492F4D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5F386-9B8C-4FDF-8551-ABE89C4C7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C65AE-45AA-4270-91A0-F0B3E10C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05D0-F505-4A93-9BA2-0D0F7464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A411-59AB-4816-B449-6B8725EF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F4437-72BE-4DFD-8A94-27F1D97C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478E6-9548-4240-B59F-F5897D6D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E166-7AA5-4E56-9C18-9CC9275B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AE037-9382-414E-B779-F3C98A14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916C-6DD1-4F06-AB2F-C6CE7662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FB9EB-811C-40F9-B60A-07A8C8BBA1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69E0F-AE8B-43B6-AEA7-419460BC9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C199C-BE40-48D0-A605-1754D688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43D41-5FDF-4A4C-8C3C-0DA0DB8C3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AEF70-0F5D-495F-8FF7-4DB7077F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6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2522-189F-4C97-9B6D-F6BFFA7D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84EB7-6B93-48A0-99E7-5A587FFEA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904D5-CC5D-4E00-956F-D1EF2743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97933-7C97-4C15-80E0-E88DA519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FB085-B8D3-4CD4-8CEE-D4B82C3E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4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3-46C8-440E-BA44-E02C8B30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DE83C-F982-4113-AC5E-2DFAEA46A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E9A80-2D06-487B-92CB-29A796CE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BE1C-3E44-48BA-85B4-C1F58302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A10F-1D7F-40CE-9B85-10C6E07A4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0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05BF-89E5-45F2-8F54-AA3BB002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53AE6-871A-4403-AC4B-404C90478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A883-7ADA-4A24-99CC-04EAC75A8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20FBF-D6FC-4ABF-B5BD-7DF32C53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FB79-0D91-4864-9CC3-AF37A1A0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C990F-C8B6-4A86-A748-BE621711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7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E6A7-8E9A-4E13-91DC-1673A880A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848BD-1B06-4587-B779-807584B5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28C7F-B6F6-456B-9295-2737534EE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F6588-1DB7-444F-BF0D-771B48A39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365BC-2723-42B0-95FA-895D980E1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5C0FA-6167-4A5C-A5D6-290BCF010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A73B74-CBD9-4974-B243-1ACC0EA40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EB87B1-50F7-4458-A718-CD1DBBF2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7444-F5F2-4F63-ACEB-F00FF7F2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C60E9-DD87-42AD-99B0-EF12E5FE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3BD96-A163-418B-8372-951D46D13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07DE-D609-4D3D-8422-BFE2D9D6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6381E7-7D63-4638-9182-369F875A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53A92-104C-4FC2-9921-E39F9EB3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6CCA8-1A7E-454D-9136-D273012B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8473-D737-4C00-B4F1-102562854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9D88E-DEDE-40B5-AB35-9A343E30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3471C-33D2-419E-98B5-F467743F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6B3E-ADA6-42FC-AFE7-96FE6053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7037C-A9DE-489C-B8BF-0F56662C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2D3EB-9F3F-4B00-80FA-AFF5205D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6EA0-F08A-4CE6-B820-DBD88C0DC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77FD3-AFE3-4AEE-8513-D09D88542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DC989-CDAA-45CC-9907-CBD71B4E9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8918E-5E33-4076-93B3-E415051C7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0774C-77C7-4C63-86F5-DE9E942C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695A8-74B2-41EB-9CD9-A4C8F649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8101-0E14-47D1-9DAD-72E3A567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86F9C-A37D-41F9-A6A4-B72E8B124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0F23F-3B25-461E-A6A0-568615822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D56ED-A046-4621-BB97-627EB293AFC0}" type="datetimeFigureOut">
              <a:rPr lang="en-US" smtClean="0"/>
              <a:t>28-Oct-21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7179B-0A08-4CE7-9167-1703F91284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64A9A-61F5-4004-AB5E-2A6141C31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FD4D-0C95-48B1-A827-78413B68C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0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68101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স্বাগতম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4" name="Content Placeholder 3" descr="Red rose rose postcard rose flower № 1709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157677" y="1825625"/>
            <a:ext cx="3876646" cy="4351338"/>
          </a:xfrm>
        </p:spPr>
      </p:pic>
      <p:sp>
        <p:nvSpPr>
          <p:cNvPr id="5" name="Rectangle 4"/>
          <p:cNvSpPr/>
          <p:nvPr/>
        </p:nvSpPr>
        <p:spPr>
          <a:xfrm>
            <a:off x="0" y="5957455"/>
            <a:ext cx="12192000" cy="90054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BASHAR ECONOMICS TUTORIAL</a:t>
            </a:r>
            <a:endParaRPr lang="en-US" sz="60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61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set View With a Silhouette of Trees · Free Stock Photo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85330"/>
            <a:ext cx="11811000" cy="4953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11734800" cy="14567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07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12E4B79-7A2D-4D91-8D99-6BAB49ADF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682350"/>
              </p:ext>
            </p:extLst>
          </p:nvPr>
        </p:nvGraphicFramePr>
        <p:xfrm>
          <a:off x="2069707" y="1338606"/>
          <a:ext cx="8499366" cy="535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6864419"/>
              </p:ext>
            </p:extLst>
          </p:nvPr>
        </p:nvGraphicFramePr>
        <p:xfrm>
          <a:off x="65988" y="0"/>
          <a:ext cx="12126012" cy="169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96824"/>
            <a:ext cx="12192000" cy="5161175"/>
          </a:xfrm>
          <a:solidFill>
            <a:schemeClr val="accent4">
              <a:lumMod val="20000"/>
              <a:lumOff val="80000"/>
            </a:schemeClr>
          </a:solidFill>
          <a:scene3d>
            <a:camera prst="perspectiveFront"/>
            <a:lightRig rig="threePt" dir="t"/>
          </a:scene3d>
        </p:spPr>
        <p:txBody>
          <a:bodyPr>
            <a:normAutofit/>
            <a:scene3d>
              <a:camera prst="perspectiveFront"/>
              <a:lightRig rig="threePt" dir="t"/>
            </a:scene3d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আবুল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বাসার</a:t>
            </a:r>
            <a:endParaRPr lang="en-US" sz="4800" dirty="0" smtClean="0">
              <a:ln w="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সহকারী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অধ্যাপক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(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অর্থনীতি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বিভাগ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ঝিটকা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খাজা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রহমত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আলী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কলেজ</a:t>
            </a:r>
            <a:endParaRPr lang="en-US" sz="4800" dirty="0" smtClean="0">
              <a:ln w="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err="1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হরিরামপুর,মানিকগঞ্জ</a:t>
            </a: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মোবাইলঃ০১৭১১২৩৯২৭২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dirty="0" smtClean="0">
                <a:ln w="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Email:abulbasher293@gmail.com</a:t>
            </a:r>
            <a:endParaRPr lang="en-US" sz="4800" dirty="0">
              <a:ln w="0">
                <a:solidFill>
                  <a:srgbClr val="0070C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10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EAE98D-CE17-469E-A193-75CFDE95F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0"/>
                                        <p:tgtEl>
                                          <p:spTgt spid="2">
                                            <p:graphicEl>
                                              <a:dgm id="{B7EAE98D-CE17-469E-A193-75CFDE95F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AAFD84-DE9F-4627-AF9F-759B99F12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0"/>
                                        <p:tgtEl>
                                          <p:spTgt spid="2">
                                            <p:graphicEl>
                                              <a:dgm id="{A4AAFD84-DE9F-4627-AF9F-759B99F12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36311851"/>
              </p:ext>
            </p:extLst>
          </p:nvPr>
        </p:nvGraphicFramePr>
        <p:xfrm>
          <a:off x="-1" y="94268"/>
          <a:ext cx="12192001" cy="149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86992"/>
            <a:ext cx="12192000" cy="527100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অর্থনীতি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প্রথম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প্ত্র</a:t>
            </a:r>
            <a:endParaRPr lang="en-US" sz="600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100000"/>
              </a:lnSpc>
            </a:pP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দ্বিতীয়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অধ্যায়</a:t>
            </a:r>
            <a:endParaRPr lang="en-US" sz="600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100000"/>
              </a:lnSpc>
            </a:pP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আলোচ্য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বিষয়ঃ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endParaRPr lang="en-US" sz="6000" dirty="0" smtClean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100000"/>
              </a:lnSpc>
            </a:pP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সময়ঃ</a:t>
            </a:r>
            <a:r>
              <a:rPr lang="en-US" sz="6000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৪০ </a:t>
            </a:r>
            <a:r>
              <a:rPr lang="en-US" sz="6000" dirty="0" err="1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মিনিট</a:t>
            </a:r>
            <a:endParaRPr lang="en-US" sz="6000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CDB716-666B-4DDF-BAA3-16BF58989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CCDB716-666B-4DDF-BAA3-16BF58989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CCDB716-666B-4DDF-BAA3-16BF58989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CCDB716-666B-4DDF-BAA3-16BF58989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771EFF-BC4B-42B9-A693-70BF8B20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66771EFF-BC4B-42B9-A693-70BF8B20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66771EFF-BC4B-42B9-A693-70BF8B2027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66771EFF-BC4B-42B9-A693-70BF8B2027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29CD8-7E90-458B-BA95-62F3EE33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842"/>
            <a:ext cx="12192000" cy="165093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txBody>
          <a:bodyPr>
            <a:prstTxWarp prst="textChevron">
              <a:avLst/>
            </a:prstTxWarp>
            <a:normAutofit/>
          </a:bodyPr>
          <a:lstStyle/>
          <a:p>
            <a:pPr algn="ctr"/>
            <a:r>
              <a:rPr lang="en-US" sz="7200" b="1" u="sng" dirty="0" err="1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শিখনফল</a:t>
            </a:r>
            <a:endParaRPr lang="en-US" sz="7200" b="1" u="sng" dirty="0">
              <a:ln>
                <a:solidFill>
                  <a:srgbClr val="FF0000"/>
                </a:solidFill>
              </a:ln>
              <a:solidFill>
                <a:srgbClr val="002060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BFB8C-E463-4B0F-A031-27C9B0B42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43960"/>
            <a:ext cx="12192000" cy="5114040"/>
          </a:xfrm>
          <a:solidFill>
            <a:srgbClr val="92D050"/>
          </a:solidFill>
          <a:ln>
            <a:solidFill>
              <a:srgbClr val="C00000"/>
            </a:solidFill>
          </a:ln>
          <a:scene3d>
            <a:camera prst="perspectiveFront"/>
            <a:lightRig rig="threePt" dir="t"/>
          </a:scene3d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পাঠ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শ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েষে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শিক্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ষ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্থীরা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-------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কি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জান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 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</a:t>
            </a:r>
            <a:endParaRPr lang="en-US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বিধি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বলতে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পারবে</a:t>
            </a:r>
            <a:endParaRPr lang="en-US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সূচি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 </a:t>
            </a:r>
            <a:r>
              <a:rPr lang="as-IN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েখা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অংকন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48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800" b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পারবে</a:t>
            </a:r>
            <a:endParaRPr lang="en-US" sz="4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486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AE6D85-4C92-4544-BCF4-733093888F90}"/>
              </a:ext>
            </a:extLst>
          </p:cNvPr>
          <p:cNvSpPr txBox="1"/>
          <p:nvPr/>
        </p:nvSpPr>
        <p:spPr>
          <a:xfrm>
            <a:off x="228600" y="152400"/>
            <a:ext cx="11658600" cy="6466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ধারন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ল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ো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কিছু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পাওয়ার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আকাংক্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ষ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োঝায়,কিন্তু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ী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ো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িছু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পাওয়ার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আকাংক্ষাকে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না।অর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থনীতিতে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বলতে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আকাংক্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ষ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পশ্চাতে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সামর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 ও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মানষিক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থাকলে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তাকে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য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েমন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একজন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ভিক্ষুকের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গাড়ি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কেনার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স্বপ্ন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পারে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কিন্তু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র্থ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ারনে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সেটি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হবে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না।আবার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একজন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ধনি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ক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ৃ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পনের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মিষ্টি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খ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ও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য়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্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ছা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থাকলেও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মান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ষ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থাকার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জন্য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সে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ট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ি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40853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994" y="-9426"/>
            <a:ext cx="12126012" cy="16906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SolaimanLipi" panose="03000609000000000000" pitchFamily="65" charset="0"/>
                <a:cs typeface="SolaimanLipi" panose="03000609000000000000" pitchFamily="65" charset="0"/>
              </a:rPr>
              <a:t>প্রামান্য</a:t>
            </a:r>
            <a:r>
              <a:rPr lang="en-US" sz="7200" dirty="0" smtClean="0"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7200" dirty="0" err="1" smtClean="0">
                <a:latin typeface="SolaimanLipi" panose="03000609000000000000" pitchFamily="65" charset="0"/>
                <a:cs typeface="SolaimanLipi" panose="03000609000000000000" pitchFamily="65" charset="0"/>
              </a:rPr>
              <a:t>সংজ্ঞা</a:t>
            </a:r>
            <a:endParaRPr lang="en-US" sz="72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80243"/>
            <a:ext cx="12192000" cy="507775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অর্থনীতিবিদ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বেনহাম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বলেন,কোনো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নির্দিষ্ট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সময়ে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ক্রেতা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সম্ভাব্য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দামে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যে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পরিমাণ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ক্রয়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করতে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প্রস্তুত,তাই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ওই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অধ্যাপক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পেনসন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বলেন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কোনো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পাওয়ার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ইচ্ছার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পশ্চাতে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অর্থ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ব্যয়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সামর্থ্য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অর্থ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ব্যয়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করার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ইচ্ছা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থাকলে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তাকে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অর্থনীতিবিদ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ববার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একটি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নির্দিষ্ট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সময়ে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বাজারে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ক্রেতারা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দামে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আয়ে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অথবা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সম্পর্কযুক্ত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দ্রব্যের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দামে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কোনো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নির্দিষ্ট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সেবার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পরিমাণ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ক্রয়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তাকে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সুতরাং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কোনো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সেবা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ক্রয়ের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সামর্থ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ও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অর্থ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ব্যয়ের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ইচ্ছা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দ্বারা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সমর্থিত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আকাক্ষাই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1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314753F1-9EB1-448D-9DDA-1B628BF5BB7B}"/>
              </a:ext>
            </a:extLst>
          </p:cNvPr>
          <p:cNvSpPr/>
          <p:nvPr/>
        </p:nvSpPr>
        <p:spPr>
          <a:xfrm>
            <a:off x="9427" y="0"/>
            <a:ext cx="12182573" cy="1725105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চ</a:t>
            </a:r>
            <a:r>
              <a:rPr lang="as-IN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en-US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হ</a:t>
            </a:r>
            <a:r>
              <a:rPr lang="as-IN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ি</a:t>
            </a:r>
            <a:r>
              <a:rPr lang="en-US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দ</a:t>
            </a:r>
            <a:r>
              <a:rPr lang="as-IN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া</a:t>
            </a:r>
            <a:r>
              <a:rPr lang="en-US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6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ব</a:t>
            </a:r>
            <a:r>
              <a:rPr lang="en-US" sz="66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িধি</a:t>
            </a:r>
            <a:endParaRPr lang="en-US" sz="6600" b="1" dirty="0">
              <a:solidFill>
                <a:schemeClr val="accent4">
                  <a:lumMod val="20000"/>
                  <a:lumOff val="80000"/>
                </a:schemeClr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229B6-FFB3-442A-90FB-E88E972CD2CB}"/>
              </a:ext>
            </a:extLst>
          </p:cNvPr>
          <p:cNvSpPr/>
          <p:nvPr/>
        </p:nvSpPr>
        <p:spPr>
          <a:xfrm>
            <a:off x="0" y="1841242"/>
            <a:ext cx="12192000" cy="5016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চাহিদার অন্যান্য নির্ধারকসমূহ অপরিবর্তিত থেকে স্বাভাবিক সময়ে কোনো দ্রব্যের দাম হ্রাস পেলে চাহিদা বৃদ্ধি পায়, দাম বৃদ্ধি পেলে চাহিদা হ্রাস পায়। দাম ও </a:t>
            </a:r>
            <a:r>
              <a:rPr lang="as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চাহিদার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পরিমানের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মধ্যে এরুপ বিপরীত সম্পর্ককে চাহিদা বিধি বলা হয়</a:t>
            </a:r>
            <a:r>
              <a:rPr lang="as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।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r>
              <a:rPr lang="as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 </a:t>
            </a:r>
            <a:r>
              <a:rPr lang="as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বিধির ক্ষেত্রে অন্যান্য নির্ধারক </a:t>
            </a:r>
            <a:r>
              <a:rPr lang="as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হল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বিকল্প </a:t>
            </a:r>
            <a:r>
              <a:rPr lang="as-I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দ্রব্যের </a:t>
            </a: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দাম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পরিপূরক </a:t>
            </a:r>
            <a:r>
              <a:rPr lang="as-I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দ্রব্যের </a:t>
            </a: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দাম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ক্রেতার আয়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রুচি</a:t>
            </a:r>
            <a:r>
              <a:rPr lang="as-IN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, অভ্যাস ও সংখ্যা </a:t>
            </a:r>
            <a:r>
              <a:rPr lang="as-IN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ইত্যাদি</a:t>
            </a:r>
            <a:endParaRPr lang="en-US" sz="32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  <a:p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6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41556-F52C-40EE-BD10-C0DDF7E54170}"/>
              </a:ext>
            </a:extLst>
          </p:cNvPr>
          <p:cNvSpPr/>
          <p:nvPr/>
        </p:nvSpPr>
        <p:spPr>
          <a:xfrm>
            <a:off x="21535" y="-90778"/>
            <a:ext cx="121920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just"/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অন্যান্য অবস্থা অপরিবর্তিত রেখে কোন ভোক্তা নির্দিষ্ট সময়ে বিভিন্ন দামে একটি দ্রব্যের যে পরিমাণ ক্রয় করে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তা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যখন</a:t>
            </a:r>
            <a:r>
              <a:rPr lang="as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তালি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কার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মাধ্যমে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দেখানো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হয়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তাকে</a:t>
            </a:r>
            <a:r>
              <a:rPr lang="as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 সূচি 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Demand Schedule) </a:t>
            </a:r>
            <a:r>
              <a:rPr lang="as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বলে।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অন্য কথায় আমরা বলতে পারি, চাহিদা সূচি হলো চাহিদা বিধির গাণিতিক প্রকাশ।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0CEC52-AB6C-4763-A564-B4603906F3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117707"/>
              </p:ext>
            </p:extLst>
          </p:nvPr>
        </p:nvGraphicFramePr>
        <p:xfrm>
          <a:off x="21536" y="1725104"/>
          <a:ext cx="12192000" cy="51328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926486">
                  <a:extLst>
                    <a:ext uri="{9D8B030D-6E8A-4147-A177-3AD203B41FA5}">
                      <a16:colId xmlns:a16="http://schemas.microsoft.com/office/drawing/2014/main" val="1318669092"/>
                    </a:ext>
                  </a:extLst>
                </a:gridCol>
                <a:gridCol w="6265514">
                  <a:extLst>
                    <a:ext uri="{9D8B030D-6E8A-4147-A177-3AD203B41FA5}">
                      <a16:colId xmlns:a16="http://schemas.microsoft.com/office/drawing/2014/main" val="1309316167"/>
                    </a:ext>
                  </a:extLst>
                </a:gridCol>
              </a:tblGrid>
              <a:tr h="955980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b="1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চালের দাম (টাকা প্রাত কেজি)</a:t>
                      </a:r>
                    </a:p>
                  </a:txBody>
                  <a:tcPr marL="95250" marR="95250" marT="63500" marB="635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24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চাহিদার পরিমান (কেজি)</a:t>
                      </a:r>
                    </a:p>
                  </a:txBody>
                  <a:tcPr marL="95250" marR="95250" marT="63500" marB="63500" anchor="ctr"/>
                </a:tc>
                <a:extLst>
                  <a:ext uri="{0D108BD9-81ED-4DB2-BD59-A6C34878D82A}">
                    <a16:rowId xmlns:a16="http://schemas.microsoft.com/office/drawing/2014/main" val="4163339336"/>
                  </a:ext>
                </a:extLst>
              </a:tr>
              <a:tr h="1044229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২৮</a:t>
                      </a:r>
                    </a:p>
                  </a:txBody>
                  <a:tcPr marL="95250" marR="95250" marT="63500" marB="635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১০</a:t>
                      </a:r>
                    </a:p>
                  </a:txBody>
                  <a:tcPr marL="95250" marR="95250" marT="63500" marB="63500" anchor="ctr"/>
                </a:tc>
                <a:extLst>
                  <a:ext uri="{0D108BD9-81ED-4DB2-BD59-A6C34878D82A}">
                    <a16:rowId xmlns:a16="http://schemas.microsoft.com/office/drawing/2014/main" val="3605944092"/>
                  </a:ext>
                </a:extLst>
              </a:tr>
              <a:tr h="1044229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২৬</a:t>
                      </a:r>
                    </a:p>
                  </a:txBody>
                  <a:tcPr marL="95250" marR="95250" marT="63500" marB="635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১৫</a:t>
                      </a:r>
                    </a:p>
                  </a:txBody>
                  <a:tcPr marL="95250" marR="95250" marT="63500" marB="63500" anchor="ctr"/>
                </a:tc>
                <a:extLst>
                  <a:ext uri="{0D108BD9-81ED-4DB2-BD59-A6C34878D82A}">
                    <a16:rowId xmlns:a16="http://schemas.microsoft.com/office/drawing/2014/main" val="2529232170"/>
                  </a:ext>
                </a:extLst>
              </a:tr>
              <a:tr h="1044229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২৪</a:t>
                      </a:r>
                    </a:p>
                  </a:txBody>
                  <a:tcPr marL="95250" marR="95250" marT="63500" marB="635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২০</a:t>
                      </a:r>
                    </a:p>
                  </a:txBody>
                  <a:tcPr marL="95250" marR="95250" marT="63500" marB="63500" anchor="ctr"/>
                </a:tc>
                <a:extLst>
                  <a:ext uri="{0D108BD9-81ED-4DB2-BD59-A6C34878D82A}">
                    <a16:rowId xmlns:a16="http://schemas.microsoft.com/office/drawing/2014/main" val="2494629482"/>
                  </a:ext>
                </a:extLst>
              </a:tr>
              <a:tr h="1044229"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২২</a:t>
                      </a:r>
                    </a:p>
                  </a:txBody>
                  <a:tcPr marL="95250" marR="95250" marT="63500" marB="63500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s-IN" sz="3600" b="1" dirty="0">
                          <a:solidFill>
                            <a:srgbClr val="002060"/>
                          </a:solidFill>
                          <a:effectLst/>
                          <a:latin typeface="SolaimanLipi" panose="03000609000000000000" pitchFamily="65" charset="0"/>
                          <a:cs typeface="SolaimanLipi" panose="03000609000000000000" pitchFamily="65" charset="0"/>
                        </a:rPr>
                        <a:t>২৫</a:t>
                      </a:r>
                    </a:p>
                  </a:txBody>
                  <a:tcPr marL="95250" marR="95250" marT="63500" marB="63500" anchor="ctr"/>
                </a:tc>
                <a:extLst>
                  <a:ext uri="{0D108BD9-81ED-4DB2-BD59-A6C34878D82A}">
                    <a16:rowId xmlns:a16="http://schemas.microsoft.com/office/drawing/2014/main" val="3866790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7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327662" y="1536569"/>
            <a:ext cx="47135" cy="324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18235" y="4779390"/>
            <a:ext cx="382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27662" y="2215299"/>
            <a:ext cx="8955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23208" y="2224726"/>
            <a:ext cx="0" cy="2554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18235" y="2780907"/>
            <a:ext cx="163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49072" y="2780907"/>
            <a:ext cx="0" cy="1998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84224" y="3327662"/>
            <a:ext cx="2262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99522" y="3327662"/>
            <a:ext cx="0" cy="145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84224" y="3855563"/>
            <a:ext cx="28468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231118" y="3855563"/>
            <a:ext cx="0" cy="952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04733" y="1772238"/>
            <a:ext cx="3007151" cy="244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67786" y="4453727"/>
            <a:ext cx="424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74910" y="2073897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২৮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601799" y="253556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২৬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592372" y="3129699"/>
            <a:ext cx="529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২৪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621226" y="3655508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২২</a:t>
            </a:r>
            <a:endParaRPr lang="en-US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279767" y="4807670"/>
            <a:ext cx="466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Q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145900" y="953366"/>
            <a:ext cx="366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4733" y="1244181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49592" y="3780148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76185" y="4992335"/>
            <a:ext cx="494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8613" y="4982907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১৫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1278" y="4982907"/>
            <a:ext cx="51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২০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86731" y="4992336"/>
            <a:ext cx="554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২৫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49318" y="1873842"/>
            <a:ext cx="311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10358" y="237733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64096" y="2927551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67832" y="3434508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0756" y="388277"/>
            <a:ext cx="4024815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চাহিদা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রেখা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অংকন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990245" y="2408807"/>
            <a:ext cx="232925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দ্রবের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anose="03000609000000000000" pitchFamily="65" charset="0"/>
                <a:cs typeface="SolaimanLipi" panose="03000609000000000000" pitchFamily="65" charset="0"/>
              </a:rPr>
              <a:t>দাম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178" y="5303573"/>
            <a:ext cx="3889206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দ্রবের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চাহিদার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পরিমান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6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D864F2-FB41-43A4-9303-27550020C5A9}" vid="{F73563E9-9F07-4585-B620-C3EB19A440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530</TotalTime>
  <Words>465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Algerian</vt:lpstr>
      <vt:lpstr>Arial</vt:lpstr>
      <vt:lpstr>Calibri</vt:lpstr>
      <vt:lpstr>Calibri Light</vt:lpstr>
      <vt:lpstr>SolaimanLipi</vt:lpstr>
      <vt:lpstr>Wingdings</vt:lpstr>
      <vt:lpstr>Theme1</vt:lpstr>
      <vt:lpstr>স্বাগতম</vt:lpstr>
      <vt:lpstr>PowerPoint Presentation</vt:lpstr>
      <vt:lpstr>PowerPoint Presentation</vt:lpstr>
      <vt:lpstr>শিখনফল</vt:lpstr>
      <vt:lpstr>PowerPoint Presentation</vt:lpstr>
      <vt:lpstr>প্রামান্য সংজ্ঞা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Sakibul Bashar Sakib</dc:creator>
  <cp:lastModifiedBy>HP</cp:lastModifiedBy>
  <cp:revision>64</cp:revision>
  <dcterms:created xsi:type="dcterms:W3CDTF">2021-05-03T06:13:58Z</dcterms:created>
  <dcterms:modified xsi:type="dcterms:W3CDTF">2021-10-28T05:36:11Z</dcterms:modified>
</cp:coreProperties>
</file>