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77" r:id="rId11"/>
    <p:sldId id="267" r:id="rId12"/>
    <p:sldId id="268" r:id="rId13"/>
    <p:sldId id="269" r:id="rId14"/>
    <p:sldId id="265" r:id="rId15"/>
    <p:sldId id="266" r:id="rId16"/>
    <p:sldId id="270" r:id="rId17"/>
    <p:sldId id="273" r:id="rId18"/>
    <p:sldId id="271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g"/><Relationship Id="rId7" Type="http://schemas.openxmlformats.org/officeDocument/2006/relationships/image" Target="../media/image18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4.jp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126" y="257559"/>
            <a:ext cx="8070273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/>
              </a:rPr>
              <a:t>সবাইকে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শুভেচ্ছা</a:t>
            </a:r>
            <a:endParaRPr lang="en-US" sz="6000" b="1" dirty="0">
              <a:latin typeface="NikoshB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764" y="1738745"/>
            <a:ext cx="8689549" cy="3366657"/>
            <a:chOff x="117764" y="1738745"/>
            <a:chExt cx="8689549" cy="33666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64" y="1738746"/>
              <a:ext cx="4061420" cy="33666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675" y="1738745"/>
              <a:ext cx="4579638" cy="3366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43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457200"/>
            <a:ext cx="63246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SutonnyMJ" pitchFamily="2" charset="0"/>
              </a:rPr>
              <a:t>ছবি</a:t>
            </a:r>
            <a:r>
              <a:rPr lang="en-US" sz="6000" b="1" dirty="0" smtClean="0">
                <a:latin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</a:rPr>
              <a:t>দেখে</a:t>
            </a:r>
            <a:r>
              <a:rPr lang="en-US" sz="6000" b="1" dirty="0" smtClean="0">
                <a:latin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</a:rPr>
              <a:t>পড়ি</a:t>
            </a:r>
            <a:endParaRPr lang="en-US" sz="6000" b="1" dirty="0">
              <a:latin typeface="Sutonny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1505520"/>
            <a:ext cx="7048116" cy="2743200"/>
            <a:chOff x="816429" y="3124200"/>
            <a:chExt cx="7048116" cy="2743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29" y="3124200"/>
              <a:ext cx="3309304" cy="2743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990" y="3124200"/>
              <a:ext cx="3731555" cy="27432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81000" y="4419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</a:rPr>
              <a:t>আমাদের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দেশ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ফুলের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দেশ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ফলের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দেশ</a:t>
            </a:r>
            <a:r>
              <a:rPr lang="en-US" sz="2400" b="1" dirty="0" smtClean="0">
                <a:latin typeface="SutonnyMJ" pitchFamily="2" charset="0"/>
              </a:rPr>
              <a:t>| </a:t>
            </a:r>
            <a:r>
              <a:rPr lang="en-US" sz="2400" b="1" dirty="0" err="1" smtClean="0">
                <a:latin typeface="SutonnyMJ" pitchFamily="2" charset="0"/>
              </a:rPr>
              <a:t>নানা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রঙের</a:t>
            </a:r>
            <a:r>
              <a:rPr lang="en-US" sz="2400" b="1" dirty="0" smtClean="0">
                <a:latin typeface="SutonnyMJ" pitchFamily="2" charset="0"/>
              </a:rPr>
              <a:t> ও </a:t>
            </a:r>
            <a:r>
              <a:rPr lang="en-US" sz="2400" b="1" dirty="0" err="1" smtClean="0">
                <a:latin typeface="SutonnyMJ" pitchFamily="2" charset="0"/>
              </a:rPr>
              <a:t>নানা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রকমের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ফুল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ফল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দেখা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যায়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সারা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বছর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জুড়ে</a:t>
            </a:r>
            <a:r>
              <a:rPr lang="en-US" sz="2400" b="1" dirty="0" smtClean="0">
                <a:latin typeface="SutonnyMJ" pitchFamily="2" charset="0"/>
              </a:rPr>
              <a:t>।   </a:t>
            </a:r>
            <a:endParaRPr lang="en-US" sz="2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124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গোলাপ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ফোটে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সারা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বছর</a:t>
            </a:r>
            <a:r>
              <a:rPr lang="en-US" sz="2400" b="1" dirty="0" smtClean="0">
                <a:latin typeface="SutonnyMJ" pitchFamily="2" charset="0"/>
              </a:rPr>
              <a:t>। </a:t>
            </a:r>
            <a:r>
              <a:rPr lang="en-US" sz="2400" b="1" dirty="0" err="1" smtClean="0">
                <a:latin typeface="SutonnyMJ" pitchFamily="2" charset="0"/>
              </a:rPr>
              <a:t>লাল</a:t>
            </a:r>
            <a:r>
              <a:rPr lang="en-US" sz="2400" b="1" dirty="0" smtClean="0">
                <a:latin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</a:rPr>
              <a:t>সাদা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গোলাপি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বিভিন্ন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রঙের</a:t>
            </a:r>
            <a:r>
              <a:rPr lang="en-US" sz="2400" b="1" dirty="0" smtClean="0">
                <a:latin typeface="SutonnyMJ" pitchFamily="2" charset="0"/>
              </a:rPr>
              <a:t>। </a:t>
            </a:r>
            <a:r>
              <a:rPr lang="en-US" sz="2400" b="1" dirty="0" err="1" smtClean="0">
                <a:latin typeface="SutonnyMJ" pitchFamily="2" charset="0"/>
              </a:rPr>
              <a:t>গোলাপের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সুগন্ধ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আছে</a:t>
            </a:r>
            <a:r>
              <a:rPr lang="en-US" sz="2400" b="1" dirty="0" smtClean="0">
                <a:latin typeface="SutonnyMJ" pitchFamily="2" charset="0"/>
              </a:rPr>
              <a:t>। </a:t>
            </a:r>
            <a:endParaRPr lang="en-US" sz="2400" b="1" dirty="0">
              <a:latin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42" y="662937"/>
            <a:ext cx="2763027" cy="1984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4" y="648086"/>
            <a:ext cx="3155228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55" y="682944"/>
            <a:ext cx="2410960" cy="19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429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</a:rPr>
              <a:t>লাল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রং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নিয়ে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ফোটে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কৃষ্ণচূড়া</a:t>
            </a:r>
            <a:r>
              <a:rPr lang="en-US" sz="2400" b="1" dirty="0" smtClean="0">
                <a:latin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</a:rPr>
              <a:t>শিমুল,পলাশ।এগুলো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দেখতে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খুবই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সুন্দর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কিন্তু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সুবাস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নেই</a:t>
            </a:r>
            <a:r>
              <a:rPr lang="en-US" sz="2400" b="1" dirty="0" smtClean="0">
                <a:latin typeface="SutonnyMJ" pitchFamily="2" charset="0"/>
              </a:rPr>
              <a:t>।</a:t>
            </a:r>
            <a:endParaRPr lang="en-US" sz="2400" b="1" dirty="0"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596112"/>
            <a:ext cx="2825393" cy="2262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43" y="429663"/>
            <a:ext cx="2590800" cy="2387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79" y="429663"/>
            <a:ext cx="2725016" cy="24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795417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</a:rPr>
              <a:t>বেলি</a:t>
            </a:r>
            <a:r>
              <a:rPr lang="en-US" sz="2400" b="1" dirty="0" smtClean="0">
                <a:latin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</a:rPr>
              <a:t>রজনীগন্ধা</a:t>
            </a:r>
            <a:r>
              <a:rPr lang="en-US" sz="2400" b="1" dirty="0" smtClean="0">
                <a:latin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</a:rPr>
              <a:t>কামিনী</a:t>
            </a:r>
            <a:r>
              <a:rPr lang="en-US" sz="2400" b="1" dirty="0" smtClean="0">
                <a:latin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</a:rPr>
              <a:t>গন্ধরাজ</a:t>
            </a:r>
            <a:r>
              <a:rPr lang="en-US" sz="2400" b="1" dirty="0" smtClean="0">
                <a:latin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</a:rPr>
              <a:t>দোলনচাঁপা</a:t>
            </a:r>
            <a:r>
              <a:rPr lang="en-US" sz="2400" b="1" dirty="0" smtClean="0">
                <a:latin typeface="SutonnyMJ" pitchFamily="2" charset="0"/>
              </a:rPr>
              <a:t>, ও </a:t>
            </a:r>
            <a:r>
              <a:rPr lang="en-US" sz="2400" b="1" dirty="0" err="1" smtClean="0">
                <a:latin typeface="SutonnyMJ" pitchFamily="2" charset="0"/>
              </a:rPr>
              <a:t>শিউলীও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ফোটে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অনেক।এগুলোর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মিষ্টি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গন্ধ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মন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ভরিয়ে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দেয়।এসব</a:t>
            </a:r>
            <a:r>
              <a:rPr lang="en-US" sz="2400" b="1" dirty="0" smtClean="0">
                <a:latin typeface="SutonnyMJ" pitchFamily="2" charset="0"/>
              </a:rPr>
              <a:t>  </a:t>
            </a:r>
            <a:r>
              <a:rPr lang="en-US" sz="2400" b="1" dirty="0" err="1" smtClean="0">
                <a:latin typeface="SutonnyMJ" pitchFamily="2" charset="0"/>
              </a:rPr>
              <a:t>ফুলের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রং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সাদা</a:t>
            </a:r>
            <a:r>
              <a:rPr lang="en-US" sz="2400" b="1" dirty="0" smtClean="0">
                <a:latin typeface="SutonnyMJ" pitchFamily="2" charset="0"/>
              </a:rPr>
              <a:t>। </a:t>
            </a:r>
            <a:r>
              <a:rPr lang="en-US" sz="2400" b="1" dirty="0" err="1" smtClean="0">
                <a:latin typeface="SutonnyMJ" pitchFamily="2" charset="0"/>
              </a:rPr>
              <a:t>টগর</a:t>
            </a:r>
            <a:r>
              <a:rPr lang="en-US" sz="2400" b="1" dirty="0" smtClean="0">
                <a:latin typeface="SutonnyMJ" pitchFamily="2" charset="0"/>
              </a:rPr>
              <a:t> ও </a:t>
            </a:r>
            <a:r>
              <a:rPr lang="en-US" sz="2400" b="1" dirty="0" err="1" smtClean="0">
                <a:latin typeface="SutonnyMJ" pitchFamily="2" charset="0"/>
              </a:rPr>
              <a:t>কাশফুলও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সাদা</a:t>
            </a:r>
            <a:r>
              <a:rPr lang="en-US" sz="2400" b="1" dirty="0">
                <a:latin typeface="SutonnyMJ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25" y="2526322"/>
            <a:ext cx="2013749" cy="1717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49" y="161197"/>
            <a:ext cx="1960104" cy="1717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9" y="2580620"/>
            <a:ext cx="1968395" cy="1734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5833"/>
            <a:ext cx="2136351" cy="1730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81" y="161197"/>
            <a:ext cx="2078785" cy="1622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803" y="139324"/>
            <a:ext cx="1854766" cy="1761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92" y="2500156"/>
            <a:ext cx="2052611" cy="16776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2057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বেলি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6094" y="1926717"/>
            <a:ext cx="236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রজনীগন্ধা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7011" y="1900680"/>
            <a:ext cx="213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গন্ধরাজ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4963" y="1993301"/>
            <a:ext cx="190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টগর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4315366"/>
            <a:ext cx="232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হাসনাহেনা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0585" y="4233335"/>
            <a:ext cx="221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দোলনচাঁপা</a:t>
            </a:r>
            <a:endParaRPr lang="en-US" sz="2800" b="1" dirty="0">
              <a:latin typeface="SutonnyMJ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09" y="2525942"/>
            <a:ext cx="1917380" cy="16260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15897" y="4177801"/>
            <a:ext cx="177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শিউলী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1803" y="4140136"/>
            <a:ext cx="193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কাশফুল</a:t>
            </a:r>
            <a:endParaRPr lang="en-US" sz="2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2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6868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SutonnyMJ" pitchFamily="2" charset="0"/>
              </a:rPr>
              <a:t>তোমার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বংলা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বইয়ের</a:t>
            </a:r>
            <a:r>
              <a:rPr lang="en-US" sz="2400" b="1" dirty="0" smtClean="0">
                <a:latin typeface="SutonnyMJ" pitchFamily="2" charset="0"/>
              </a:rPr>
              <a:t> ২৮ </a:t>
            </a:r>
            <a:r>
              <a:rPr lang="en-US" sz="2400" b="1" dirty="0" err="1" smtClean="0">
                <a:latin typeface="SutonnyMJ" pitchFamily="2" charset="0"/>
              </a:rPr>
              <a:t>পৃষ্টা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খোল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এবং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মনোযোগ</a:t>
            </a:r>
            <a:r>
              <a:rPr lang="en-US" sz="2400" b="1" dirty="0" smtClean="0">
                <a:latin typeface="SutonnyMJ" pitchFamily="2" charset="0"/>
              </a:rPr>
              <a:t>  </a:t>
            </a:r>
            <a:r>
              <a:rPr lang="en-US" sz="2400" b="1" dirty="0" err="1" smtClean="0">
                <a:latin typeface="SutonnyMJ" pitchFamily="2" charset="0"/>
              </a:rPr>
              <a:t>সহকারে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শোন</a:t>
            </a:r>
            <a:r>
              <a:rPr lang="en-US" sz="3600" b="1" dirty="0" smtClean="0">
                <a:latin typeface="SutonnyMJ" pitchFamily="2" charset="0"/>
              </a:rPr>
              <a:t>|</a:t>
            </a:r>
            <a:endParaRPr lang="en-US" sz="3600" b="1" dirty="0">
              <a:latin typeface="Sutonn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5"/>
          <a:stretch/>
        </p:blipFill>
        <p:spPr bwMode="auto">
          <a:xfrm>
            <a:off x="531586" y="1428750"/>
            <a:ext cx="4648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5999"/>
            <a:ext cx="3276600" cy="246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179" y="136029"/>
            <a:ext cx="65532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</a:rPr>
              <a:t>শিক্ষারথীদের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সরব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পাঠ</a:t>
            </a:r>
            <a:r>
              <a:rPr lang="en-US" sz="3200" b="1" dirty="0" smtClean="0">
                <a:latin typeface="SutonnyMJ" pitchFamily="2" charset="0"/>
              </a:rPr>
              <a:t>: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38799" y="1828800"/>
            <a:ext cx="3075389" cy="2472428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5" b="37288"/>
          <a:stretch/>
        </p:blipFill>
        <p:spPr bwMode="auto">
          <a:xfrm>
            <a:off x="304800" y="1066800"/>
            <a:ext cx="4945974" cy="49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94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1534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</a:rPr>
              <a:t>শব্দগুলোর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অর্থ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জেনে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নিই</a:t>
            </a:r>
            <a:endParaRPr lang="en-US" sz="4400" b="1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754" y="1436815"/>
            <a:ext cx="251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রকম</a:t>
            </a:r>
            <a:r>
              <a:rPr lang="en-US" sz="4800" b="1" dirty="0" smtClean="0">
                <a:latin typeface="SutonnyMJ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9754" y="4419600"/>
            <a:ext cx="278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সুন্দর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7463" y="2899064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সুগন্ধ</a:t>
            </a:r>
            <a:r>
              <a:rPr lang="en-US" sz="4800" b="1" dirty="0" smtClean="0">
                <a:latin typeface="SutonnyMJ" pitchFamily="2" charset="0"/>
              </a:rPr>
              <a:t> 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71207" y="2942988"/>
            <a:ext cx="2202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সুঘ্রান</a:t>
            </a:r>
            <a:endParaRPr lang="en-US" sz="4800" b="1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6789" y="4412299"/>
            <a:ext cx="2275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ভালো</a:t>
            </a:r>
            <a:endParaRPr lang="en-US" sz="4800" b="1" dirty="0">
              <a:latin typeface="SutonnyMJ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56808" y="1411705"/>
            <a:ext cx="838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274126" y="2888397"/>
            <a:ext cx="838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281054" y="4415998"/>
            <a:ext cx="838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0" y="1386458"/>
            <a:ext cx="204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ধরন</a:t>
            </a:r>
            <a:endParaRPr lang="en-US" sz="4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/>
      <p:bldP spid="11" grpId="0" animBg="1"/>
      <p:bldP spid="12" grpId="0" animBg="1"/>
      <p:bldP spid="13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4930C206-0E26-4F46-99EF-9C9373EE53C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8" b="48384"/>
          <a:stretch/>
        </p:blipFill>
        <p:spPr>
          <a:xfrm>
            <a:off x="5945332" y="2021651"/>
            <a:ext cx="2819400" cy="25641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67400" y="1334552"/>
            <a:ext cx="2851893" cy="68709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</a:rPr>
              <a:t>দলীয়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</a:rPr>
              <a:t>কাজ</a:t>
            </a:r>
            <a:endParaRPr lang="en-US" sz="24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90600"/>
            <a:ext cx="5486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গোলাপ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দল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:</a:t>
            </a:r>
          </a:p>
          <a:p>
            <a:pPr algn="ctr"/>
            <a:r>
              <a:rPr lang="en-US" sz="2800" b="1" dirty="0" err="1" smtClean="0">
                <a:latin typeface="SutonnyMJ" pitchFamily="2" charset="0"/>
              </a:rPr>
              <a:t>যেসব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ফুল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লাল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রঙের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হয়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তার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একটি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তালিকা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তৈরি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কর</a:t>
            </a:r>
            <a:r>
              <a:rPr lang="en-US" sz="2800" b="1" dirty="0" smtClean="0">
                <a:latin typeface="SutonnyMJ" pitchFamily="2" charset="0"/>
              </a:rPr>
              <a:t> 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657600"/>
            <a:ext cx="563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SutonnyMJ" pitchFamily="2" charset="0"/>
              </a:rPr>
              <a:t>বেলি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দল</a:t>
            </a:r>
            <a:r>
              <a:rPr lang="en-US" sz="3600" b="1" dirty="0" smtClean="0">
                <a:latin typeface="SutonnyMJ" pitchFamily="2" charset="0"/>
              </a:rPr>
              <a:t>:</a:t>
            </a:r>
            <a:endParaRPr lang="en-US" sz="3600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যেসব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ফুল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সাদা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রঙের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তার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তালিকা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তৈরি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কর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|</a:t>
            </a:r>
            <a:endParaRPr lang="en-US" sz="3200" b="1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381000"/>
            <a:ext cx="86868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যুক্তবর্ণগুলো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ভেঙে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লিখ</a:t>
            </a:r>
            <a:r>
              <a:rPr lang="en-US" sz="2800" b="1" dirty="0" smtClean="0">
                <a:latin typeface="SutonnyMJ" pitchFamily="2" charset="0"/>
              </a:rPr>
              <a:t>: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116" y="2321103"/>
            <a:ext cx="199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</a:rPr>
              <a:t>সুগন্ধ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163" y="2296278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ন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4437" y="4623375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ন্দ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1397" y="4615542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ন</a:t>
            </a:r>
            <a:endParaRPr lang="en-US" sz="28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98802" y="4635787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দ</a:t>
            </a:r>
            <a:endParaRPr lang="en-US" sz="28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4437" y="3505200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ন্ন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52786" y="3505200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</a:rPr>
              <a:t>ন</a:t>
            </a:r>
            <a:endParaRPr lang="en-US" sz="2800" b="1" dirty="0">
              <a:solidFill>
                <a:srgbClr val="0070C0"/>
              </a:solidFill>
              <a:latin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81855" y="3455349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</a:rPr>
              <a:t>ন</a:t>
            </a:r>
            <a:endParaRPr lang="en-US" sz="2800" b="1" dirty="0">
              <a:solidFill>
                <a:srgbClr val="0070C0"/>
              </a:solidFill>
              <a:latin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37509" y="5689402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ষ্ট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2163" y="5689402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</a:rPr>
              <a:t>ষ</a:t>
            </a:r>
            <a:endParaRPr lang="en-US" sz="2800" b="1" dirty="0">
              <a:solidFill>
                <a:srgbClr val="0070C0"/>
              </a:solidFill>
              <a:latin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98802" y="5679666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</a:rPr>
              <a:t>ট</a:t>
            </a:r>
            <a:endParaRPr lang="en-US" sz="2800" b="1" dirty="0">
              <a:solidFill>
                <a:srgbClr val="0070C0"/>
              </a:solidFill>
              <a:latin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115" y="3480174"/>
            <a:ext cx="1502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</a:rPr>
              <a:t>বিভিন্ন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115" y="4615542"/>
            <a:ext cx="148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</a:rPr>
              <a:t>সুন্দর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115" y="5679665"/>
            <a:ext cx="1752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</a:rPr>
              <a:t>মিষ্টি</a:t>
            </a:r>
            <a:endParaRPr lang="en-US" sz="3200" b="1" dirty="0">
              <a:latin typeface="SutonnyMJ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9EDF677-07A5-4E10-AFD2-9D4EF504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81" y="2558297"/>
            <a:ext cx="2646219" cy="214528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44437" y="2321103"/>
            <a:ext cx="907474" cy="6012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ন্ধ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52786" y="2304505"/>
            <a:ext cx="893618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ধ</a:t>
            </a:r>
            <a:endParaRPr lang="en-US" sz="28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16781" y="1827550"/>
            <a:ext cx="2646219" cy="73074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</a:rPr>
              <a:t>একক</a:t>
            </a:r>
            <a:r>
              <a:rPr lang="en-US" sz="24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utonnyMJ" pitchFamily="2" charset="0"/>
              </a:rPr>
              <a:t>কাজ</a:t>
            </a:r>
            <a:endParaRPr lang="en-US" sz="2400" b="1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6" grpId="0" animBg="1"/>
      <p:bldP spid="2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5565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নিচের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প্রশ্নগুলোর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উত্তর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দাও</a:t>
            </a:r>
            <a:endParaRPr lang="en-US" sz="32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350806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</a:rPr>
              <a:t>ক) </a:t>
            </a:r>
            <a:r>
              <a:rPr lang="en-US" sz="2000" b="1" dirty="0" err="1" smtClean="0">
                <a:latin typeface="SutonnyMJ" pitchFamily="2" charset="0"/>
              </a:rPr>
              <a:t>কোন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ফুল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সারা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বছর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ফোটে</a:t>
            </a:r>
            <a:r>
              <a:rPr lang="en-US" sz="2000" b="1" dirty="0" smtClean="0">
                <a:latin typeface="SutonnyMJ" pitchFamily="2" charset="0"/>
              </a:rPr>
              <a:t>?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167065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</a:rPr>
              <a:t>খ) </a:t>
            </a:r>
            <a:r>
              <a:rPr lang="en-US" sz="2000" b="1" dirty="0" err="1" smtClean="0">
                <a:latin typeface="SutonnyMJ" pitchFamily="2" charset="0"/>
              </a:rPr>
              <a:t>কি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কি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ফুলের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সুবাস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নেই</a:t>
            </a:r>
            <a:r>
              <a:rPr lang="en-US" sz="2000" b="1" dirty="0" smtClean="0">
                <a:latin typeface="SutonnyMJ" pitchFamily="2" charset="0"/>
              </a:rPr>
              <a:t>?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10462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</a:rPr>
              <a:t>গ) </a:t>
            </a:r>
            <a:r>
              <a:rPr lang="en-US" sz="2000" b="1" dirty="0" err="1" smtClean="0">
                <a:latin typeface="SutonnyMJ" pitchFamily="2" charset="0"/>
              </a:rPr>
              <a:t>টগর</a:t>
            </a:r>
            <a:r>
              <a:rPr lang="en-US" sz="2000" b="1" dirty="0" smtClean="0">
                <a:latin typeface="SutonnyMJ" pitchFamily="2" charset="0"/>
              </a:rPr>
              <a:t> ও </a:t>
            </a:r>
            <a:r>
              <a:rPr lang="en-US" sz="2000" b="1" dirty="0" err="1" smtClean="0">
                <a:latin typeface="SutonnyMJ" pitchFamily="2" charset="0"/>
              </a:rPr>
              <a:t>কাশ</a:t>
            </a:r>
            <a:r>
              <a:rPr lang="en-US" sz="2000" b="1" dirty="0" smtClean="0">
                <a:latin typeface="SutonnyMJ" pitchFamily="2" charset="0"/>
              </a:rPr>
              <a:t> ‍</a:t>
            </a:r>
            <a:r>
              <a:rPr lang="en-US" sz="2000" b="1" dirty="0" err="1" smtClean="0">
                <a:latin typeface="SutonnyMJ" pitchFamily="2" charset="0"/>
              </a:rPr>
              <a:t>ফু</a:t>
            </a:r>
            <a:r>
              <a:rPr lang="en-US" sz="2000" b="1" dirty="0" err="1" smtClean="0">
                <a:latin typeface="SutonnyMJ" pitchFamily="2" charset="0"/>
              </a:rPr>
              <a:t>লের</a:t>
            </a:r>
            <a:r>
              <a:rPr lang="en-US" sz="2000" b="1" dirty="0" smtClean="0">
                <a:latin typeface="SutonnyMJ" pitchFamily="2" charset="0"/>
              </a:rPr>
              <a:t>  </a:t>
            </a:r>
            <a:r>
              <a:rPr lang="en-US" sz="2000" b="1" dirty="0" err="1" smtClean="0">
                <a:latin typeface="SutonnyMJ" pitchFamily="2" charset="0"/>
              </a:rPr>
              <a:t>রং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কেমন</a:t>
            </a:r>
            <a:r>
              <a:rPr lang="en-US" sz="2000" b="1" dirty="0" smtClean="0">
                <a:latin typeface="SutonnyMJ" pitchFamily="2" charset="0"/>
              </a:rPr>
              <a:t>?</a:t>
            </a:r>
            <a:endParaRPr lang="en-US" sz="2000" b="1" dirty="0">
              <a:latin typeface="SutonnyMJ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49F7E8-7CE1-4E78-A7B1-E37F413B6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472" y="2146906"/>
            <a:ext cx="3748656" cy="238082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07472" y="1143000"/>
            <a:ext cx="3748656" cy="100390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জোড়ায়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</a:rPr>
              <a:t>কাজ</a:t>
            </a:r>
            <a:endParaRPr lang="en-US" sz="2800" b="1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357" y="2971800"/>
            <a:ext cx="4058886" cy="200054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মো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আফজাল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হোসাইন</a:t>
            </a:r>
            <a:endParaRPr lang="en-US" sz="2400" b="1" dirty="0" smtClean="0">
              <a:solidFill>
                <a:srgbClr val="7030A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 smtClean="0">
              <a:solidFill>
                <a:srgbClr val="7030A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কুড়ালিয়া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স.প্রা.বি</a:t>
            </a:r>
            <a:endParaRPr lang="en-US" sz="2400" b="1" dirty="0" smtClean="0">
              <a:solidFill>
                <a:srgbClr val="7030A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মধুপুর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|</a:t>
            </a:r>
            <a:endParaRPr lang="ru-RU" sz="3600" b="1" dirty="0">
              <a:solidFill>
                <a:srgbClr val="7030A0"/>
              </a:solidFill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7794" y="152400"/>
            <a:ext cx="531321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</a:rPr>
              <a:t>পরিচিতি</a:t>
            </a:r>
            <a:endParaRPr lang="en-US" sz="4400" b="1" dirty="0"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1243" y="1219200"/>
            <a:ext cx="115339" cy="5659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16583" y="2730724"/>
            <a:ext cx="4322618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</a:rPr>
              <a:t>শ্রেণি</a:t>
            </a:r>
            <a:r>
              <a:rPr lang="en-US" sz="2400" b="1" dirty="0" smtClean="0">
                <a:latin typeface="SutonnyMJ" pitchFamily="2" charset="0"/>
              </a:rPr>
              <a:t>: ২য়</a:t>
            </a:r>
          </a:p>
          <a:p>
            <a:r>
              <a:rPr lang="en-US" sz="2400" b="1" dirty="0" err="1" smtClean="0">
                <a:latin typeface="SutonnyMJ" pitchFamily="2" charset="0"/>
              </a:rPr>
              <a:t>বিষয়</a:t>
            </a:r>
            <a:r>
              <a:rPr lang="en-US" sz="2400" b="1" dirty="0" smtClean="0">
                <a:latin typeface="SutonnyMJ" pitchFamily="2" charset="0"/>
              </a:rPr>
              <a:t>:  </a:t>
            </a:r>
            <a:r>
              <a:rPr lang="en-US" sz="2400" b="1" dirty="0" err="1" smtClean="0">
                <a:latin typeface="SutonnyMJ" pitchFamily="2" charset="0"/>
              </a:rPr>
              <a:t>বাংলা</a:t>
            </a:r>
            <a:endParaRPr lang="en-US" sz="2400" b="1" dirty="0" smtClean="0">
              <a:latin typeface="SutonnyMJ" pitchFamily="2" charset="0"/>
            </a:endParaRPr>
          </a:p>
          <a:p>
            <a:r>
              <a:rPr lang="en-US" sz="2400" b="1" dirty="0" err="1" smtClean="0">
                <a:latin typeface="SutonnyMJ" pitchFamily="2" charset="0"/>
              </a:rPr>
              <a:t>পাঠ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শিরোনাম</a:t>
            </a:r>
            <a:r>
              <a:rPr lang="en-US" sz="2400" b="1" dirty="0" smtClean="0">
                <a:latin typeface="SutonnyMJ" pitchFamily="2" charset="0"/>
              </a:rPr>
              <a:t>: </a:t>
            </a:r>
            <a:r>
              <a:rPr lang="en-US" sz="2400" b="1" dirty="0" err="1" smtClean="0">
                <a:latin typeface="SutonnyMJ" pitchFamily="2" charset="0"/>
              </a:rPr>
              <a:t>নানা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রঙের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ফুল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ফল</a:t>
            </a:r>
            <a:r>
              <a:rPr lang="en-US" sz="2400" b="1" dirty="0" smtClean="0">
                <a:latin typeface="SutonnyMJ" pitchFamily="2" charset="0"/>
              </a:rPr>
              <a:t>।</a:t>
            </a:r>
          </a:p>
          <a:p>
            <a:r>
              <a:rPr lang="en-US" sz="2400" b="1" dirty="0" err="1" smtClean="0">
                <a:latin typeface="SutonnyMJ" pitchFamily="2" charset="0"/>
              </a:rPr>
              <a:t>পাঠ্যাংশ</a:t>
            </a:r>
            <a:r>
              <a:rPr lang="en-US" sz="2400" b="1" dirty="0" smtClean="0">
                <a:latin typeface="SutonnyMJ" pitchFamily="2" charset="0"/>
              </a:rPr>
              <a:t>: </a:t>
            </a:r>
            <a:r>
              <a:rPr lang="en-US" sz="2400" b="1" dirty="0" err="1" smtClean="0">
                <a:latin typeface="SutonnyMJ" pitchFamily="2" charset="0"/>
              </a:rPr>
              <a:t>আমাদের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দেশ</a:t>
            </a:r>
            <a:r>
              <a:rPr lang="en-US" sz="2400" b="1" dirty="0" smtClean="0">
                <a:latin typeface="SutonnyMJ" pitchFamily="2" charset="0"/>
              </a:rPr>
              <a:t>--- </a:t>
            </a:r>
            <a:r>
              <a:rPr lang="en-US" sz="2400" b="1" dirty="0" err="1" smtClean="0">
                <a:latin typeface="SutonnyMJ" pitchFamily="2" charset="0"/>
              </a:rPr>
              <a:t>টগর</a:t>
            </a:r>
            <a:r>
              <a:rPr lang="en-US" sz="2400" b="1" dirty="0" smtClean="0">
                <a:latin typeface="SutonnyMJ" pitchFamily="2" charset="0"/>
              </a:rPr>
              <a:t> ও </a:t>
            </a:r>
            <a:r>
              <a:rPr lang="en-US" sz="2400" b="1" dirty="0" err="1" smtClean="0">
                <a:latin typeface="SutonnyMJ" pitchFamily="2" charset="0"/>
              </a:rPr>
              <a:t>কাশফুলও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সাদা</a:t>
            </a:r>
            <a:r>
              <a:rPr lang="en-US" sz="2400" b="1" dirty="0" smtClean="0">
                <a:latin typeface="SutonnyMJ" pitchFamily="2" charset="0"/>
              </a:rPr>
              <a:t>|</a:t>
            </a:r>
            <a:endParaRPr lang="en-US" sz="2400" b="1" dirty="0">
              <a:latin typeface="SutonnyMJ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A48B4E7-C76A-4C57-B535-FE6C1A668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316" y="380999"/>
            <a:ext cx="1648691" cy="2032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8D3B8AC-577F-44A4-843F-53E59876CF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27922"/>
            <a:ext cx="2266756" cy="2102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845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3445" y="1302327"/>
            <a:ext cx="4038600" cy="1219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বাড়ির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কাজ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38200" y="692727"/>
            <a:ext cx="5029200" cy="609600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EDF677-07A5-4E10-AFD2-9D4EF504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93096"/>
            <a:ext cx="2570440" cy="2083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645" y="2570018"/>
            <a:ext cx="61722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তোমার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পরিচিত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যেকোন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একটি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ফুল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সম্পরকে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তিনটি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বাক্য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লিখে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আনবে</a:t>
            </a:r>
            <a:r>
              <a:rPr lang="en-US" sz="2800" b="1" dirty="0" smtClean="0">
                <a:latin typeface="SutonnyMJ" pitchFamily="2" charset="0"/>
              </a:rPr>
              <a:t>।</a:t>
            </a:r>
            <a:endParaRPr lang="en-US" sz="2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295400" y="-13855"/>
            <a:ext cx="6362700" cy="289560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SutonnyMJ" pitchFamily="2" charset="0"/>
              </a:rPr>
              <a:t>সবাইকে</a:t>
            </a:r>
            <a:r>
              <a:rPr lang="en-US" sz="60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SutonnyMJ" pitchFamily="2" charset="0"/>
              </a:rPr>
              <a:t>ধন্যবাদ</a:t>
            </a:r>
            <a:endParaRPr lang="en-US" sz="60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78677"/>
            <a:ext cx="4016087" cy="4016087"/>
          </a:xfrm>
          <a:prstGeom prst="rect">
            <a:avLst/>
          </a:prstGeom>
        </p:spPr>
      </p:pic>
      <p:sp>
        <p:nvSpPr>
          <p:cNvPr id="15" name="Star: 6 Points 13">
            <a:extLst>
              <a:ext uri="{FF2B5EF4-FFF2-40B4-BE49-F238E27FC236}">
                <a16:creationId xmlns:a16="http://schemas.microsoft.com/office/drawing/2014/main" xmlns="" id="{F1FD8579-DC5F-4F11-9BC3-C27850EFCE9F}"/>
              </a:ext>
            </a:extLst>
          </p:cNvPr>
          <p:cNvSpPr/>
          <p:nvPr/>
        </p:nvSpPr>
        <p:spPr>
          <a:xfrm>
            <a:off x="3747652" y="7571509"/>
            <a:ext cx="533400" cy="4572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Group 20"/>
          <p:cNvGrpSpPr/>
          <p:nvPr/>
        </p:nvGrpSpPr>
        <p:grpSpPr>
          <a:xfrm>
            <a:off x="152400" y="173181"/>
            <a:ext cx="8719702" cy="6684819"/>
            <a:chOff x="152400" y="173181"/>
            <a:chExt cx="8719702" cy="6684819"/>
          </a:xfrm>
        </p:grpSpPr>
        <p:sp>
          <p:nvSpPr>
            <p:cNvPr id="8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152400" y="5257800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557644" y="5749637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910936" y="6366164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7820887" y="5874328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1188027" y="173181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7391400" y="6400800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152400" y="1205345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7839936" y="644235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8338702" y="5236151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644236" y="685800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7521285" y="173181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Star: 6 Points 13">
              <a:extLst>
                <a:ext uri="{FF2B5EF4-FFF2-40B4-BE49-F238E27FC236}">
                  <a16:creationId xmlns:a16="http://schemas.microsoft.com/office/drawing/2014/main" xmlns="" id="{F1FD8579-DC5F-4F11-9BC3-C27850EFCE9F}"/>
                </a:ext>
              </a:extLst>
            </p:cNvPr>
            <p:cNvSpPr/>
            <p:nvPr/>
          </p:nvSpPr>
          <p:spPr>
            <a:xfrm>
              <a:off x="8272889" y="1143000"/>
              <a:ext cx="533400" cy="457200"/>
            </a:xfrm>
            <a:prstGeom prst="star6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628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49927"/>
            <a:ext cx="8610600" cy="4739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</a:rPr>
              <a:t>শোনা</a:t>
            </a:r>
            <a:endParaRPr lang="en-US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b="1" dirty="0" smtClean="0">
                <a:latin typeface="SutonnyMJ" pitchFamily="2" charset="0"/>
              </a:rPr>
              <a:t>১.১.১- </a:t>
            </a:r>
            <a:r>
              <a:rPr lang="en-US" b="1" dirty="0" err="1" smtClean="0">
                <a:latin typeface="SutonnyMJ" pitchFamily="2" charset="0"/>
              </a:rPr>
              <a:t>বাক্য</a:t>
            </a:r>
            <a:r>
              <a:rPr lang="en-US" b="1" dirty="0" smtClean="0">
                <a:latin typeface="SutonnyMJ" pitchFamily="2" charset="0"/>
              </a:rPr>
              <a:t> ও </a:t>
            </a:r>
            <a:r>
              <a:rPr lang="en-US" b="1" dirty="0" err="1" smtClean="0">
                <a:latin typeface="SutonnyMJ" pitchFamily="2" charset="0"/>
              </a:rPr>
              <a:t>শব্দে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ব্যবহৃত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ধ্বনি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শোনে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বুঝতে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পারবে</a:t>
            </a:r>
            <a:r>
              <a:rPr lang="en-US" b="1" dirty="0" smtClean="0">
                <a:latin typeface="SutonnyMJ" pitchFamily="2" charset="0"/>
              </a:rPr>
              <a:t>।</a:t>
            </a:r>
          </a:p>
          <a:p>
            <a:r>
              <a:rPr lang="en-US" b="1" dirty="0" smtClean="0">
                <a:latin typeface="SutonnyMJ" pitchFamily="2" charset="0"/>
              </a:rPr>
              <a:t>৩.১.২-বর্ননা </a:t>
            </a:r>
            <a:r>
              <a:rPr lang="en-US" b="1" dirty="0" err="1" smtClean="0">
                <a:latin typeface="SutonnyMJ" pitchFamily="2" charset="0"/>
              </a:rPr>
              <a:t>শোনে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বুঝতে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পারবে</a:t>
            </a:r>
            <a:r>
              <a:rPr lang="en-US" b="1" dirty="0" smtClean="0">
                <a:latin typeface="SutonnyMJ" pitchFamily="2" charset="0"/>
              </a:rPr>
              <a:t>।</a:t>
            </a:r>
          </a:p>
          <a:p>
            <a:r>
              <a:rPr lang="en-US" b="1" dirty="0" smtClean="0">
                <a:latin typeface="SutonnyMJ" pitchFamily="2" charset="0"/>
              </a:rPr>
              <a:t>৩.২.১- </a:t>
            </a:r>
            <a:r>
              <a:rPr lang="en-US" b="1" dirty="0" err="1" smtClean="0">
                <a:latin typeface="SutonnyMJ" pitchFamily="2" charset="0"/>
              </a:rPr>
              <a:t>পরিচিত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ফুল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সম্পকে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শোনে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বুঝতে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পারবে</a:t>
            </a:r>
            <a:r>
              <a:rPr lang="en-US" b="1" dirty="0" smtClean="0">
                <a:latin typeface="SutonnyMJ" pitchFamily="2" charset="0"/>
              </a:rPr>
              <a:t>।</a:t>
            </a:r>
          </a:p>
          <a:p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</a:rPr>
              <a:t>বলা</a:t>
            </a:r>
            <a:endParaRPr lang="en-US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b="1" dirty="0" smtClean="0">
                <a:latin typeface="SutonnyMJ" pitchFamily="2" charset="0"/>
              </a:rPr>
              <a:t>১.১.১- </a:t>
            </a:r>
            <a:r>
              <a:rPr lang="en-US" b="1" dirty="0" err="1" smtClean="0">
                <a:latin typeface="SutonnyMJ" pitchFamily="2" charset="0"/>
              </a:rPr>
              <a:t>শব্দে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ব্যবহৃত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বাংলা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যুক্তবর্ন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এর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ধ্বনি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স্পষ্ট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উচ্চারণে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বলতে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পারবে</a:t>
            </a:r>
            <a:r>
              <a:rPr lang="en-US" b="1" dirty="0" smtClean="0">
                <a:latin typeface="SutonnyMJ" pitchFamily="2" charset="0"/>
              </a:rPr>
              <a:t>।</a:t>
            </a:r>
          </a:p>
          <a:p>
            <a:r>
              <a:rPr lang="en-US" b="1" dirty="0" smtClean="0">
                <a:latin typeface="SutonnyMJ" pitchFamily="2" charset="0"/>
              </a:rPr>
              <a:t>১.৬.১-পরিচিত </a:t>
            </a:r>
            <a:r>
              <a:rPr lang="en-US" b="1" dirty="0" err="1" smtClean="0">
                <a:latin typeface="SutonnyMJ" pitchFamily="2" charset="0"/>
              </a:rPr>
              <a:t>ফুল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সম্পরকে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বর্ননা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করতে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পারবে</a:t>
            </a:r>
            <a:r>
              <a:rPr lang="en-US" b="1" dirty="0" smtClean="0">
                <a:latin typeface="SutonnyMJ" pitchFamily="2" charset="0"/>
              </a:rPr>
              <a:t>।</a:t>
            </a:r>
          </a:p>
          <a:p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</a:rPr>
              <a:t>পড়া</a:t>
            </a:r>
            <a:endParaRPr lang="en-US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b="1" dirty="0" smtClean="0">
                <a:latin typeface="SutonnyMJ" pitchFamily="2" charset="0"/>
              </a:rPr>
              <a:t>১.৪.২- </a:t>
            </a:r>
            <a:r>
              <a:rPr lang="en-US" b="1" dirty="0" err="1" smtClean="0">
                <a:latin typeface="SutonnyMJ" pitchFamily="2" charset="0"/>
              </a:rPr>
              <a:t>পাঠ্যাংশটুকু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প্রমিত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উচ্চারনে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পড়তে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পারবে</a:t>
            </a:r>
            <a:r>
              <a:rPr lang="en-US" b="1" dirty="0" smtClean="0">
                <a:latin typeface="SutonnyMJ" pitchFamily="2" charset="0"/>
              </a:rPr>
              <a:t>।</a:t>
            </a:r>
          </a:p>
          <a:p>
            <a:r>
              <a:rPr lang="en-US" b="1" dirty="0" smtClean="0">
                <a:latin typeface="SutonnyMJ" pitchFamily="2" charset="0"/>
              </a:rPr>
              <a:t>২.৬.১- </a:t>
            </a:r>
            <a:r>
              <a:rPr lang="en-US" b="1" dirty="0" err="1" smtClean="0">
                <a:latin typeface="SutonnyMJ" pitchFamily="2" charset="0"/>
              </a:rPr>
              <a:t>পরিচিত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ফুল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সম্পরকে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পড়ে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বুঝতে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পারবে</a:t>
            </a:r>
            <a:r>
              <a:rPr lang="en-US" b="1" dirty="0" smtClean="0">
                <a:latin typeface="SutonnyMJ" pitchFamily="2" charset="0"/>
              </a:rPr>
              <a:t>।</a:t>
            </a:r>
          </a:p>
          <a:p>
            <a:r>
              <a:rPr lang="en-US" b="1" dirty="0" err="1" smtClean="0">
                <a:solidFill>
                  <a:srgbClr val="C00000"/>
                </a:solidFill>
                <a:latin typeface="SutonnyMJ" pitchFamily="2" charset="0"/>
              </a:rPr>
              <a:t>লেখা</a:t>
            </a:r>
            <a:endParaRPr lang="en-US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b="1" dirty="0" smtClean="0">
                <a:latin typeface="SutonnyMJ" pitchFamily="2" charset="0"/>
              </a:rPr>
              <a:t>১.৪.১-যুক্ত </a:t>
            </a:r>
            <a:r>
              <a:rPr lang="en-US" b="1" dirty="0" err="1" smtClean="0">
                <a:latin typeface="SutonnyMJ" pitchFamily="2" charset="0"/>
              </a:rPr>
              <a:t>ব্যঞ্জন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ভেঙে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লিখতে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পারবে</a:t>
            </a:r>
            <a:r>
              <a:rPr lang="en-US" b="1" dirty="0" smtClean="0">
                <a:latin typeface="SutonnyMJ" pitchFamily="2" charset="0"/>
              </a:rPr>
              <a:t>।</a:t>
            </a:r>
          </a:p>
          <a:p>
            <a:r>
              <a:rPr lang="en-US" b="1" dirty="0" smtClean="0">
                <a:latin typeface="SutonnyMJ" pitchFamily="2" charset="0"/>
              </a:rPr>
              <a:t>২.৪.১-পরিচিত </a:t>
            </a:r>
            <a:r>
              <a:rPr lang="en-US" b="1" dirty="0" err="1" smtClean="0">
                <a:latin typeface="SutonnyMJ" pitchFamily="2" charset="0"/>
              </a:rPr>
              <a:t>ফুল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সম্পরকে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লিখতে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পারবে</a:t>
            </a:r>
            <a:r>
              <a:rPr lang="en-US" b="1" dirty="0" smtClean="0">
                <a:latin typeface="SutonnyMJ" pitchFamily="2" charset="0"/>
              </a:rPr>
              <a:t>।</a:t>
            </a:r>
          </a:p>
          <a:p>
            <a:endParaRPr lang="en-US" b="1" dirty="0" smtClean="0">
              <a:latin typeface="SutonnyMJ" pitchFamily="2" charset="0"/>
            </a:endParaRPr>
          </a:p>
          <a:p>
            <a:endParaRPr lang="en-US" b="1" dirty="0">
              <a:latin typeface="SutonnyMJ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759527" y="6927"/>
            <a:ext cx="4869873" cy="1143000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শিখনফল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17901"/>
            <a:ext cx="733857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এসো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কিছু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ছবি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দেখি</a:t>
            </a:r>
            <a:r>
              <a:rPr lang="en-US" sz="4800" b="1" dirty="0" smtClean="0">
                <a:latin typeface="SutonnyMJ" pitchFamily="2" charset="0"/>
              </a:rPr>
              <a:t>:</a:t>
            </a:r>
            <a:endParaRPr lang="en-US" sz="4800" b="1" dirty="0">
              <a:latin typeface="SutonnyMJ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2825393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72091"/>
            <a:ext cx="2811815" cy="2092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1012703"/>
            <a:ext cx="3100287" cy="19467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6" y="979018"/>
            <a:ext cx="2372590" cy="1933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80" y="3629672"/>
            <a:ext cx="2590800" cy="23873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42" y="3587718"/>
            <a:ext cx="2725016" cy="2429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7506" y="3160401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গোলাপ</a:t>
            </a:r>
            <a:endParaRPr lang="en-US" sz="28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172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কৃষ্ণচূড়া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172200"/>
            <a:ext cx="218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শিমুল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6580" y="6172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পলাশ</a:t>
            </a:r>
            <a:endParaRPr lang="en-US" sz="2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10" y="3235452"/>
            <a:ext cx="2281690" cy="1946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32" y="304800"/>
            <a:ext cx="2260908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2409825" cy="1895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46" y="3235452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4" y="295273"/>
            <a:ext cx="2136351" cy="1905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0" y="3299980"/>
            <a:ext cx="2902080" cy="1895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914" y="2514600"/>
            <a:ext cx="170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বেলি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5890" y="2514600"/>
            <a:ext cx="220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রজনীগন্ধা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5746" y="2303980"/>
            <a:ext cx="228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হাসনাহেনা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5334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গন্ধরাজ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0642" y="5219428"/>
            <a:ext cx="146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কামিনি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334000"/>
            <a:ext cx="236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দোলনচাঁপা</a:t>
            </a:r>
            <a:endParaRPr lang="en-US" sz="2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3799"/>
            <a:ext cx="3124200" cy="2260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8546"/>
            <a:ext cx="3421699" cy="1930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114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টগর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962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শিউলী</a:t>
            </a:r>
            <a:endParaRPr lang="en-US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57201"/>
            <a:ext cx="2133600" cy="1600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333564"/>
            <a:ext cx="2476500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2543607"/>
            <a:ext cx="2343150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628900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03" y="457201"/>
            <a:ext cx="2159391" cy="1498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57462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4711881"/>
            <a:ext cx="3124200" cy="2299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2" y="4772025"/>
            <a:ext cx="2419350" cy="1895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2" y="47720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1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09600"/>
            <a:ext cx="86106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ছবিতে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তোমরা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কি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দেখলে</a:t>
            </a:r>
            <a:r>
              <a:rPr lang="en-US" sz="4800" b="1" dirty="0" smtClean="0">
                <a:latin typeface="SutonnyMJ" pitchFamily="2" charset="0"/>
              </a:rPr>
              <a:t>?</a:t>
            </a:r>
            <a:endParaRPr lang="en-US" sz="4800" b="1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752600"/>
            <a:ext cx="670559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</a:rPr>
              <a:t>নানা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রকম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ফুল</a:t>
            </a:r>
            <a:r>
              <a:rPr lang="en-US" sz="4400" b="1" dirty="0" smtClean="0">
                <a:latin typeface="SutonnyMJ" pitchFamily="2" charset="0"/>
              </a:rPr>
              <a:t> ও </a:t>
            </a:r>
            <a:r>
              <a:rPr lang="en-US" sz="4400" b="1" dirty="0" err="1" smtClean="0">
                <a:latin typeface="SutonnyMJ" pitchFamily="2" charset="0"/>
              </a:rPr>
              <a:t>ফল</a:t>
            </a:r>
            <a:endParaRPr lang="en-US" sz="4400" b="1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888159"/>
            <a:ext cx="79248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</a:rPr>
              <a:t>এগুলো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কি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একিই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রঙের</a:t>
            </a:r>
            <a:r>
              <a:rPr lang="en-US" sz="4400" b="1" dirty="0">
                <a:latin typeface="SutonnyMJ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4314" y="4038600"/>
            <a:ext cx="612503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</a:rPr>
              <a:t>না</a:t>
            </a:r>
            <a:r>
              <a:rPr lang="en-US" sz="4400" b="1" dirty="0">
                <a:latin typeface="SutonnyMJ" pitchFamily="2" charset="0"/>
              </a:rPr>
              <a:t>।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নানা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রঙের</a:t>
            </a:r>
            <a:r>
              <a:rPr lang="en-US" sz="4400" b="1" dirty="0" smtClean="0">
                <a:latin typeface="SutonnyMJ" pitchFamily="2" charset="0"/>
              </a:rPr>
              <a:t>।</a:t>
            </a:r>
            <a:endParaRPr lang="en-US" sz="4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0" y="34636"/>
            <a:ext cx="5829300" cy="1219200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SutonnyMJ" pitchFamily="2" charset="0"/>
              </a:rPr>
              <a:t>আজকের</a:t>
            </a:r>
            <a:r>
              <a:rPr lang="en-US" sz="54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SutonnyMJ" pitchFamily="2" charset="0"/>
              </a:rPr>
              <a:t>পাঠ</a:t>
            </a:r>
            <a:endParaRPr lang="en-US" sz="5400" b="1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181100" y="1460829"/>
            <a:ext cx="6286500" cy="1198419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নানা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রঙের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</a:rPr>
              <a:t>ফুলফল</a:t>
            </a:r>
            <a:endParaRPr lang="en-US" sz="48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6429" y="3124200"/>
            <a:ext cx="7048116" cy="2743200"/>
            <a:chOff x="816429" y="3124200"/>
            <a:chExt cx="7048116" cy="2743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29" y="3124200"/>
              <a:ext cx="3309304" cy="2743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990" y="3124200"/>
              <a:ext cx="3731555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0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770</TotalTime>
  <Words>375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84</cp:revision>
  <dcterms:created xsi:type="dcterms:W3CDTF">2006-08-16T00:00:00Z</dcterms:created>
  <dcterms:modified xsi:type="dcterms:W3CDTF">2021-08-29T09:26:22Z</dcterms:modified>
</cp:coreProperties>
</file>